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6">
  <p:sldMasterIdLst>
    <p:sldMasterId id="2147483684" r:id="rId1"/>
  </p:sldMasterIdLst>
  <p:notesMasterIdLst>
    <p:notesMasterId r:id="rId25"/>
  </p:notesMasterIdLst>
  <p:sldIdLst>
    <p:sldId id="256" r:id="rId2"/>
    <p:sldId id="259" r:id="rId3"/>
    <p:sldId id="311" r:id="rId4"/>
    <p:sldId id="289" r:id="rId5"/>
    <p:sldId id="329" r:id="rId6"/>
    <p:sldId id="272" r:id="rId7"/>
    <p:sldId id="278" r:id="rId8"/>
    <p:sldId id="330" r:id="rId9"/>
    <p:sldId id="314" r:id="rId10"/>
    <p:sldId id="315" r:id="rId11"/>
    <p:sldId id="316" r:id="rId12"/>
    <p:sldId id="328" r:id="rId13"/>
    <p:sldId id="306" r:id="rId14"/>
    <p:sldId id="307" r:id="rId15"/>
    <p:sldId id="325" r:id="rId16"/>
    <p:sldId id="321" r:id="rId17"/>
    <p:sldId id="326" r:id="rId18"/>
    <p:sldId id="322" r:id="rId19"/>
    <p:sldId id="327" r:id="rId20"/>
    <p:sldId id="323" r:id="rId21"/>
    <p:sldId id="324" r:id="rId22"/>
    <p:sldId id="331" r:id="rId23"/>
    <p:sldId id="284" r:id="rId24"/>
  </p:sldIdLst>
  <p:sldSz cx="9144000" cy="6858000" type="screen4x3"/>
  <p:notesSz cx="6724650" cy="9774238"/>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8">
          <p15:clr>
            <a:srgbClr val="A4A3A4"/>
          </p15:clr>
        </p15:guide>
        <p15:guide id="2" pos="211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576" autoAdjust="0"/>
  </p:normalViewPr>
  <p:slideViewPr>
    <p:cSldViewPr>
      <p:cViewPr varScale="1">
        <p:scale>
          <a:sx n="70" d="100"/>
          <a:sy n="70" d="100"/>
        </p:scale>
        <p:origin x="1386" y="54"/>
      </p:cViewPr>
      <p:guideLst>
        <p:guide orient="horz" pos="2160"/>
        <p:guide pos="2880"/>
      </p:guideLst>
    </p:cSldViewPr>
  </p:slideViewPr>
  <p:outlineViewPr>
    <p:cViewPr>
      <p:scale>
        <a:sx n="33" d="100"/>
        <a:sy n="33" d="100"/>
      </p:scale>
      <p:origin x="0" y="5610"/>
    </p:cViewPr>
  </p:outlineViewPr>
  <p:notesTextViewPr>
    <p:cViewPr>
      <p:scale>
        <a:sx n="100" d="100"/>
        <a:sy n="100" d="100"/>
      </p:scale>
      <p:origin x="0" y="0"/>
    </p:cViewPr>
  </p:notesTextViewPr>
  <p:notesViewPr>
    <p:cSldViewPr>
      <p:cViewPr varScale="1">
        <p:scale>
          <a:sx n="55" d="100"/>
          <a:sy n="55" d="100"/>
        </p:scale>
        <p:origin x="-2622" y="-90"/>
      </p:cViewPr>
      <p:guideLst>
        <p:guide orient="horz" pos="3078"/>
        <p:guide pos="211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14650" cy="488950"/>
          </a:xfrm>
          <a:prstGeom prst="rect">
            <a:avLst/>
          </a:prstGeom>
        </p:spPr>
        <p:txBody>
          <a:bodyPr vert="horz" lIns="91440" tIns="45720" rIns="91440" bIns="45720" rtlCol="0"/>
          <a:lstStyle>
            <a:lvl1pPr algn="l">
              <a:defRPr sz="1200"/>
            </a:lvl1pPr>
          </a:lstStyle>
          <a:p>
            <a:pPr>
              <a:defRPr/>
            </a:pPr>
            <a:endParaRPr lang="pt-BR"/>
          </a:p>
        </p:txBody>
      </p:sp>
      <p:sp>
        <p:nvSpPr>
          <p:cNvPr id="3" name="Espaço Reservado para Data 2"/>
          <p:cNvSpPr>
            <a:spLocks noGrp="1"/>
          </p:cNvSpPr>
          <p:nvPr>
            <p:ph type="dt" idx="1"/>
          </p:nvPr>
        </p:nvSpPr>
        <p:spPr>
          <a:xfrm>
            <a:off x="3808413" y="0"/>
            <a:ext cx="2914650" cy="488950"/>
          </a:xfrm>
          <a:prstGeom prst="rect">
            <a:avLst/>
          </a:prstGeom>
        </p:spPr>
        <p:txBody>
          <a:bodyPr vert="horz" lIns="91440" tIns="45720" rIns="91440" bIns="45720" rtlCol="0"/>
          <a:lstStyle>
            <a:lvl1pPr algn="r">
              <a:defRPr sz="1200"/>
            </a:lvl1pPr>
          </a:lstStyle>
          <a:p>
            <a:pPr>
              <a:defRPr/>
            </a:pPr>
            <a:fld id="{7A1B729C-2CEE-4377-AA22-B9B595884735}" type="datetimeFigureOut">
              <a:rPr lang="pt-BR"/>
              <a:pPr>
                <a:defRPr/>
              </a:pPr>
              <a:t>25/01/2019</a:t>
            </a:fld>
            <a:endParaRPr lang="pt-BR"/>
          </a:p>
        </p:txBody>
      </p:sp>
      <p:sp>
        <p:nvSpPr>
          <p:cNvPr id="4" name="Espaço Reservado para Imagem de Slide 3"/>
          <p:cNvSpPr>
            <a:spLocks noGrp="1" noRot="1" noChangeAspect="1"/>
          </p:cNvSpPr>
          <p:nvPr>
            <p:ph type="sldImg" idx="2"/>
          </p:nvPr>
        </p:nvSpPr>
        <p:spPr>
          <a:xfrm>
            <a:off x="919163" y="733425"/>
            <a:ext cx="4886325" cy="3665538"/>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73100" y="4643438"/>
            <a:ext cx="5378450" cy="4397375"/>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9283700"/>
            <a:ext cx="2914650" cy="488950"/>
          </a:xfrm>
          <a:prstGeom prst="rect">
            <a:avLst/>
          </a:prstGeom>
        </p:spPr>
        <p:txBody>
          <a:bodyPr vert="horz" lIns="91440" tIns="45720" rIns="91440" bIns="45720" rtlCol="0" anchor="b"/>
          <a:lstStyle>
            <a:lvl1pPr algn="l">
              <a:defRPr sz="1200"/>
            </a:lvl1pPr>
          </a:lstStyle>
          <a:p>
            <a:pPr>
              <a:defRPr/>
            </a:pPr>
            <a:endParaRPr lang="pt-BR"/>
          </a:p>
        </p:txBody>
      </p:sp>
      <p:sp>
        <p:nvSpPr>
          <p:cNvPr id="7" name="Espaço Reservado para Número de Slide 6"/>
          <p:cNvSpPr>
            <a:spLocks noGrp="1"/>
          </p:cNvSpPr>
          <p:nvPr>
            <p:ph type="sldNum" sz="quarter" idx="5"/>
          </p:nvPr>
        </p:nvSpPr>
        <p:spPr>
          <a:xfrm>
            <a:off x="3808413" y="9283700"/>
            <a:ext cx="2914650" cy="488950"/>
          </a:xfrm>
          <a:prstGeom prst="rect">
            <a:avLst/>
          </a:prstGeom>
        </p:spPr>
        <p:txBody>
          <a:bodyPr vert="horz" lIns="91440" tIns="45720" rIns="91440" bIns="45720" rtlCol="0" anchor="b"/>
          <a:lstStyle>
            <a:lvl1pPr algn="r">
              <a:defRPr sz="1200"/>
            </a:lvl1pPr>
          </a:lstStyle>
          <a:p>
            <a:pPr>
              <a:defRPr/>
            </a:pPr>
            <a:fld id="{698AB86C-5F57-4444-897F-F7002340E33C}" type="slidenum">
              <a:rPr lang="pt-BR"/>
              <a:pPr>
                <a:defRPr/>
              </a:pPr>
              <a:t>‹nº›</a:t>
            </a:fld>
            <a:endParaRPr lang="pt-BR"/>
          </a:p>
        </p:txBody>
      </p:sp>
    </p:spTree>
    <p:extLst>
      <p:ext uri="{BB962C8B-B14F-4D97-AF65-F5344CB8AC3E}">
        <p14:creationId xmlns:p14="http://schemas.microsoft.com/office/powerpoint/2010/main" val="332824584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Espaço Reservado para Imagem de Slide 1"/>
          <p:cNvSpPr>
            <a:spLocks noGrp="1" noRot="1" noChangeAspect="1"/>
          </p:cNvSpPr>
          <p:nvPr>
            <p:ph type="sldImg"/>
          </p:nvPr>
        </p:nvSpPr>
        <p:spPr bwMode="auto">
          <a:noFill/>
          <a:ln>
            <a:solidFill>
              <a:srgbClr val="000000"/>
            </a:solidFill>
            <a:miter lim="800000"/>
            <a:headEnd/>
            <a:tailEnd/>
          </a:ln>
        </p:spPr>
      </p:sp>
      <p:sp>
        <p:nvSpPr>
          <p:cNvPr id="15362"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5363"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8EEA6E1-8A28-42BD-B285-86322E27E17A}" type="slidenum">
              <a:rPr lang="pt-BR" smtClean="0"/>
              <a:pPr/>
              <a:t>1</a:t>
            </a:fld>
            <a:endParaRPr lang="pt-BR" smtClean="0"/>
          </a:p>
        </p:txBody>
      </p:sp>
    </p:spTree>
    <p:extLst>
      <p:ext uri="{BB962C8B-B14F-4D97-AF65-F5344CB8AC3E}">
        <p14:creationId xmlns:p14="http://schemas.microsoft.com/office/powerpoint/2010/main" val="2415822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Espaço Reservado para Imagem de Slide 1"/>
          <p:cNvSpPr>
            <a:spLocks noGrp="1" noRot="1" noChangeAspect="1"/>
          </p:cNvSpPr>
          <p:nvPr>
            <p:ph type="sldImg"/>
          </p:nvPr>
        </p:nvSpPr>
        <p:spPr bwMode="auto">
          <a:noFill/>
          <a:ln>
            <a:solidFill>
              <a:srgbClr val="000000"/>
            </a:solidFill>
            <a:miter lim="800000"/>
            <a:headEnd/>
            <a:tailEnd/>
          </a:ln>
        </p:spPr>
      </p:sp>
      <p:sp>
        <p:nvSpPr>
          <p:cNvPr id="19458"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9459"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A5B2C25-C057-4517-9FD3-45DFDC8691E3}" type="slidenum">
              <a:rPr lang="pt-BR" smtClean="0"/>
              <a:pPr/>
              <a:t>3</a:t>
            </a:fld>
            <a:endParaRPr lang="pt-BR" smtClean="0"/>
          </a:p>
        </p:txBody>
      </p:sp>
    </p:spTree>
    <p:extLst>
      <p:ext uri="{BB962C8B-B14F-4D97-AF65-F5344CB8AC3E}">
        <p14:creationId xmlns:p14="http://schemas.microsoft.com/office/powerpoint/2010/main" val="5896107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ço Reservado para Imagem de Slide 1"/>
          <p:cNvSpPr>
            <a:spLocks noGrp="1" noRot="1" noChangeAspect="1"/>
          </p:cNvSpPr>
          <p:nvPr>
            <p:ph type="sldImg"/>
          </p:nvPr>
        </p:nvSpPr>
        <p:spPr bwMode="auto">
          <a:noFill/>
          <a:ln>
            <a:solidFill>
              <a:srgbClr val="000000"/>
            </a:solidFill>
            <a:miter lim="800000"/>
            <a:headEnd/>
            <a:tailEnd/>
          </a:ln>
        </p:spPr>
      </p:sp>
      <p:sp>
        <p:nvSpPr>
          <p:cNvPr id="3174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
        <p:nvSpPr>
          <p:cNvPr id="31747"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E20C4DA-8024-42DD-BD3B-2D3CF4C2F812}" type="slidenum">
              <a:rPr lang="pt-BR" smtClean="0"/>
              <a:pPr/>
              <a:t>16</a:t>
            </a:fld>
            <a:endParaRPr lang="pt-BR" smtClean="0"/>
          </a:p>
        </p:txBody>
      </p:sp>
    </p:spTree>
    <p:extLst>
      <p:ext uri="{BB962C8B-B14F-4D97-AF65-F5344CB8AC3E}">
        <p14:creationId xmlns:p14="http://schemas.microsoft.com/office/powerpoint/2010/main" val="42137631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ço Reservado para Imagem de Slide 1"/>
          <p:cNvSpPr>
            <a:spLocks noGrp="1" noRot="1" noChangeAspect="1"/>
          </p:cNvSpPr>
          <p:nvPr>
            <p:ph type="sldImg"/>
          </p:nvPr>
        </p:nvSpPr>
        <p:spPr bwMode="auto">
          <a:noFill/>
          <a:ln>
            <a:solidFill>
              <a:srgbClr val="000000"/>
            </a:solidFill>
            <a:miter lim="800000"/>
            <a:headEnd/>
            <a:tailEnd/>
          </a:ln>
        </p:spPr>
      </p:sp>
      <p:sp>
        <p:nvSpPr>
          <p:cNvPr id="3174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
        <p:nvSpPr>
          <p:cNvPr id="31747"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E20C4DA-8024-42DD-BD3B-2D3CF4C2F812}" type="slidenum">
              <a:rPr lang="pt-BR" smtClean="0"/>
              <a:pPr/>
              <a:t>18</a:t>
            </a:fld>
            <a:endParaRPr lang="pt-BR" smtClean="0"/>
          </a:p>
        </p:txBody>
      </p:sp>
    </p:spTree>
    <p:extLst>
      <p:ext uri="{BB962C8B-B14F-4D97-AF65-F5344CB8AC3E}">
        <p14:creationId xmlns:p14="http://schemas.microsoft.com/office/powerpoint/2010/main" val="3227523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ço Reservado para Imagem de Slide 1"/>
          <p:cNvSpPr>
            <a:spLocks noGrp="1" noRot="1" noChangeAspect="1"/>
          </p:cNvSpPr>
          <p:nvPr>
            <p:ph type="sldImg"/>
          </p:nvPr>
        </p:nvSpPr>
        <p:spPr bwMode="auto">
          <a:noFill/>
          <a:ln>
            <a:solidFill>
              <a:srgbClr val="000000"/>
            </a:solidFill>
            <a:miter lim="800000"/>
            <a:headEnd/>
            <a:tailEnd/>
          </a:ln>
        </p:spPr>
      </p:sp>
      <p:sp>
        <p:nvSpPr>
          <p:cNvPr id="3174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
        <p:nvSpPr>
          <p:cNvPr id="31747"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E20C4DA-8024-42DD-BD3B-2D3CF4C2F812}" type="slidenum">
              <a:rPr lang="pt-BR" smtClean="0"/>
              <a:pPr/>
              <a:t>20</a:t>
            </a:fld>
            <a:endParaRPr lang="pt-BR" smtClean="0"/>
          </a:p>
        </p:txBody>
      </p:sp>
    </p:spTree>
    <p:extLst>
      <p:ext uri="{BB962C8B-B14F-4D97-AF65-F5344CB8AC3E}">
        <p14:creationId xmlns:p14="http://schemas.microsoft.com/office/powerpoint/2010/main" val="19976797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ço Reservado para Imagem de Slide 1"/>
          <p:cNvSpPr>
            <a:spLocks noGrp="1" noRot="1" noChangeAspect="1"/>
          </p:cNvSpPr>
          <p:nvPr>
            <p:ph type="sldImg"/>
          </p:nvPr>
        </p:nvSpPr>
        <p:spPr bwMode="auto">
          <a:noFill/>
          <a:ln>
            <a:solidFill>
              <a:srgbClr val="000000"/>
            </a:solidFill>
            <a:miter lim="800000"/>
            <a:headEnd/>
            <a:tailEnd/>
          </a:ln>
        </p:spPr>
      </p:sp>
      <p:sp>
        <p:nvSpPr>
          <p:cNvPr id="3174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
        <p:nvSpPr>
          <p:cNvPr id="31747"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E20C4DA-8024-42DD-BD3B-2D3CF4C2F812}" type="slidenum">
              <a:rPr lang="pt-BR" smtClean="0"/>
              <a:pPr/>
              <a:t>21</a:t>
            </a:fld>
            <a:endParaRPr lang="pt-BR" smtClean="0"/>
          </a:p>
        </p:txBody>
      </p:sp>
    </p:spTree>
    <p:extLst>
      <p:ext uri="{BB962C8B-B14F-4D97-AF65-F5344CB8AC3E}">
        <p14:creationId xmlns:p14="http://schemas.microsoft.com/office/powerpoint/2010/main" val="16639502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Espaço Reservado para Imagem de Slide 1"/>
          <p:cNvSpPr>
            <a:spLocks noGrp="1" noRot="1" noChangeAspect="1"/>
          </p:cNvSpPr>
          <p:nvPr>
            <p:ph type="sldImg"/>
          </p:nvPr>
        </p:nvSpPr>
        <p:spPr bwMode="auto">
          <a:noFill/>
          <a:ln>
            <a:solidFill>
              <a:srgbClr val="000000"/>
            </a:solidFill>
            <a:miter lim="800000"/>
            <a:headEnd/>
            <a:tailEnd/>
          </a:ln>
        </p:spPr>
      </p:sp>
      <p:sp>
        <p:nvSpPr>
          <p:cNvPr id="3174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
        <p:nvSpPr>
          <p:cNvPr id="31747"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E20C4DA-8024-42DD-BD3B-2D3CF4C2F812}" type="slidenum">
              <a:rPr lang="pt-BR" smtClean="0"/>
              <a:pPr/>
              <a:t>22</a:t>
            </a:fld>
            <a:endParaRPr lang="pt-BR" smtClean="0"/>
          </a:p>
        </p:txBody>
      </p:sp>
    </p:spTree>
    <p:extLst>
      <p:ext uri="{BB962C8B-B14F-4D97-AF65-F5344CB8AC3E}">
        <p14:creationId xmlns:p14="http://schemas.microsoft.com/office/powerpoint/2010/main" val="4807589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Espaço Reservado para Imagem de Slide 1"/>
          <p:cNvSpPr>
            <a:spLocks noGrp="1" noRot="1" noChangeAspect="1"/>
          </p:cNvSpPr>
          <p:nvPr>
            <p:ph type="sldImg"/>
          </p:nvPr>
        </p:nvSpPr>
        <p:spPr bwMode="auto">
          <a:noFill/>
          <a:ln>
            <a:solidFill>
              <a:srgbClr val="000000"/>
            </a:solidFill>
            <a:miter lim="800000"/>
            <a:headEnd/>
            <a:tailEnd/>
          </a:ln>
        </p:spPr>
      </p:sp>
      <p:sp>
        <p:nvSpPr>
          <p:cNvPr id="3379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pt-BR" smtClean="0"/>
          </a:p>
        </p:txBody>
      </p:sp>
      <p:sp>
        <p:nvSpPr>
          <p:cNvPr id="33795"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3A2CC1B-996A-4807-8C12-1C5F966AA4CE}" type="slidenum">
              <a:rPr lang="pt-BR" smtClean="0"/>
              <a:pPr/>
              <a:t>23</a:t>
            </a:fld>
            <a:endParaRPr lang="pt-BR" smtClean="0"/>
          </a:p>
        </p:txBody>
      </p:sp>
    </p:spTree>
    <p:extLst>
      <p:ext uri="{BB962C8B-B14F-4D97-AF65-F5344CB8AC3E}">
        <p14:creationId xmlns:p14="http://schemas.microsoft.com/office/powerpoint/2010/main" val="5900907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Date Placeholder 3"/>
          <p:cNvSpPr>
            <a:spLocks noGrp="1"/>
          </p:cNvSpPr>
          <p:nvPr>
            <p:ph type="dt" sz="half" idx="10"/>
          </p:nvPr>
        </p:nvSpPr>
        <p:spPr/>
        <p:txBody>
          <a:bodyPr/>
          <a:lstStyle>
            <a:lvl1pPr>
              <a:defRPr/>
            </a:lvl1pPr>
          </a:lstStyle>
          <a:p>
            <a:pPr>
              <a:defRPr/>
            </a:pPr>
            <a:fld id="{06EF34A4-2D78-4187-9E04-BDCCF57DFE2F}" type="datetimeFigureOut">
              <a:rPr lang="pt-BR"/>
              <a:pPr>
                <a:defRPr/>
              </a:pPr>
              <a:t>25/01/2019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FD3D171F-2E9C-45FC-9724-9754169F5025}" type="slidenum">
              <a:rPr lang="pt-BR"/>
              <a:pPr>
                <a:defRPr/>
              </a:pPr>
              <a:t>‹nº›</a:t>
            </a:fld>
            <a:endParaRPr lang="pt-B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estilo do título mestre</a:t>
            </a:r>
            <a:endParaRPr lang="pt-BR"/>
          </a:p>
        </p:txBody>
      </p:sp>
      <p:sp>
        <p:nvSpPr>
          <p:cNvPr id="3" name="Content Placeholder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Date Placeholder 3"/>
          <p:cNvSpPr>
            <a:spLocks noGrp="1"/>
          </p:cNvSpPr>
          <p:nvPr>
            <p:ph type="dt" sz="half" idx="10"/>
          </p:nvPr>
        </p:nvSpPr>
        <p:spPr/>
        <p:txBody>
          <a:bodyPr/>
          <a:lstStyle>
            <a:lvl1pPr>
              <a:defRPr/>
            </a:lvl1pPr>
          </a:lstStyle>
          <a:p>
            <a:pPr>
              <a:defRPr/>
            </a:pPr>
            <a:fld id="{DCC225CE-4F45-4DC6-8F3F-01581C847B8F}" type="datetimeFigureOut">
              <a:rPr lang="pt-BR"/>
              <a:pPr>
                <a:defRPr/>
              </a:pPr>
              <a:t>25/01/2019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6F369BE-E829-438A-90E6-84C0899D926C}" type="slidenum">
              <a:rPr lang="pt-BR"/>
              <a:pPr>
                <a:defRPr/>
              </a:pPr>
              <a:t>‹nº›</a:t>
            </a:fld>
            <a:endParaRPr lang="pt-B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Date Placeholder 3"/>
          <p:cNvSpPr>
            <a:spLocks noGrp="1"/>
          </p:cNvSpPr>
          <p:nvPr>
            <p:ph type="dt" sz="half" idx="10"/>
          </p:nvPr>
        </p:nvSpPr>
        <p:spPr/>
        <p:txBody>
          <a:bodyPr/>
          <a:lstStyle>
            <a:lvl1pPr>
              <a:defRPr/>
            </a:lvl1pPr>
          </a:lstStyle>
          <a:p>
            <a:pPr>
              <a:defRPr/>
            </a:pPr>
            <a:fld id="{3ED14965-DD24-46DC-908B-84A812F8D557}" type="datetimeFigureOut">
              <a:rPr lang="pt-BR"/>
              <a:pPr>
                <a:defRPr/>
              </a:pPr>
              <a:t>25/01/2019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CD8E799C-19D4-4F6E-BE87-D6BF72C1EF06}" type="slidenum">
              <a:rPr lang="pt-BR"/>
              <a:pPr>
                <a:defRPr/>
              </a:pPr>
              <a:t>‹nº›</a:t>
            </a:fld>
            <a:endParaRPr lang="pt-B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estilo do título mestre</a:t>
            </a:r>
            <a:endParaRPr lang="pt-B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Date Placeholder 3"/>
          <p:cNvSpPr>
            <a:spLocks noGrp="1"/>
          </p:cNvSpPr>
          <p:nvPr>
            <p:ph type="dt" sz="half" idx="10"/>
          </p:nvPr>
        </p:nvSpPr>
        <p:spPr/>
        <p:txBody>
          <a:bodyPr/>
          <a:lstStyle>
            <a:lvl1pPr>
              <a:defRPr/>
            </a:lvl1pPr>
          </a:lstStyle>
          <a:p>
            <a:pPr>
              <a:defRPr/>
            </a:pPr>
            <a:fld id="{7D9A7A16-CE80-4387-AC44-4408F14E33C0}" type="datetimeFigureOut">
              <a:rPr lang="pt-BR"/>
              <a:pPr>
                <a:defRPr/>
              </a:pPr>
              <a:t>25/01/2019</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876163EF-C59E-4332-8030-1BE6A63123B5}" type="slidenum">
              <a:rPr lang="pt-BR"/>
              <a:pPr>
                <a:defRPr/>
              </a:pPr>
              <a:t>‹nº›</a:t>
            </a:fld>
            <a:endParaRPr lang="pt-B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Date Placeholder 3"/>
          <p:cNvSpPr>
            <a:spLocks noGrp="1"/>
          </p:cNvSpPr>
          <p:nvPr>
            <p:ph type="dt" sz="half" idx="10"/>
          </p:nvPr>
        </p:nvSpPr>
        <p:spPr/>
        <p:txBody>
          <a:bodyPr/>
          <a:lstStyle>
            <a:lvl1pPr>
              <a:defRPr/>
            </a:lvl1pPr>
          </a:lstStyle>
          <a:p>
            <a:pPr>
              <a:defRPr/>
            </a:pPr>
            <a:fld id="{B969322F-3DC4-4038-8942-AC8E5B3566B5}" type="datetimeFigureOut">
              <a:rPr lang="pt-BR"/>
              <a:pPr>
                <a:defRPr/>
              </a:pPr>
              <a:t>25/01/2019</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E839730D-7EAF-48CD-B29D-7236B3900A6E}" type="slidenum">
              <a:rPr lang="pt-BR"/>
              <a:pPr>
                <a:defRPr/>
              </a:pPr>
              <a:t>‹nº›</a:t>
            </a:fld>
            <a:endParaRPr lang="pt-B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estilo do título mestre</a:t>
            </a:r>
            <a:endParaRPr lang="pt-BR"/>
          </a:p>
        </p:txBody>
      </p:sp>
      <p:sp>
        <p:nvSpPr>
          <p:cNvPr id="3" name="Date Placeholder 3"/>
          <p:cNvSpPr>
            <a:spLocks noGrp="1"/>
          </p:cNvSpPr>
          <p:nvPr>
            <p:ph type="dt" sz="half" idx="10"/>
          </p:nvPr>
        </p:nvSpPr>
        <p:spPr/>
        <p:txBody>
          <a:bodyPr/>
          <a:lstStyle>
            <a:lvl1pPr>
              <a:defRPr/>
            </a:lvl1pPr>
          </a:lstStyle>
          <a:p>
            <a:pPr>
              <a:defRPr/>
            </a:pPr>
            <a:fld id="{CAD118AF-E5B0-4948-B67C-6810130B2958}" type="datetimeFigureOut">
              <a:rPr lang="pt-BR"/>
              <a:pPr>
                <a:defRPr/>
              </a:pPr>
              <a:t>25/01/2019</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764B867A-6FF5-4CBB-A4F0-AD68466521AE}" type="slidenum">
              <a:rPr lang="pt-BR"/>
              <a:pPr>
                <a:defRPr/>
              </a:pPr>
              <a:t>‹nº›</a:t>
            </a:fld>
            <a:endParaRPr lang="pt-B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E33C69C-70C7-4088-B939-3276654E27E2}" type="datetimeFigureOut">
              <a:rPr lang="pt-BR"/>
              <a:pPr>
                <a:defRPr/>
              </a:pPr>
              <a:t>25/01/2019</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67FE6911-6C9D-4083-93F5-7E1755915105}" type="slidenum">
              <a:rPr lang="pt-BR"/>
              <a:pPr>
                <a:defRPr/>
              </a:pPr>
              <a:t>‹nº›</a:t>
            </a:fld>
            <a:endParaRPr lang="pt-B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Date Placeholder 3"/>
          <p:cNvSpPr>
            <a:spLocks noGrp="1"/>
          </p:cNvSpPr>
          <p:nvPr>
            <p:ph type="dt" sz="half" idx="10"/>
          </p:nvPr>
        </p:nvSpPr>
        <p:spPr/>
        <p:txBody>
          <a:bodyPr/>
          <a:lstStyle>
            <a:lvl1pPr>
              <a:defRPr/>
            </a:lvl1pPr>
          </a:lstStyle>
          <a:p>
            <a:pPr>
              <a:defRPr/>
            </a:pPr>
            <a:fld id="{1C82E2F9-D500-4858-801A-D35FE08E1E03}" type="datetimeFigureOut">
              <a:rPr lang="pt-BR"/>
              <a:pPr>
                <a:defRPr/>
              </a:pPr>
              <a:t>25/01/2019</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3ECAC0BE-6167-44D4-B5EE-D0F35F6D3996}" type="slidenum">
              <a:rPr lang="pt-BR"/>
              <a:pPr>
                <a:defRPr/>
              </a:pPr>
              <a:t>‹nº›</a:t>
            </a:fld>
            <a:endParaRPr lang="pt-B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Date Placeholder 3"/>
          <p:cNvSpPr>
            <a:spLocks noGrp="1"/>
          </p:cNvSpPr>
          <p:nvPr>
            <p:ph type="dt" sz="half" idx="10"/>
          </p:nvPr>
        </p:nvSpPr>
        <p:spPr/>
        <p:txBody>
          <a:bodyPr/>
          <a:lstStyle>
            <a:lvl1pPr>
              <a:defRPr/>
            </a:lvl1pPr>
          </a:lstStyle>
          <a:p>
            <a:pPr>
              <a:defRPr/>
            </a:pPr>
            <a:fld id="{ED8F2162-9C05-4299-A142-9E713F0BBD94}" type="datetimeFigureOut">
              <a:rPr lang="pt-BR"/>
              <a:pPr>
                <a:defRPr/>
              </a:pPr>
              <a:t>25/01/2019</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7B54682C-6F08-452B-A112-CAE0C0F0D3B1}" type="slidenum">
              <a:rPr lang="pt-BR"/>
              <a:pPr>
                <a:defRPr/>
              </a:pPr>
              <a:t>‹nº›</a:t>
            </a:fld>
            <a:endParaRPr lang="pt-B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estilo do título mestre</a:t>
            </a:r>
            <a:endParaRPr lang="pt-BR"/>
          </a:p>
        </p:txBody>
      </p:sp>
      <p:sp>
        <p:nvSpPr>
          <p:cNvPr id="3" name="Vertical Text Placeholder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Date Placeholder 3"/>
          <p:cNvSpPr>
            <a:spLocks noGrp="1"/>
          </p:cNvSpPr>
          <p:nvPr>
            <p:ph type="dt" sz="half" idx="10"/>
          </p:nvPr>
        </p:nvSpPr>
        <p:spPr/>
        <p:txBody>
          <a:bodyPr/>
          <a:lstStyle>
            <a:lvl1pPr>
              <a:defRPr/>
            </a:lvl1pPr>
          </a:lstStyle>
          <a:p>
            <a:pPr>
              <a:defRPr/>
            </a:pPr>
            <a:fld id="{DA0A0BB1-4729-4F36-BE59-44A4265B12EE}" type="datetimeFigureOut">
              <a:rPr lang="pt-BR"/>
              <a:pPr>
                <a:defRPr/>
              </a:pPr>
              <a:t>25/01/2019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BE740A05-7799-4625-BD11-5ABB6B01FFE8}" type="slidenum">
              <a:rPr lang="pt-BR"/>
              <a:pPr>
                <a:defRPr/>
              </a:pPr>
              <a:t>‹nº›</a:t>
            </a:fld>
            <a:endParaRPr lang="pt-B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Date Placeholder 3"/>
          <p:cNvSpPr>
            <a:spLocks noGrp="1"/>
          </p:cNvSpPr>
          <p:nvPr>
            <p:ph type="dt" sz="half" idx="10"/>
          </p:nvPr>
        </p:nvSpPr>
        <p:spPr/>
        <p:txBody>
          <a:bodyPr/>
          <a:lstStyle>
            <a:lvl1pPr>
              <a:defRPr/>
            </a:lvl1pPr>
          </a:lstStyle>
          <a:p>
            <a:pPr>
              <a:defRPr/>
            </a:pPr>
            <a:fld id="{DAC7D08C-42C7-4234-8158-46AAC94E829B}" type="datetimeFigureOut">
              <a:rPr lang="pt-BR"/>
              <a:pPr>
                <a:defRPr/>
              </a:pPr>
              <a:t>25/01/2019</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E4DE42B-EF9F-461E-A517-F499C1EAAF66}" type="slidenum">
              <a:rPr lang="pt-BR"/>
              <a:pPr>
                <a:defRPr/>
              </a:pPr>
              <a:t>‹nº›</a:t>
            </a:fld>
            <a:endParaRPr lang="pt-B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78CFDE76-65BD-4DC1-9F82-44DC9A11321C}" type="datetimeFigureOut">
              <a:rPr lang="pt-BR"/>
              <a:pPr>
                <a:defRPr/>
              </a:pPr>
              <a:t>25/01/2019</a:t>
            </a:fld>
            <a:endParaRPr lang="pt-B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8AAB701D-6D0A-40E7-96B1-9AAE17F2B58E}"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357188" cy="6858000"/>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pt-BR" dirty="0"/>
          </a:p>
        </p:txBody>
      </p:sp>
      <p:cxnSp>
        <p:nvCxnSpPr>
          <p:cNvPr id="10" name="Straight Connector 9"/>
          <p:cNvCxnSpPr/>
          <p:nvPr/>
        </p:nvCxnSpPr>
        <p:spPr>
          <a:xfrm rot="16200000" flipV="1">
            <a:off x="-2607469" y="3178969"/>
            <a:ext cx="63579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3009900" y="3429000"/>
            <a:ext cx="6858000" cy="0"/>
          </a:xfrm>
          <a:prstGeom prst="line">
            <a:avLst/>
          </a:prstGeom>
        </p:spPr>
        <p:style>
          <a:lnRef idx="1">
            <a:schemeClr val="accent1"/>
          </a:lnRef>
          <a:fillRef idx="0">
            <a:schemeClr val="accent1"/>
          </a:fillRef>
          <a:effectRef idx="0">
            <a:schemeClr val="accent1"/>
          </a:effectRef>
          <a:fontRef idx="minor">
            <a:schemeClr val="tx1"/>
          </a:fontRef>
        </p:style>
      </p:cxnSp>
      <p:sp>
        <p:nvSpPr>
          <p:cNvPr id="14340" name="Title 1"/>
          <p:cNvSpPr>
            <a:spLocks noGrp="1"/>
          </p:cNvSpPr>
          <p:nvPr>
            <p:ph type="ctrTitle"/>
          </p:nvPr>
        </p:nvSpPr>
        <p:spPr>
          <a:xfrm>
            <a:off x="831850" y="1124744"/>
            <a:ext cx="7772400" cy="1008112"/>
          </a:xfrm>
        </p:spPr>
        <p:txBody>
          <a:bodyPr/>
          <a:lstStyle/>
          <a:p>
            <a:pPr eaLnBrk="1" hangingPunct="1"/>
            <a:r>
              <a:rPr lang="pt-BR" sz="2800" b="1" dirty="0" smtClean="0">
                <a:latin typeface="Arial" charset="0"/>
                <a:cs typeface="Arial" charset="0"/>
              </a:rPr>
              <a:t/>
            </a:r>
            <a:br>
              <a:rPr lang="pt-BR" sz="2800" b="1" dirty="0" smtClean="0">
                <a:latin typeface="Arial" charset="0"/>
                <a:cs typeface="Arial" charset="0"/>
              </a:rPr>
            </a:br>
            <a:r>
              <a:rPr lang="pt-BR" sz="2800" b="1" dirty="0" smtClean="0">
                <a:latin typeface="Arial" charset="0"/>
                <a:cs typeface="Arial" charset="0"/>
              </a:rPr>
              <a:t/>
            </a:r>
            <a:br>
              <a:rPr lang="pt-BR" sz="2800" b="1" dirty="0" smtClean="0">
                <a:latin typeface="Arial" charset="0"/>
                <a:cs typeface="Arial" charset="0"/>
              </a:rPr>
            </a:br>
            <a:r>
              <a:rPr lang="pt-BR" sz="2800" b="1" dirty="0" smtClean="0"/>
              <a:t>RELATÓRIO DE ESTAGIO REALIZADO NA EMPRESA CIA CANOINHAS DE PAPEL. </a:t>
            </a:r>
            <a:r>
              <a:rPr lang="pt-BR" sz="2800" dirty="0" smtClean="0"/>
              <a:t/>
            </a:r>
            <a:br>
              <a:rPr lang="pt-BR" sz="2800" dirty="0" smtClean="0"/>
            </a:br>
            <a:r>
              <a:rPr lang="pt-BR" sz="2800" dirty="0" smtClean="0"/>
              <a:t/>
            </a:r>
            <a:br>
              <a:rPr lang="pt-BR" sz="2800" dirty="0" smtClean="0"/>
            </a:br>
            <a:r>
              <a:rPr lang="pt-BR" sz="2800" dirty="0" smtClean="0"/>
              <a:t/>
            </a:r>
            <a:br>
              <a:rPr lang="pt-BR" sz="2800" dirty="0" smtClean="0"/>
            </a:br>
            <a:r>
              <a:rPr lang="pt-BR" dirty="0" smtClean="0"/>
              <a:t/>
            </a:r>
            <a:br>
              <a:rPr lang="pt-BR" dirty="0" smtClean="0"/>
            </a:br>
            <a:endParaRPr lang="pt-BR" dirty="0" smtClean="0"/>
          </a:p>
        </p:txBody>
      </p:sp>
      <p:sp>
        <p:nvSpPr>
          <p:cNvPr id="6" name="Subtítulo 5"/>
          <p:cNvSpPr>
            <a:spLocks noGrp="1"/>
          </p:cNvSpPr>
          <p:nvPr>
            <p:ph type="subTitle" idx="1"/>
          </p:nvPr>
        </p:nvSpPr>
        <p:spPr>
          <a:xfrm>
            <a:off x="1371600" y="3886200"/>
            <a:ext cx="6400800" cy="838200"/>
          </a:xfrm>
        </p:spPr>
        <p:txBody>
          <a:bodyPr/>
          <a:lstStyle/>
          <a:p>
            <a:pPr algn="l" eaLnBrk="1" hangingPunct="1">
              <a:defRPr/>
            </a:pPr>
            <a:r>
              <a:rPr lang="pt-BR" sz="2000" dirty="0" smtClean="0">
                <a:latin typeface="Arial" pitchFamily="34" charset="0"/>
                <a:cs typeface="Arial" pitchFamily="34" charset="0"/>
              </a:rPr>
              <a:t>Aluno: Joel Carlos Padilha</a:t>
            </a:r>
          </a:p>
          <a:p>
            <a:pPr algn="l" eaLnBrk="1" hangingPunct="1">
              <a:defRPr/>
            </a:pPr>
            <a:r>
              <a:rPr lang="pt-BR" sz="2000" dirty="0" smtClean="0">
                <a:latin typeface="Arial" pitchFamily="34" charset="0"/>
                <a:cs typeface="Arial" pitchFamily="34" charset="0"/>
              </a:rPr>
              <a:t>Orientador: Prof.: </a:t>
            </a:r>
            <a:endParaRPr lang="pt-BR" sz="2000" dirty="0">
              <a:latin typeface="Arial" pitchFamily="34" charset="0"/>
              <a:cs typeface="Arial" pitchFamily="34" charset="0"/>
            </a:endParaRPr>
          </a:p>
        </p:txBody>
      </p:sp>
      <p:cxnSp>
        <p:nvCxnSpPr>
          <p:cNvPr id="25" name="Straight Connector 24"/>
          <p:cNvCxnSpPr/>
          <p:nvPr/>
        </p:nvCxnSpPr>
        <p:spPr>
          <a:xfrm rot="5400000">
            <a:off x="250031" y="6536532"/>
            <a:ext cx="6429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85750" y="6286500"/>
            <a:ext cx="8858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2875" y="6143625"/>
            <a:ext cx="9001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14313" y="6215063"/>
            <a:ext cx="8929687"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2" name="Straight Connector 11"/>
          <p:cNvCxnSpPr/>
          <p:nvPr/>
        </p:nvCxnSpPr>
        <p:spPr>
          <a:xfrm rot="5400000" flipH="1" flipV="1">
            <a:off x="-2928937" y="3429000"/>
            <a:ext cx="68580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59" name="Straight Connector 58"/>
          <p:cNvCxnSpPr/>
          <p:nvPr/>
        </p:nvCxnSpPr>
        <p:spPr>
          <a:xfrm rot="5400000">
            <a:off x="0" y="6572250"/>
            <a:ext cx="571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214313" y="6500813"/>
            <a:ext cx="714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107156" y="6536532"/>
            <a:ext cx="642937" cy="0"/>
          </a:xfrm>
          <a:prstGeom prst="line">
            <a:avLst/>
          </a:prstGeom>
        </p:spPr>
        <p:style>
          <a:lnRef idx="2">
            <a:schemeClr val="accent2"/>
          </a:lnRef>
          <a:fillRef idx="0">
            <a:schemeClr val="accent2"/>
          </a:fillRef>
          <a:effectRef idx="1">
            <a:schemeClr val="accent2"/>
          </a:effectRef>
          <a:fontRef idx="minor">
            <a:schemeClr val="tx1"/>
          </a:fontRef>
        </p:style>
      </p:cxnSp>
      <p:sp>
        <p:nvSpPr>
          <p:cNvPr id="14353" name="Title 1"/>
          <p:cNvSpPr txBox="1">
            <a:spLocks/>
          </p:cNvSpPr>
          <p:nvPr/>
        </p:nvSpPr>
        <p:spPr bwMode="auto">
          <a:xfrm>
            <a:off x="914400" y="2554288"/>
            <a:ext cx="7772400" cy="533400"/>
          </a:xfrm>
          <a:prstGeom prst="rect">
            <a:avLst/>
          </a:prstGeom>
          <a:noFill/>
          <a:ln w="9525">
            <a:noFill/>
            <a:miter lim="800000"/>
            <a:headEnd/>
            <a:tailEnd/>
          </a:ln>
        </p:spPr>
        <p:txBody>
          <a:bodyPr anchor="ctr"/>
          <a:lstStyle/>
          <a:p>
            <a:pPr algn="ctr"/>
            <a:r>
              <a:rPr lang="pt-BR" sz="2800" dirty="0"/>
              <a:t>Trabalho de Conclusão de Curso de </a:t>
            </a:r>
            <a:r>
              <a:rPr lang="pt-BR" sz="2800" dirty="0" smtClean="0"/>
              <a:t>Técnico em Mecânica</a:t>
            </a:r>
            <a:endParaRPr lang="pt-BR" sz="2800" dirty="0"/>
          </a:p>
        </p:txBody>
      </p:sp>
      <p:sp>
        <p:nvSpPr>
          <p:cNvPr id="14354" name="Title 1"/>
          <p:cNvSpPr txBox="1">
            <a:spLocks/>
          </p:cNvSpPr>
          <p:nvPr/>
        </p:nvSpPr>
        <p:spPr bwMode="auto">
          <a:xfrm>
            <a:off x="1331913" y="5013325"/>
            <a:ext cx="6696075" cy="533400"/>
          </a:xfrm>
          <a:prstGeom prst="rect">
            <a:avLst/>
          </a:prstGeom>
          <a:noFill/>
          <a:ln w="9525">
            <a:noFill/>
            <a:miter lim="800000"/>
            <a:headEnd/>
            <a:tailEnd/>
          </a:ln>
        </p:spPr>
        <p:txBody>
          <a:bodyPr anchor="ctr"/>
          <a:lstStyle/>
          <a:p>
            <a:pPr algn="ctr"/>
            <a:r>
              <a:rPr lang="pt-BR" dirty="0" smtClean="0">
                <a:latin typeface="Calibri" pitchFamily="34" charset="0"/>
              </a:rPr>
              <a:t>2019-1</a:t>
            </a:r>
            <a:endParaRPr lang="pt-BR" dirty="0">
              <a:latin typeface="Calibri" pitchFamily="34"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357188" cy="6858000"/>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pt-BR" dirty="0"/>
          </a:p>
        </p:txBody>
      </p:sp>
      <p:cxnSp>
        <p:nvCxnSpPr>
          <p:cNvPr id="10" name="Straight Connector 9"/>
          <p:cNvCxnSpPr/>
          <p:nvPr/>
        </p:nvCxnSpPr>
        <p:spPr>
          <a:xfrm rot="16200000" flipV="1">
            <a:off x="-2607469" y="3178969"/>
            <a:ext cx="63579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3009900" y="3429000"/>
            <a:ext cx="685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250031" y="6536532"/>
            <a:ext cx="6429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85750" y="6286500"/>
            <a:ext cx="8858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2875" y="6143625"/>
            <a:ext cx="9001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14313" y="6215063"/>
            <a:ext cx="8929687"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2" name="Straight Connector 11"/>
          <p:cNvCxnSpPr/>
          <p:nvPr/>
        </p:nvCxnSpPr>
        <p:spPr>
          <a:xfrm rot="5400000" flipH="1" flipV="1">
            <a:off x="-2928937" y="3429000"/>
            <a:ext cx="68580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59" name="Straight Connector 58"/>
          <p:cNvCxnSpPr/>
          <p:nvPr/>
        </p:nvCxnSpPr>
        <p:spPr>
          <a:xfrm rot="5400000">
            <a:off x="0" y="6572250"/>
            <a:ext cx="571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214313" y="6500813"/>
            <a:ext cx="714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107156" y="6536532"/>
            <a:ext cx="642937" cy="0"/>
          </a:xfrm>
          <a:prstGeom prst="line">
            <a:avLst/>
          </a:prstGeom>
        </p:spPr>
        <p:style>
          <a:lnRef idx="2">
            <a:schemeClr val="accent2"/>
          </a:lnRef>
          <a:fillRef idx="0">
            <a:schemeClr val="accent2"/>
          </a:fillRef>
          <a:effectRef idx="1">
            <a:schemeClr val="accent2"/>
          </a:effectRef>
          <a:fontRef idx="minor">
            <a:schemeClr val="tx1"/>
          </a:fontRef>
        </p:style>
      </p:cxnSp>
      <p:sp>
        <p:nvSpPr>
          <p:cNvPr id="16399" name="Título 6"/>
          <p:cNvSpPr>
            <a:spLocks noGrp="1"/>
          </p:cNvSpPr>
          <p:nvPr>
            <p:ph type="title"/>
          </p:nvPr>
        </p:nvSpPr>
        <p:spPr/>
        <p:txBody>
          <a:bodyPr/>
          <a:lstStyle/>
          <a:p>
            <a:r>
              <a:rPr lang="pt-BR" sz="3200" dirty="0" smtClean="0">
                <a:latin typeface="Arial" charset="0"/>
                <a:cs typeface="Arial" charset="0"/>
              </a:rPr>
              <a:t>INTRODUÇÃO</a:t>
            </a:r>
            <a:br>
              <a:rPr lang="pt-BR" sz="3200" dirty="0" smtClean="0">
                <a:latin typeface="Arial" charset="0"/>
                <a:cs typeface="Arial" charset="0"/>
              </a:rPr>
            </a:br>
            <a:r>
              <a:rPr lang="pt-BR" sz="3200" dirty="0"/>
              <a:t/>
            </a:r>
            <a:br>
              <a:rPr lang="pt-BR" sz="3200" dirty="0"/>
            </a:br>
            <a:endParaRPr lang="pt-BR" sz="3200" dirty="0" smtClean="0"/>
          </a:p>
        </p:txBody>
      </p:sp>
      <p:sp>
        <p:nvSpPr>
          <p:cNvPr id="3" name="Espaço Reservado para Conteúdo 2"/>
          <p:cNvSpPr>
            <a:spLocks noGrp="1"/>
          </p:cNvSpPr>
          <p:nvPr>
            <p:ph idx="1"/>
          </p:nvPr>
        </p:nvSpPr>
        <p:spPr>
          <a:xfrm>
            <a:off x="682098" y="1118469"/>
            <a:ext cx="7992888" cy="5239469"/>
          </a:xfrm>
        </p:spPr>
        <p:txBody>
          <a:bodyPr/>
          <a:lstStyle/>
          <a:p>
            <a:pPr marL="0" indent="0" algn="just">
              <a:buNone/>
            </a:pPr>
            <a:r>
              <a:rPr lang="pt-BR" sz="2000" dirty="0">
                <a:latin typeface="Arial" charset="0"/>
                <a:cs typeface="Arial" charset="0"/>
              </a:rPr>
              <a:t>	</a:t>
            </a:r>
            <a:r>
              <a:rPr lang="pt-BR" sz="2400" dirty="0" smtClean="0"/>
              <a:t>Objetivamente </a:t>
            </a:r>
            <a:r>
              <a:rPr lang="pt-BR" sz="2400" dirty="0"/>
              <a:t>ao assumir o compromisso de aprender mais, e investir na capacidade e responsabilidade de executar um bom trabalho. É com esse pensamento com que pretende-se concluir este curso de Técnico em Mecânica </a:t>
            </a:r>
            <a:r>
              <a:rPr lang="pt-BR" sz="2400" dirty="0" smtClean="0"/>
              <a:t>Industrial. Por </a:t>
            </a:r>
            <a:r>
              <a:rPr lang="pt-BR" sz="2400" dirty="0"/>
              <a:t>isso, esse curso técnico foi de grande importância para que se possa ter um maior conhecimento da mecânica industrial e assim podendo estar cada vez mais preparado para acompanhar este desenvolvimento.</a:t>
            </a:r>
          </a:p>
          <a:p>
            <a:pPr algn="just"/>
            <a:r>
              <a:rPr lang="pt-BR" sz="2400" dirty="0"/>
              <a:t>Este relatório traz a definição bem concreta de que os objetivos de um trabalho bem feito só serão atingidos não somente com a teoria, mas essencialmente com a prática adquirida</a:t>
            </a:r>
            <a:r>
              <a:rPr lang="pt-BR" sz="2400" dirty="0" smtClean="0"/>
              <a:t>.</a:t>
            </a:r>
            <a:endParaRPr lang="pt-BR" sz="2400" dirty="0"/>
          </a:p>
        </p:txBody>
      </p:sp>
      <p:sp>
        <p:nvSpPr>
          <p:cNvPr id="2" name="Retângulo 1"/>
          <p:cNvSpPr/>
          <p:nvPr/>
        </p:nvSpPr>
        <p:spPr>
          <a:xfrm>
            <a:off x="683568" y="1036407"/>
            <a:ext cx="8312026" cy="496996"/>
          </a:xfrm>
          <a:prstGeom prst="rect">
            <a:avLst/>
          </a:prstGeom>
        </p:spPr>
        <p:txBody>
          <a:bodyPr wrap="square">
            <a:spAutoFit/>
          </a:bodyPr>
          <a:lstStyle/>
          <a:p>
            <a:pPr indent="449580" algn="just">
              <a:lnSpc>
                <a:spcPct val="150000"/>
              </a:lnSpc>
              <a:spcAft>
                <a:spcPts val="0"/>
              </a:spcAft>
            </a:pPr>
            <a:endParaRPr lang="pt-BR" sz="2000" dirty="0">
              <a:latin typeface="Arial" panose="020B0604020202020204" pitchFamily="34" charset="0"/>
              <a:ea typeface="Calibri" panose="020F0502020204030204" pitchFamily="34"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357188" cy="6858000"/>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pt-BR" dirty="0"/>
          </a:p>
        </p:txBody>
      </p:sp>
      <p:cxnSp>
        <p:nvCxnSpPr>
          <p:cNvPr id="10" name="Straight Connector 9"/>
          <p:cNvCxnSpPr/>
          <p:nvPr/>
        </p:nvCxnSpPr>
        <p:spPr>
          <a:xfrm rot="16200000" flipV="1">
            <a:off x="-2607469" y="3178969"/>
            <a:ext cx="63579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3009900" y="3429000"/>
            <a:ext cx="685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250031" y="6536532"/>
            <a:ext cx="6429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85750" y="6286500"/>
            <a:ext cx="8858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2875" y="6143625"/>
            <a:ext cx="9001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14313" y="6215063"/>
            <a:ext cx="8929687"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2" name="Straight Connector 11"/>
          <p:cNvCxnSpPr/>
          <p:nvPr/>
        </p:nvCxnSpPr>
        <p:spPr>
          <a:xfrm rot="5400000" flipH="1" flipV="1">
            <a:off x="-2928937" y="3429000"/>
            <a:ext cx="68580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59" name="Straight Connector 58"/>
          <p:cNvCxnSpPr/>
          <p:nvPr/>
        </p:nvCxnSpPr>
        <p:spPr>
          <a:xfrm rot="5400000">
            <a:off x="0" y="6572250"/>
            <a:ext cx="571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214313" y="6500813"/>
            <a:ext cx="714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107156" y="6536532"/>
            <a:ext cx="642937" cy="0"/>
          </a:xfrm>
          <a:prstGeom prst="line">
            <a:avLst/>
          </a:prstGeom>
        </p:spPr>
        <p:style>
          <a:lnRef idx="2">
            <a:schemeClr val="accent2"/>
          </a:lnRef>
          <a:fillRef idx="0">
            <a:schemeClr val="accent2"/>
          </a:fillRef>
          <a:effectRef idx="1">
            <a:schemeClr val="accent2"/>
          </a:effectRef>
          <a:fontRef idx="minor">
            <a:schemeClr val="tx1"/>
          </a:fontRef>
        </p:style>
      </p:cxnSp>
      <p:sp>
        <p:nvSpPr>
          <p:cNvPr id="18447" name="Título 5"/>
          <p:cNvSpPr>
            <a:spLocks noGrp="1"/>
          </p:cNvSpPr>
          <p:nvPr>
            <p:ph type="title"/>
          </p:nvPr>
        </p:nvSpPr>
        <p:spPr>
          <a:xfrm>
            <a:off x="647675" y="16417"/>
            <a:ext cx="8229600" cy="868958"/>
          </a:xfrm>
        </p:spPr>
        <p:txBody>
          <a:bodyPr/>
          <a:lstStyle/>
          <a:p>
            <a:pPr eaLnBrk="1" hangingPunct="1"/>
            <a:r>
              <a:rPr lang="pt-BR" sz="3200" dirty="0" smtClean="0">
                <a:latin typeface="Arial" charset="0"/>
                <a:cs typeface="Arial" charset="0"/>
              </a:rPr>
              <a:t>Problema </a:t>
            </a:r>
          </a:p>
        </p:txBody>
      </p:sp>
      <p:sp>
        <p:nvSpPr>
          <p:cNvPr id="18448" name="Espaço Reservado para Conteúdo 6"/>
          <p:cNvSpPr>
            <a:spLocks noGrp="1"/>
          </p:cNvSpPr>
          <p:nvPr>
            <p:ph idx="1"/>
          </p:nvPr>
        </p:nvSpPr>
        <p:spPr>
          <a:xfrm>
            <a:off x="956394" y="786271"/>
            <a:ext cx="7920881" cy="5357354"/>
          </a:xfrm>
        </p:spPr>
        <p:txBody>
          <a:bodyPr/>
          <a:lstStyle/>
          <a:p>
            <a:pPr marL="0" indent="0" algn="just">
              <a:buNone/>
            </a:pPr>
            <a:r>
              <a:rPr lang="pt-BR" sz="2400" dirty="0"/>
              <a:t>Como problema a atividade pratica juntamente com os técnicos fazendo as manutenções , e a pouca carga horaria de </a:t>
            </a:r>
            <a:r>
              <a:rPr lang="pt-BR" sz="2400" dirty="0" smtClean="0"/>
              <a:t>estagio.</a:t>
            </a:r>
            <a:endParaRPr lang="pt-BR" sz="1100" dirty="0"/>
          </a:p>
          <a:p>
            <a:pPr marL="0" indent="0" eaLnBrk="1" hangingPunct="1">
              <a:buNone/>
            </a:pPr>
            <a:r>
              <a:rPr lang="pt-BR" sz="2400" dirty="0" smtClean="0">
                <a:latin typeface="Arial" charset="0"/>
                <a:cs typeface="Arial" charset="0"/>
              </a:rPr>
              <a:t>  OBJETIVOS GERAL</a:t>
            </a:r>
          </a:p>
          <a:p>
            <a:r>
              <a:rPr lang="pt-BR" sz="2400" dirty="0"/>
              <a:t>objetivo geral as </a:t>
            </a:r>
            <a:r>
              <a:rPr lang="pt-BR" sz="2400" dirty="0" smtClean="0"/>
              <a:t>manutenções preventivas </a:t>
            </a:r>
            <a:r>
              <a:rPr lang="pt-BR" sz="2400" dirty="0"/>
              <a:t>no setor mecânico do ramo papeleiro.</a:t>
            </a:r>
          </a:p>
          <a:p>
            <a:pPr marL="0" indent="0" eaLnBrk="1" hangingPunct="1">
              <a:buNone/>
            </a:pPr>
            <a:r>
              <a:rPr lang="pt-BR" sz="2400" dirty="0" smtClean="0">
                <a:latin typeface="Arial" charset="0"/>
                <a:cs typeface="Arial" charset="0"/>
              </a:rPr>
              <a:t>   </a:t>
            </a:r>
            <a:r>
              <a:rPr lang="pt-BR" sz="2400" dirty="0" smtClean="0">
                <a:latin typeface="Arial" charset="0"/>
                <a:cs typeface="Arial" charset="0"/>
              </a:rPr>
              <a:t>OBJETIVOS ESPECIFICOS</a:t>
            </a:r>
          </a:p>
          <a:p>
            <a:pPr eaLnBrk="1" hangingPunct="1">
              <a:buFont typeface="Wingdings" panose="05000000000000000000" pitchFamily="2" charset="2"/>
              <a:buChar char="§"/>
            </a:pPr>
            <a:r>
              <a:rPr lang="pt-BR" sz="2400" dirty="0" smtClean="0"/>
              <a:t>manutenção </a:t>
            </a:r>
            <a:r>
              <a:rPr lang="pt-BR" sz="2400" dirty="0"/>
              <a:t>preventiva, </a:t>
            </a:r>
            <a:endParaRPr lang="pt-BR" sz="2400" dirty="0" smtClean="0"/>
          </a:p>
          <a:p>
            <a:pPr eaLnBrk="1" hangingPunct="1">
              <a:buFont typeface="Wingdings" panose="05000000000000000000" pitchFamily="2" charset="2"/>
              <a:buChar char="§"/>
            </a:pPr>
            <a:r>
              <a:rPr lang="pt-BR" sz="2400" dirty="0" smtClean="0"/>
              <a:t>acompanhamento </a:t>
            </a:r>
            <a:r>
              <a:rPr lang="pt-BR" sz="2400" dirty="0"/>
              <a:t>dos técnicos plantões em manutenção em toda fabrica e </a:t>
            </a:r>
            <a:endParaRPr lang="pt-BR" sz="2400" dirty="0" smtClean="0"/>
          </a:p>
          <a:p>
            <a:pPr eaLnBrk="1" hangingPunct="1">
              <a:buFont typeface="Wingdings" panose="05000000000000000000" pitchFamily="2" charset="2"/>
              <a:buChar char="§"/>
            </a:pPr>
            <a:r>
              <a:rPr lang="pt-BR" sz="2400" dirty="0" smtClean="0"/>
              <a:t>acompanhar </a:t>
            </a:r>
            <a:r>
              <a:rPr lang="pt-BR" sz="2400" dirty="0"/>
              <a:t>os processos de soldagem que foram mais vistos durante o curso.</a:t>
            </a:r>
          </a:p>
          <a:p>
            <a:pPr eaLnBrk="1" hangingPunct="1">
              <a:buFont typeface="Wingdings" panose="05000000000000000000" pitchFamily="2" charset="2"/>
              <a:buChar char="§"/>
            </a:pPr>
            <a:endParaRPr lang="pt-BR" sz="2400" dirty="0" smtClean="0">
              <a:latin typeface="Arial" charset="0"/>
              <a:cs typeface="Arial" charset="0"/>
            </a:endParaRPr>
          </a:p>
        </p:txBody>
      </p:sp>
    </p:spTree>
    <p:extLst>
      <p:ext uri="{BB962C8B-B14F-4D97-AF65-F5344CB8AC3E}">
        <p14:creationId xmlns:p14="http://schemas.microsoft.com/office/powerpoint/2010/main" val="2520531564"/>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357188" cy="6858000"/>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pt-BR" dirty="0"/>
          </a:p>
        </p:txBody>
      </p:sp>
      <p:cxnSp>
        <p:nvCxnSpPr>
          <p:cNvPr id="10" name="Straight Connector 9"/>
          <p:cNvCxnSpPr/>
          <p:nvPr/>
        </p:nvCxnSpPr>
        <p:spPr>
          <a:xfrm rot="16200000" flipV="1">
            <a:off x="-2607469" y="3178969"/>
            <a:ext cx="63579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3009900" y="3429000"/>
            <a:ext cx="685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250031" y="6536532"/>
            <a:ext cx="6429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85750" y="6286500"/>
            <a:ext cx="8858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2875" y="6143625"/>
            <a:ext cx="9001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14313" y="6215063"/>
            <a:ext cx="8929687"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2" name="Straight Connector 11"/>
          <p:cNvCxnSpPr/>
          <p:nvPr/>
        </p:nvCxnSpPr>
        <p:spPr>
          <a:xfrm rot="5400000" flipH="1" flipV="1">
            <a:off x="-2928937" y="3429000"/>
            <a:ext cx="68580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59" name="Straight Connector 58"/>
          <p:cNvCxnSpPr/>
          <p:nvPr/>
        </p:nvCxnSpPr>
        <p:spPr>
          <a:xfrm rot="5400000">
            <a:off x="0" y="6572250"/>
            <a:ext cx="571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214313" y="6500813"/>
            <a:ext cx="714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107156" y="6536532"/>
            <a:ext cx="642937" cy="0"/>
          </a:xfrm>
          <a:prstGeom prst="line">
            <a:avLst/>
          </a:prstGeom>
        </p:spPr>
        <p:style>
          <a:lnRef idx="2">
            <a:schemeClr val="accent2"/>
          </a:lnRef>
          <a:fillRef idx="0">
            <a:schemeClr val="accent2"/>
          </a:fillRef>
          <a:effectRef idx="1">
            <a:schemeClr val="accent2"/>
          </a:effectRef>
          <a:fontRef idx="minor">
            <a:schemeClr val="tx1"/>
          </a:fontRef>
        </p:style>
      </p:cxnSp>
      <p:sp>
        <p:nvSpPr>
          <p:cNvPr id="20495" name="Título 5"/>
          <p:cNvSpPr>
            <a:spLocks noGrp="1"/>
          </p:cNvSpPr>
          <p:nvPr>
            <p:ph type="title"/>
          </p:nvPr>
        </p:nvSpPr>
        <p:spPr>
          <a:xfrm>
            <a:off x="581026" y="3429000"/>
            <a:ext cx="8460432" cy="1368151"/>
          </a:xfrm>
        </p:spPr>
        <p:txBody>
          <a:bodyPr/>
          <a:lstStyle/>
          <a:p>
            <a:r>
              <a:rPr lang="pt-BR" sz="3200" dirty="0" smtClean="0">
                <a:latin typeface="Arial" charset="0"/>
                <a:cs typeface="Arial" charset="0"/>
              </a:rPr>
              <a:t/>
            </a:r>
            <a:br>
              <a:rPr lang="pt-BR" sz="3200" dirty="0" smtClean="0">
                <a:latin typeface="Arial" charset="0"/>
                <a:cs typeface="Arial" charset="0"/>
              </a:rPr>
            </a:br>
            <a:r>
              <a:rPr lang="pt-BR" sz="3200" dirty="0" smtClean="0">
                <a:latin typeface="Arial" charset="0"/>
                <a:cs typeface="Arial" charset="0"/>
              </a:rPr>
              <a:t>  REFERENCIAL TEORICO</a:t>
            </a:r>
            <a:r>
              <a:rPr lang="pt-BR" sz="800" dirty="0" smtClean="0">
                <a:latin typeface="Arial" charset="0"/>
                <a:cs typeface="Arial" charset="0"/>
              </a:rPr>
              <a:t/>
            </a:r>
            <a:br>
              <a:rPr lang="pt-BR" sz="800" dirty="0" smtClean="0">
                <a:latin typeface="Arial" charset="0"/>
                <a:cs typeface="Arial" charset="0"/>
              </a:rPr>
            </a:br>
            <a:r>
              <a:rPr lang="pt-BR" sz="3200" dirty="0" smtClean="0">
                <a:latin typeface="Arial" charset="0"/>
                <a:cs typeface="Arial" charset="0"/>
              </a:rPr>
              <a:t/>
            </a:r>
            <a:br>
              <a:rPr lang="pt-BR" sz="3200" dirty="0" smtClean="0">
                <a:latin typeface="Arial" charset="0"/>
                <a:cs typeface="Arial" charset="0"/>
              </a:rPr>
            </a:br>
            <a:r>
              <a:rPr lang="pt-BR" sz="2400" dirty="0"/>
              <a:t/>
            </a:r>
            <a:br>
              <a:rPr lang="pt-BR" sz="2400" dirty="0"/>
            </a:br>
            <a:r>
              <a:rPr lang="pt-BR" sz="3200" dirty="0" smtClean="0"/>
              <a:t/>
            </a:r>
            <a:br>
              <a:rPr lang="pt-BR" sz="3200" dirty="0" smtClean="0"/>
            </a:br>
            <a:r>
              <a:rPr lang="pt-BR" sz="3200" dirty="0" smtClean="0"/>
              <a:t> </a:t>
            </a:r>
            <a:br>
              <a:rPr lang="pt-BR" sz="3200" dirty="0" smtClean="0"/>
            </a:br>
            <a:r>
              <a:rPr lang="pt-BR" sz="3200" dirty="0" smtClean="0">
                <a:latin typeface="Arial" charset="0"/>
                <a:cs typeface="Arial" charset="0"/>
              </a:rPr>
              <a:t/>
            </a:r>
            <a:br>
              <a:rPr lang="pt-BR" sz="3200" dirty="0" smtClean="0">
                <a:latin typeface="Arial" charset="0"/>
                <a:cs typeface="Arial" charset="0"/>
              </a:rPr>
            </a:br>
            <a:r>
              <a:rPr lang="pt-BR" sz="3200" dirty="0" smtClean="0">
                <a:latin typeface="Arial" charset="0"/>
                <a:cs typeface="Arial" charset="0"/>
              </a:rPr>
              <a:t/>
            </a:r>
            <a:br>
              <a:rPr lang="pt-BR" sz="3200" dirty="0" smtClean="0">
                <a:latin typeface="Arial" charset="0"/>
                <a:cs typeface="Arial" charset="0"/>
              </a:rPr>
            </a:br>
            <a:r>
              <a:rPr lang="pt-BR" sz="3200" dirty="0" smtClean="0">
                <a:latin typeface="Arial" charset="0"/>
                <a:cs typeface="Arial" charset="0"/>
              </a:rPr>
              <a:t/>
            </a:r>
            <a:br>
              <a:rPr lang="pt-BR" sz="3200" dirty="0" smtClean="0">
                <a:latin typeface="Arial" charset="0"/>
                <a:cs typeface="Arial" charset="0"/>
              </a:rPr>
            </a:br>
            <a:r>
              <a:rPr lang="pt-BR" sz="3200" dirty="0" smtClean="0">
                <a:latin typeface="Arial" charset="0"/>
                <a:cs typeface="Arial" charset="0"/>
              </a:rPr>
              <a:t/>
            </a:r>
            <a:br>
              <a:rPr lang="pt-BR" sz="3200" dirty="0" smtClean="0">
                <a:latin typeface="Arial" charset="0"/>
                <a:cs typeface="Arial" charset="0"/>
              </a:rPr>
            </a:br>
            <a:r>
              <a:rPr lang="pt-BR" sz="1800" dirty="0" smtClean="0">
                <a:latin typeface="Arial" charset="0"/>
                <a:cs typeface="Arial" charset="0"/>
              </a:rPr>
              <a:t/>
            </a:r>
            <a:br>
              <a:rPr lang="pt-BR" sz="1800" dirty="0" smtClean="0">
                <a:latin typeface="Arial" charset="0"/>
                <a:cs typeface="Arial" charset="0"/>
              </a:rPr>
            </a:br>
            <a:r>
              <a:rPr lang="pt-BR" sz="3200" dirty="0"/>
              <a:t/>
            </a:r>
            <a:br>
              <a:rPr lang="pt-BR" sz="3200" dirty="0"/>
            </a:br>
            <a:r>
              <a:rPr lang="pt-BR" sz="3200" dirty="0" smtClean="0">
                <a:latin typeface="Arial" charset="0"/>
                <a:cs typeface="Arial" charset="0"/>
              </a:rPr>
              <a:t/>
            </a:r>
            <a:br>
              <a:rPr lang="pt-BR" sz="3200" dirty="0" smtClean="0">
                <a:latin typeface="Arial" charset="0"/>
                <a:cs typeface="Arial" charset="0"/>
              </a:rPr>
            </a:br>
            <a:r>
              <a:rPr lang="pt-BR" sz="3200" dirty="0" smtClean="0">
                <a:latin typeface="Arial" charset="0"/>
                <a:cs typeface="Arial" charset="0"/>
              </a:rPr>
              <a:t/>
            </a:r>
            <a:br>
              <a:rPr lang="pt-BR" sz="3200" dirty="0" smtClean="0">
                <a:latin typeface="Arial" charset="0"/>
                <a:cs typeface="Arial" charset="0"/>
              </a:rPr>
            </a:br>
            <a:r>
              <a:rPr lang="pt-BR" sz="3200" dirty="0" smtClean="0">
                <a:latin typeface="Arial" charset="0"/>
                <a:cs typeface="Arial" charset="0"/>
              </a:rPr>
              <a:t/>
            </a:r>
            <a:br>
              <a:rPr lang="pt-BR" sz="3200" dirty="0" smtClean="0">
                <a:latin typeface="Arial" charset="0"/>
                <a:cs typeface="Arial" charset="0"/>
              </a:rPr>
            </a:br>
            <a:r>
              <a:rPr lang="pt-BR" sz="3200" dirty="0" smtClean="0">
                <a:latin typeface="Arial" charset="0"/>
                <a:cs typeface="Arial" charset="0"/>
              </a:rPr>
              <a:t/>
            </a:r>
            <a:br>
              <a:rPr lang="pt-BR" sz="3200" dirty="0" smtClean="0">
                <a:latin typeface="Arial" charset="0"/>
                <a:cs typeface="Arial" charset="0"/>
              </a:rPr>
            </a:br>
            <a:r>
              <a:rPr lang="pt-BR" dirty="0" smtClean="0">
                <a:latin typeface="Arial" charset="0"/>
                <a:cs typeface="Arial" charset="0"/>
              </a:rPr>
              <a:t/>
            </a:r>
            <a:br>
              <a:rPr lang="pt-BR" dirty="0" smtClean="0">
                <a:latin typeface="Arial" charset="0"/>
                <a:cs typeface="Arial" charset="0"/>
              </a:rPr>
            </a:br>
            <a:endParaRPr lang="pt-BR" dirty="0" smtClean="0">
              <a:latin typeface="Arial" charset="0"/>
              <a:cs typeface="Arial" charset="0"/>
            </a:endParaRPr>
          </a:p>
        </p:txBody>
      </p:sp>
      <p:sp>
        <p:nvSpPr>
          <p:cNvPr id="3" name="Retângulo 2"/>
          <p:cNvSpPr/>
          <p:nvPr/>
        </p:nvSpPr>
        <p:spPr>
          <a:xfrm>
            <a:off x="641598" y="901564"/>
            <a:ext cx="8075116" cy="4401205"/>
          </a:xfrm>
          <a:prstGeom prst="rect">
            <a:avLst/>
          </a:prstGeom>
        </p:spPr>
        <p:txBody>
          <a:bodyPr wrap="square">
            <a:spAutoFit/>
          </a:bodyPr>
          <a:lstStyle/>
          <a:p>
            <a:pPr algn="just"/>
            <a:r>
              <a:rPr lang="pt-BR" sz="2000" dirty="0"/>
              <a:t>2.1 PROCESSO DE SOLDAGEM</a:t>
            </a:r>
          </a:p>
          <a:p>
            <a:pPr algn="just"/>
            <a:r>
              <a:rPr lang="pt-BR" sz="2000" b="1" dirty="0"/>
              <a:t> </a:t>
            </a:r>
            <a:endParaRPr lang="pt-BR" sz="2000" dirty="0"/>
          </a:p>
          <a:p>
            <a:pPr algn="just"/>
            <a:r>
              <a:rPr lang="pt-BR" sz="2000" dirty="0"/>
              <a:t>A Soldagem é o primeiro processo de união de materiais (particularmente os metais) mais importante do ponto de vista industrial sendo extensivamente utilizada na fabricação e recuperação de peças, equipamentos e estruturas. A sua aplicação atinge desde pequenos componentes eletrônicos até grandes estruturas e equipamentos (pontes, navios, vasos de pressão, etc.). Existe um grande número de processos de soldagem diferentes, sendo necessária a seleção do processo (ou processos) adequado para uma dada aplicação. A tabela abaixo lista algumas das principais vantagens e desvantagens dos processos de soldagem. MONDENESE, 2001. Pag.10.</a:t>
            </a:r>
          </a:p>
          <a:p>
            <a:pPr algn="just">
              <a:spcAft>
                <a:spcPts val="0"/>
              </a:spcAft>
              <a:tabLst>
                <a:tab pos="450215" algn="l"/>
                <a:tab pos="5616575" algn="l"/>
              </a:tabLst>
            </a:pPr>
            <a:endParaRPr lang="pt-BR" sz="2000" dirty="0">
              <a:effectLst/>
              <a:latin typeface="Arial" panose="020B0604020202020204" pitchFamily="34" charset="0"/>
              <a:ea typeface="Calibri" panose="020F0502020204030204" pitchFamily="34"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Processo Soldagem</a:t>
            </a:r>
            <a:endParaRPr lang="pt-BR" dirty="0"/>
          </a:p>
        </p:txBody>
      </p:sp>
      <p:sp>
        <p:nvSpPr>
          <p:cNvPr id="3" name="Rectangle 2"/>
          <p:cNvSpPr>
            <a:spLocks noChangeArrowheads="1"/>
          </p:cNvSpPr>
          <p:nvPr/>
        </p:nvSpPr>
        <p:spPr bwMode="auto">
          <a:xfrm>
            <a:off x="457200" y="1435091"/>
            <a:ext cx="943304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0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a:t>
            </a:r>
            <a:r>
              <a:rPr kumimoji="0" lang="pt-BR" sz="1000" b="0" i="0" u="none" strike="noStrike" cap="none" normalizeH="0" baseline="0" dirty="0" smtClean="0" bmk="">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igura </a:t>
            </a:r>
            <a:r>
              <a:rPr kumimoji="0" lang="pt-BR" sz="1000" b="0" i="0" u="none" strike="noStrike" cap="none" normalizeH="0" baseline="0" dirty="0" smtClean="0" bmk="_Toc536127775">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1 - Soldagem por pressão (esquemática).</a:t>
            </a:r>
            <a:endParaRPr kumimoji="0" lang="pt-BR" sz="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t-BR" sz="1800" b="0" i="0" u="none" strike="noStrike" cap="none" normalizeH="0" baseline="0" dirty="0" smtClean="0">
              <a:ln>
                <a:noFill/>
              </a:ln>
              <a:solidFill>
                <a:schemeClr val="tx1"/>
              </a:solidFill>
              <a:effectLst/>
              <a:latin typeface="Arial" panose="020B0604020202020204" pitchFamily="34" charset="0"/>
            </a:endParaRPr>
          </a:p>
        </p:txBody>
      </p:sp>
      <p:pic>
        <p:nvPicPr>
          <p:cNvPr id="1025" name="Imagem 17" descr="Soldagem por pressã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816864"/>
            <a:ext cx="4126959" cy="25241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384804" y="4476541"/>
            <a:ext cx="9433048"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sz="10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Fonte: </a:t>
            </a:r>
            <a:r>
              <a:rPr kumimoji="0" lang="pt-BR" sz="1000" b="0" i="0"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Mondenese</a:t>
            </a:r>
            <a:r>
              <a:rPr kumimoji="0" lang="pt-BR" sz="10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(2001).</a:t>
            </a:r>
            <a:endParaRPr kumimoji="0" lang="pt-BR" sz="1800" b="0" i="0" u="none" strike="noStrike" cap="none" normalizeH="0" baseline="0" dirty="0" smtClean="0">
              <a:ln>
                <a:noFill/>
              </a:ln>
              <a:solidFill>
                <a:schemeClr val="tx1"/>
              </a:solidFill>
              <a:effectLst/>
              <a:latin typeface="Arial" panose="020B0604020202020204" pitchFamily="34" charset="0"/>
            </a:endParaRPr>
          </a:p>
        </p:txBody>
      </p:sp>
      <p:pic>
        <p:nvPicPr>
          <p:cNvPr id="7" name="Imagem 6" descr="Soldagem por fusão"/>
          <p:cNvPicPr/>
          <p:nvPr/>
        </p:nvPicPr>
        <p:blipFill>
          <a:blip r:embed="rId3">
            <a:extLst>
              <a:ext uri="{28A0092B-C50C-407E-A947-70E740481C1C}">
                <a14:useLocalDpi xmlns:a14="http://schemas.microsoft.com/office/drawing/2010/main" val="0"/>
              </a:ext>
            </a:extLst>
          </a:blip>
          <a:srcRect/>
          <a:stretch>
            <a:fillRect/>
          </a:stretch>
        </p:blipFill>
        <p:spPr bwMode="auto">
          <a:xfrm>
            <a:off x="3491880" y="4858314"/>
            <a:ext cx="5057775" cy="1076325"/>
          </a:xfrm>
          <a:prstGeom prst="rect">
            <a:avLst/>
          </a:prstGeom>
          <a:noFill/>
          <a:ln>
            <a:noFill/>
          </a:ln>
        </p:spPr>
      </p:pic>
      <p:pic>
        <p:nvPicPr>
          <p:cNvPr id="8" name="Imagem 7" descr="Soldagem a arco"/>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01328" y="1672300"/>
            <a:ext cx="3437255" cy="2495550"/>
          </a:xfrm>
          <a:prstGeom prst="rect">
            <a:avLst/>
          </a:prstGeom>
          <a:noFill/>
          <a:ln>
            <a:noFill/>
          </a:ln>
        </p:spPr>
      </p:pic>
    </p:spTree>
    <p:extLst>
      <p:ext uri="{BB962C8B-B14F-4D97-AF65-F5344CB8AC3E}">
        <p14:creationId xmlns:p14="http://schemas.microsoft.com/office/powerpoint/2010/main" val="4193523584"/>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357188" cy="6858000"/>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pt-BR" dirty="0"/>
          </a:p>
        </p:txBody>
      </p:sp>
      <p:cxnSp>
        <p:nvCxnSpPr>
          <p:cNvPr id="10" name="Straight Connector 9"/>
          <p:cNvCxnSpPr/>
          <p:nvPr/>
        </p:nvCxnSpPr>
        <p:spPr>
          <a:xfrm rot="16200000" flipV="1">
            <a:off x="-2607469" y="3178969"/>
            <a:ext cx="63579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3009900" y="3429000"/>
            <a:ext cx="685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250031" y="6536532"/>
            <a:ext cx="6429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85750" y="6286500"/>
            <a:ext cx="8858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2875" y="6143625"/>
            <a:ext cx="9001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14313" y="6215063"/>
            <a:ext cx="8929687"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2" name="Straight Connector 11"/>
          <p:cNvCxnSpPr/>
          <p:nvPr/>
        </p:nvCxnSpPr>
        <p:spPr>
          <a:xfrm rot="5400000" flipH="1" flipV="1">
            <a:off x="-2928937" y="3429000"/>
            <a:ext cx="68580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59" name="Straight Connector 58"/>
          <p:cNvCxnSpPr/>
          <p:nvPr/>
        </p:nvCxnSpPr>
        <p:spPr>
          <a:xfrm rot="5400000">
            <a:off x="0" y="6572250"/>
            <a:ext cx="571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214313" y="6500813"/>
            <a:ext cx="714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107156" y="6536532"/>
            <a:ext cx="642937" cy="0"/>
          </a:xfrm>
          <a:prstGeom prst="line">
            <a:avLst/>
          </a:prstGeom>
        </p:spPr>
        <p:style>
          <a:lnRef idx="2">
            <a:schemeClr val="accent2"/>
          </a:lnRef>
          <a:fillRef idx="0">
            <a:schemeClr val="accent2"/>
          </a:fillRef>
          <a:effectRef idx="1">
            <a:schemeClr val="accent2"/>
          </a:effectRef>
          <a:fontRef idx="minor">
            <a:schemeClr val="tx1"/>
          </a:fontRef>
        </p:style>
      </p:cxnSp>
      <p:sp>
        <p:nvSpPr>
          <p:cNvPr id="22543" name="Título 5"/>
          <p:cNvSpPr>
            <a:spLocks noGrp="1"/>
          </p:cNvSpPr>
          <p:nvPr>
            <p:ph type="title"/>
          </p:nvPr>
        </p:nvSpPr>
        <p:spPr>
          <a:xfrm>
            <a:off x="469705" y="476672"/>
            <a:ext cx="8229600" cy="504056"/>
          </a:xfrm>
        </p:spPr>
        <p:txBody>
          <a:bodyPr/>
          <a:lstStyle/>
          <a:p>
            <a:pPr eaLnBrk="1" hangingPunct="1"/>
            <a:r>
              <a:rPr lang="pt-BR" dirty="0" smtClean="0"/>
              <a:t> REFERENCIAL TEORICO</a:t>
            </a:r>
            <a:br>
              <a:rPr lang="pt-BR" dirty="0" smtClean="0"/>
            </a:br>
            <a:endParaRPr lang="pt-BR" dirty="0" smtClean="0"/>
          </a:p>
        </p:txBody>
      </p:sp>
      <p:sp>
        <p:nvSpPr>
          <p:cNvPr id="16" name="Retângulo 15"/>
          <p:cNvSpPr/>
          <p:nvPr/>
        </p:nvSpPr>
        <p:spPr>
          <a:xfrm>
            <a:off x="732978" y="1052164"/>
            <a:ext cx="8249544" cy="4893647"/>
          </a:xfrm>
          <a:prstGeom prst="rect">
            <a:avLst/>
          </a:prstGeom>
        </p:spPr>
        <p:txBody>
          <a:bodyPr wrap="square">
            <a:spAutoFit/>
          </a:bodyPr>
          <a:lstStyle/>
          <a:p>
            <a:r>
              <a:rPr lang="pt-BR" sz="2400" dirty="0"/>
              <a:t>2.1.1 Manutenção Preventiva</a:t>
            </a:r>
          </a:p>
          <a:p>
            <a:r>
              <a:rPr lang="pt-BR" sz="2400" b="1" dirty="0"/>
              <a:t> </a:t>
            </a:r>
            <a:endParaRPr lang="pt-BR" sz="2400" dirty="0"/>
          </a:p>
          <a:p>
            <a:r>
              <a:rPr lang="pt-BR" sz="2400" dirty="0"/>
              <a:t>É uma atividade de manutenção que tem objetivo principal a prevenção da ocorrência de uma falha ou uma parada de equipamento por quebra e também apoiar a Manutenção Corretiva através da aplicação de uma metodologia de trabalho periódico.</a:t>
            </a:r>
          </a:p>
          <a:p>
            <a:r>
              <a:rPr lang="pt-BR" sz="2400" dirty="0"/>
              <a:t>Toda manutenção preventiva deve ser planejada e prevista, portanto não haverá imprevisto na manutenção preventiva. O imprevisto será na realidade uma ação corretiva que deverá ser registrada como tal, identificando o verdadeiro sintoma, sua causa e a ação necessária para eliminar a sua falha.</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357188" cy="6858000"/>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pt-BR" dirty="0"/>
          </a:p>
        </p:txBody>
      </p:sp>
      <p:cxnSp>
        <p:nvCxnSpPr>
          <p:cNvPr id="10" name="Straight Connector 9"/>
          <p:cNvCxnSpPr/>
          <p:nvPr/>
        </p:nvCxnSpPr>
        <p:spPr>
          <a:xfrm rot="16200000" flipV="1">
            <a:off x="-2607469" y="3178969"/>
            <a:ext cx="63579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3009900" y="3429000"/>
            <a:ext cx="685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250031" y="6536532"/>
            <a:ext cx="6429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85750" y="6286500"/>
            <a:ext cx="8858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2875" y="6143625"/>
            <a:ext cx="9001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14313" y="6215063"/>
            <a:ext cx="8929687"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2" name="Straight Connector 11"/>
          <p:cNvCxnSpPr/>
          <p:nvPr/>
        </p:nvCxnSpPr>
        <p:spPr>
          <a:xfrm rot="5400000" flipH="1" flipV="1">
            <a:off x="-2928937" y="3429000"/>
            <a:ext cx="68580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59" name="Straight Connector 58"/>
          <p:cNvCxnSpPr/>
          <p:nvPr/>
        </p:nvCxnSpPr>
        <p:spPr>
          <a:xfrm rot="5400000">
            <a:off x="0" y="6572250"/>
            <a:ext cx="571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214313" y="6500813"/>
            <a:ext cx="714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107156" y="6536532"/>
            <a:ext cx="642937" cy="0"/>
          </a:xfrm>
          <a:prstGeom prst="line">
            <a:avLst/>
          </a:prstGeom>
        </p:spPr>
        <p:style>
          <a:lnRef idx="2">
            <a:schemeClr val="accent2"/>
          </a:lnRef>
          <a:fillRef idx="0">
            <a:schemeClr val="accent2"/>
          </a:fillRef>
          <a:effectRef idx="1">
            <a:schemeClr val="accent2"/>
          </a:effectRef>
          <a:fontRef idx="minor">
            <a:schemeClr val="tx1"/>
          </a:fontRef>
        </p:style>
      </p:cxnSp>
      <p:sp>
        <p:nvSpPr>
          <p:cNvPr id="20" name="Título 19"/>
          <p:cNvSpPr>
            <a:spLocks noGrp="1"/>
          </p:cNvSpPr>
          <p:nvPr>
            <p:ph type="title"/>
          </p:nvPr>
        </p:nvSpPr>
        <p:spPr>
          <a:xfrm>
            <a:off x="457200" y="0"/>
            <a:ext cx="8229600" cy="1052736"/>
          </a:xfrm>
        </p:spPr>
        <p:txBody>
          <a:bodyPr/>
          <a:lstStyle/>
          <a:p>
            <a:r>
              <a:rPr lang="pt-BR" dirty="0" smtClean="0"/>
              <a:t>REFERENCIAL TEORICO</a:t>
            </a:r>
            <a:endParaRPr lang="pt-BR" dirty="0"/>
          </a:p>
        </p:txBody>
      </p:sp>
      <p:sp>
        <p:nvSpPr>
          <p:cNvPr id="3" name="Retângulo 2"/>
          <p:cNvSpPr/>
          <p:nvPr/>
        </p:nvSpPr>
        <p:spPr>
          <a:xfrm>
            <a:off x="598733" y="687197"/>
            <a:ext cx="8249544" cy="5816977"/>
          </a:xfrm>
          <a:prstGeom prst="rect">
            <a:avLst/>
          </a:prstGeom>
        </p:spPr>
        <p:txBody>
          <a:bodyPr wrap="square">
            <a:spAutoFit/>
          </a:bodyPr>
          <a:lstStyle/>
          <a:p>
            <a:r>
              <a:rPr lang="pt-BR" sz="2400" dirty="0"/>
              <a:t>Manutenção preventiva e suas Expectativas.</a:t>
            </a:r>
          </a:p>
          <a:p>
            <a:r>
              <a:rPr lang="pt-BR" sz="2400" b="1" dirty="0"/>
              <a:t> </a:t>
            </a:r>
            <a:endParaRPr lang="pt-BR" sz="2400" dirty="0"/>
          </a:p>
          <a:p>
            <a:pPr marL="342900" lvl="0" indent="-342900">
              <a:buFont typeface="Arial" panose="020B0604020202020204" pitchFamily="34" charset="0"/>
              <a:buChar char="•"/>
            </a:pPr>
            <a:r>
              <a:rPr lang="pt-BR" sz="2400" dirty="0"/>
              <a:t>Limitar ou reduzir o envelhecimento ou degeneração do </a:t>
            </a:r>
            <a:r>
              <a:rPr lang="pt-BR" sz="2400" dirty="0" smtClean="0"/>
              <a:t>equipamento.</a:t>
            </a:r>
          </a:p>
          <a:p>
            <a:pPr marL="342900" lvl="0" indent="-342900">
              <a:buFont typeface="Arial" panose="020B0604020202020204" pitchFamily="34" charset="0"/>
              <a:buChar char="•"/>
            </a:pPr>
            <a:r>
              <a:rPr lang="pt-BR" sz="2400" dirty="0" smtClean="0"/>
              <a:t>Melhorar </a:t>
            </a:r>
            <a:r>
              <a:rPr lang="pt-BR" sz="2400" dirty="0"/>
              <a:t>o estado técnico do </a:t>
            </a:r>
            <a:r>
              <a:rPr lang="pt-BR" sz="2400" dirty="0" smtClean="0"/>
              <a:t>equipamento;</a:t>
            </a:r>
          </a:p>
          <a:p>
            <a:pPr marL="342900" lvl="0" indent="-342900">
              <a:buFont typeface="Arial" panose="020B0604020202020204" pitchFamily="34" charset="0"/>
              <a:buChar char="•"/>
            </a:pPr>
            <a:r>
              <a:rPr lang="pt-BR" sz="2400" dirty="0" smtClean="0"/>
              <a:t>Atuar </a:t>
            </a:r>
            <a:r>
              <a:rPr lang="pt-BR" sz="2400" dirty="0"/>
              <a:t>antes dos custos de intervenção </a:t>
            </a:r>
            <a:r>
              <a:rPr lang="pt-BR" sz="2400" dirty="0" smtClean="0"/>
              <a:t>altos;</a:t>
            </a:r>
          </a:p>
          <a:p>
            <a:pPr marL="342900" lvl="0" indent="-342900">
              <a:buFont typeface="Arial" panose="020B0604020202020204" pitchFamily="34" charset="0"/>
              <a:buChar char="•"/>
            </a:pPr>
            <a:r>
              <a:rPr lang="pt-BR" sz="2400" dirty="0" smtClean="0"/>
              <a:t>Eliminar </a:t>
            </a:r>
            <a:r>
              <a:rPr lang="pt-BR" sz="2400" dirty="0"/>
              <a:t>ou reduzir ao mínimo os riscos de quebra nos </a:t>
            </a:r>
            <a:r>
              <a:rPr lang="pt-BR" sz="2400" dirty="0" smtClean="0"/>
              <a:t>equipamentos;</a:t>
            </a:r>
          </a:p>
          <a:p>
            <a:pPr marL="342900" lvl="0" indent="-342900">
              <a:buFont typeface="Arial" panose="020B0604020202020204" pitchFamily="34" charset="0"/>
              <a:buChar char="•"/>
            </a:pPr>
            <a:r>
              <a:rPr lang="pt-BR" sz="2400" dirty="0" smtClean="0"/>
              <a:t>Diminuir </a:t>
            </a:r>
            <a:r>
              <a:rPr lang="pt-BR" sz="2400" dirty="0"/>
              <a:t>os tempos de imobilização dos equipamentos para </a:t>
            </a:r>
            <a:r>
              <a:rPr lang="pt-BR" sz="2400" dirty="0" smtClean="0"/>
              <a:t>consertos.</a:t>
            </a:r>
          </a:p>
          <a:p>
            <a:pPr marL="342900" lvl="0" indent="-342900">
              <a:buFont typeface="Arial" panose="020B0604020202020204" pitchFamily="34" charset="0"/>
              <a:buChar char="•"/>
            </a:pPr>
            <a:r>
              <a:rPr lang="pt-BR" sz="2400" dirty="0" smtClean="0"/>
              <a:t>Normalizar </a:t>
            </a:r>
            <a:r>
              <a:rPr lang="pt-BR" sz="2400" dirty="0"/>
              <a:t>o equipamento e suas peças </a:t>
            </a:r>
            <a:r>
              <a:rPr lang="pt-BR" sz="2400" dirty="0" smtClean="0"/>
              <a:t>sobressalente;</a:t>
            </a:r>
          </a:p>
          <a:p>
            <a:pPr marL="342900" lvl="0" indent="-342900">
              <a:buFont typeface="Arial" panose="020B0604020202020204" pitchFamily="34" charset="0"/>
              <a:buChar char="•"/>
            </a:pPr>
            <a:r>
              <a:rPr lang="pt-BR" sz="2400" dirty="0" smtClean="0"/>
              <a:t>Assegurar </a:t>
            </a:r>
            <a:r>
              <a:rPr lang="pt-BR" sz="2400" dirty="0"/>
              <a:t>uma diminuição nos </a:t>
            </a:r>
            <a:r>
              <a:rPr lang="pt-BR" sz="2400" dirty="0" smtClean="0"/>
              <a:t>trabalhos;</a:t>
            </a:r>
          </a:p>
          <a:p>
            <a:pPr marL="342900" lvl="0" indent="-342900">
              <a:buFont typeface="Arial" panose="020B0604020202020204" pitchFamily="34" charset="0"/>
              <a:buChar char="•"/>
            </a:pPr>
            <a:r>
              <a:rPr lang="pt-BR" sz="2400" dirty="0" smtClean="0"/>
              <a:t>Realizar </a:t>
            </a:r>
            <a:r>
              <a:rPr lang="pt-BR" sz="2400" dirty="0"/>
              <a:t>os reparos nas melhores condições para a operação;</a:t>
            </a:r>
          </a:p>
          <a:p>
            <a:pPr algn="just"/>
            <a:endParaRPr lang="pt-BR" dirty="0" smtClean="0"/>
          </a:p>
          <a:p>
            <a:pPr algn="just"/>
            <a:r>
              <a:rPr lang="pt-BR" dirty="0"/>
              <a:t> </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395536" y="260648"/>
            <a:ext cx="8424936" cy="6104235"/>
          </a:xfrm>
          <a:prstGeom prst="rect">
            <a:avLst/>
          </a:prstGeom>
        </p:spPr>
        <p:txBody>
          <a:bodyPr wrap="square">
            <a:spAutoFit/>
          </a:bodyPr>
          <a:lstStyle/>
          <a:p>
            <a:pPr algn="just">
              <a:lnSpc>
                <a:spcPct val="150000"/>
              </a:lnSpc>
              <a:spcAft>
                <a:spcPts val="0"/>
              </a:spcAft>
            </a:pPr>
            <a:r>
              <a:rPr lang="pt-BR" sz="2400" kern="1400" dirty="0">
                <a:latin typeface="Arial" panose="020B0604020202020204" pitchFamily="34" charset="0"/>
                <a:ea typeface="Times New Roman" panose="02020603050405020304" pitchFamily="18" charset="0"/>
                <a:cs typeface="Times New Roman" panose="02020603050405020304" pitchFamily="18" charset="0"/>
              </a:rPr>
              <a:t>Manutenção Preditiva</a:t>
            </a:r>
          </a:p>
          <a:p>
            <a:pPr algn="just">
              <a:lnSpc>
                <a:spcPct val="150000"/>
              </a:lnSpc>
              <a:spcAft>
                <a:spcPts val="800"/>
              </a:spcAft>
            </a:pPr>
            <a:r>
              <a:rPr lang="pt-BR" sz="2400" dirty="0">
                <a:latin typeface="Arial" panose="020B0604020202020204" pitchFamily="34" charset="0"/>
                <a:ea typeface="Calibri" panose="020F0502020204030204" pitchFamily="34" charset="0"/>
                <a:cs typeface="Arial" panose="020B0604020202020204" pitchFamily="34" charset="0"/>
              </a:rPr>
              <a:t> </a:t>
            </a:r>
            <a:endParaRPr lang="pt-BR" sz="2400" dirty="0">
              <a:latin typeface="Arial" panose="020B0604020202020204" pitchFamily="34" charset="0"/>
              <a:ea typeface="Calibri" panose="020F0502020204030204" pitchFamily="34" charset="0"/>
              <a:cs typeface="Times New Roman" panose="02020603050405020304" pitchFamily="18" charset="0"/>
            </a:endParaRPr>
          </a:p>
          <a:p>
            <a:pPr algn="just"/>
            <a:r>
              <a:rPr lang="pt-BR" sz="2400" dirty="0">
                <a:latin typeface="Arial" panose="020B0604020202020204" pitchFamily="34" charset="0"/>
                <a:ea typeface="Calibri" panose="020F0502020204030204" pitchFamily="34" charset="0"/>
                <a:cs typeface="Times New Roman" panose="02020603050405020304" pitchFamily="18" charset="0"/>
              </a:rPr>
              <a:t>É aquela que se despendem todos os esforços para se evitar que um equipamento sofra uma parada imprevista, ocasionando sérios transtorno a produção. As inspeções são feitas com controles simplificados, porém muito importantes ao diagnóstico do estado dos equipamentos. Em situações especiais usam-se “rotinas” para indicar certos serviços de manutenção que devem ser executados rotineiramente e que não são incluídos na programação diária. Entre os benefícios provenientes da implantação da manutenção preventiva estão: um maior planejamento dos serviços, melhor administração de recursos e atividades, conhecimento prévio das necessidades de materiais e peças sobressalentes</a:t>
            </a:r>
            <a:r>
              <a:rPr lang="pt-BR" dirty="0">
                <a:latin typeface="Arial" panose="020B0604020202020204" pitchFamily="34" charset="0"/>
                <a:ea typeface="Calibri" panose="020F0502020204030204" pitchFamily="34" charset="0"/>
                <a:cs typeface="Times New Roman" panose="02020603050405020304" pitchFamily="18" charset="0"/>
              </a:rPr>
              <a:t>. </a:t>
            </a:r>
            <a:endParaRPr lang="pt-BR" dirty="0"/>
          </a:p>
        </p:txBody>
      </p:sp>
    </p:spTree>
    <p:extLst>
      <p:ext uri="{BB962C8B-B14F-4D97-AF65-F5344CB8AC3E}">
        <p14:creationId xmlns:p14="http://schemas.microsoft.com/office/powerpoint/2010/main" val="3548941387"/>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357188" cy="6858000"/>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pt-BR" dirty="0"/>
          </a:p>
        </p:txBody>
      </p:sp>
      <p:cxnSp>
        <p:nvCxnSpPr>
          <p:cNvPr id="10" name="Straight Connector 9"/>
          <p:cNvCxnSpPr/>
          <p:nvPr/>
        </p:nvCxnSpPr>
        <p:spPr>
          <a:xfrm rot="16200000" flipV="1">
            <a:off x="-2607469" y="3178969"/>
            <a:ext cx="63579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3009900" y="3429000"/>
            <a:ext cx="685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250031" y="6536532"/>
            <a:ext cx="6429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85750" y="6286500"/>
            <a:ext cx="8858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2875" y="6143625"/>
            <a:ext cx="9001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14313" y="6215063"/>
            <a:ext cx="8929687"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2" name="Straight Connector 11"/>
          <p:cNvCxnSpPr/>
          <p:nvPr/>
        </p:nvCxnSpPr>
        <p:spPr>
          <a:xfrm rot="5400000" flipH="1" flipV="1">
            <a:off x="-2928937" y="3429000"/>
            <a:ext cx="68580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59" name="Straight Connector 58"/>
          <p:cNvCxnSpPr/>
          <p:nvPr/>
        </p:nvCxnSpPr>
        <p:spPr>
          <a:xfrm rot="5400000">
            <a:off x="0" y="6572250"/>
            <a:ext cx="571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214313" y="6500813"/>
            <a:ext cx="714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107156" y="6536532"/>
            <a:ext cx="642937" cy="0"/>
          </a:xfrm>
          <a:prstGeom prst="line">
            <a:avLst/>
          </a:prstGeom>
        </p:spPr>
        <p:style>
          <a:lnRef idx="2">
            <a:schemeClr val="accent2"/>
          </a:lnRef>
          <a:fillRef idx="0">
            <a:schemeClr val="accent2"/>
          </a:fillRef>
          <a:effectRef idx="1">
            <a:schemeClr val="accent2"/>
          </a:effectRef>
          <a:fontRef idx="minor">
            <a:schemeClr val="tx1"/>
          </a:fontRef>
        </p:style>
      </p:cxnSp>
      <p:sp>
        <p:nvSpPr>
          <p:cNvPr id="20" name="Título 19"/>
          <p:cNvSpPr>
            <a:spLocks noGrp="1"/>
          </p:cNvSpPr>
          <p:nvPr>
            <p:ph type="title"/>
          </p:nvPr>
        </p:nvSpPr>
        <p:spPr>
          <a:xfrm>
            <a:off x="480956" y="-240890"/>
            <a:ext cx="8229600" cy="1052736"/>
          </a:xfrm>
        </p:spPr>
        <p:txBody>
          <a:bodyPr/>
          <a:lstStyle/>
          <a:p>
            <a:r>
              <a:rPr lang="pt-BR" dirty="0" smtClean="0"/>
              <a:t>REFERENCIAL TEORICO</a:t>
            </a:r>
            <a:endParaRPr lang="pt-BR" dirty="0"/>
          </a:p>
        </p:txBody>
      </p:sp>
      <p:sp>
        <p:nvSpPr>
          <p:cNvPr id="2" name="Retângulo 1"/>
          <p:cNvSpPr/>
          <p:nvPr/>
        </p:nvSpPr>
        <p:spPr>
          <a:xfrm>
            <a:off x="762088" y="1123472"/>
            <a:ext cx="7962902" cy="4893647"/>
          </a:xfrm>
          <a:prstGeom prst="rect">
            <a:avLst/>
          </a:prstGeom>
        </p:spPr>
        <p:txBody>
          <a:bodyPr wrap="square">
            <a:spAutoFit/>
          </a:bodyPr>
          <a:lstStyle/>
          <a:p>
            <a:r>
              <a:rPr lang="pt-BR" sz="2400" dirty="0"/>
              <a:t>Manutenção Corretiva</a:t>
            </a:r>
          </a:p>
          <a:p>
            <a:r>
              <a:rPr lang="pt-BR" sz="2400" dirty="0"/>
              <a:t> </a:t>
            </a:r>
          </a:p>
          <a:p>
            <a:r>
              <a:rPr lang="pt-BR" sz="2400" dirty="0"/>
              <a:t> </a:t>
            </a:r>
          </a:p>
          <a:p>
            <a:pPr algn="just"/>
            <a:r>
              <a:rPr lang="pt-BR" sz="2400" dirty="0"/>
              <a:t>	É a manutenção que só ocorre quando o equipamento falha ou </a:t>
            </a:r>
            <a:r>
              <a:rPr lang="pt-BR" sz="2400" dirty="0" smtClean="0"/>
              <a:t>quebra. Algumas </a:t>
            </a:r>
            <a:r>
              <a:rPr lang="pt-BR" sz="2400" dirty="0"/>
              <a:t>vezes, apesar de estar em estado de falha, o equipamento, mesmo comprometendo sua vida útil ainda funciona. Pode ser corretiva programada quando mesmo a peça quebrada, a manutenção fica para ser feita posteriormente. Manutenção corretiva não programada quando a troca tem que ser feita imediatamente após a quebra ou falha. GUIMARÃES, 2005.</a:t>
            </a:r>
          </a:p>
          <a:p>
            <a:pPr algn="just">
              <a:spcAft>
                <a:spcPts val="0"/>
              </a:spcAft>
              <a:tabLst>
                <a:tab pos="450215" algn="l"/>
                <a:tab pos="5616575" algn="l"/>
              </a:tabLst>
            </a:pPr>
            <a:endParaRPr lang="pt-BR" sz="2400" dirty="0">
              <a:effectLst/>
              <a:latin typeface="Arial" panose="020B0604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23670575"/>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357188" cy="6858000"/>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pt-BR" dirty="0"/>
          </a:p>
        </p:txBody>
      </p:sp>
      <p:cxnSp>
        <p:nvCxnSpPr>
          <p:cNvPr id="10" name="Straight Connector 9"/>
          <p:cNvCxnSpPr/>
          <p:nvPr/>
        </p:nvCxnSpPr>
        <p:spPr>
          <a:xfrm rot="16200000" flipV="1">
            <a:off x="-2607469" y="3178969"/>
            <a:ext cx="63579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3009900" y="3429000"/>
            <a:ext cx="685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250031" y="6536532"/>
            <a:ext cx="6429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85750" y="6286500"/>
            <a:ext cx="8858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2875" y="6143625"/>
            <a:ext cx="9001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14313" y="6215063"/>
            <a:ext cx="8929687"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2" name="Straight Connector 11"/>
          <p:cNvCxnSpPr/>
          <p:nvPr/>
        </p:nvCxnSpPr>
        <p:spPr>
          <a:xfrm rot="5400000" flipH="1" flipV="1">
            <a:off x="-2928937" y="3429000"/>
            <a:ext cx="68580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59" name="Straight Connector 58"/>
          <p:cNvCxnSpPr/>
          <p:nvPr/>
        </p:nvCxnSpPr>
        <p:spPr>
          <a:xfrm rot="5400000">
            <a:off x="0" y="6572250"/>
            <a:ext cx="571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214313" y="6500813"/>
            <a:ext cx="714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107156" y="6536532"/>
            <a:ext cx="642937" cy="0"/>
          </a:xfrm>
          <a:prstGeom prst="line">
            <a:avLst/>
          </a:prstGeom>
        </p:spPr>
        <p:style>
          <a:lnRef idx="2">
            <a:schemeClr val="accent2"/>
          </a:lnRef>
          <a:fillRef idx="0">
            <a:schemeClr val="accent2"/>
          </a:fillRef>
          <a:effectRef idx="1">
            <a:schemeClr val="accent2"/>
          </a:effectRef>
          <a:fontRef idx="minor">
            <a:schemeClr val="tx1"/>
          </a:fontRef>
        </p:style>
      </p:cxnSp>
      <p:sp>
        <p:nvSpPr>
          <p:cNvPr id="20" name="Título 19"/>
          <p:cNvSpPr>
            <a:spLocks noGrp="1"/>
          </p:cNvSpPr>
          <p:nvPr>
            <p:ph type="title"/>
          </p:nvPr>
        </p:nvSpPr>
        <p:spPr>
          <a:xfrm>
            <a:off x="480956" y="-240890"/>
            <a:ext cx="8229600" cy="1052736"/>
          </a:xfrm>
        </p:spPr>
        <p:txBody>
          <a:bodyPr/>
          <a:lstStyle/>
          <a:p>
            <a:r>
              <a:rPr lang="pt-BR" dirty="0" smtClean="0"/>
              <a:t>REFERENCIAL TEORICO</a:t>
            </a:r>
            <a:endParaRPr lang="pt-BR" dirty="0"/>
          </a:p>
        </p:txBody>
      </p:sp>
      <p:sp>
        <p:nvSpPr>
          <p:cNvPr id="2" name="Retângulo 1"/>
          <p:cNvSpPr/>
          <p:nvPr/>
        </p:nvSpPr>
        <p:spPr>
          <a:xfrm>
            <a:off x="787115" y="654189"/>
            <a:ext cx="7962902" cy="4893647"/>
          </a:xfrm>
          <a:prstGeom prst="rect">
            <a:avLst/>
          </a:prstGeom>
        </p:spPr>
        <p:txBody>
          <a:bodyPr wrap="square">
            <a:spAutoFit/>
          </a:bodyPr>
          <a:lstStyle/>
          <a:p>
            <a:r>
              <a:rPr lang="pt-BR" sz="2400" dirty="0"/>
              <a:t>LUBRIFICAÇÃO</a:t>
            </a:r>
          </a:p>
          <a:p>
            <a:r>
              <a:rPr lang="pt-BR" sz="2400" dirty="0"/>
              <a:t> </a:t>
            </a:r>
          </a:p>
          <a:p>
            <a:r>
              <a:rPr lang="pt-BR" sz="2400" dirty="0"/>
              <a:t>Podemos definir que lubrificação é uma maneira de diminuir o atrito entre as partes e em consequência disso, menos esforço, menos desgaste. Enfim, diminuição de energia despendida. Porém, da mesma maneira que existem diferentes tipos de atrito, existem diferentes tipos de lubrificantes, que podem ser gasosos como o ar, líquidos como os óleos em geral, </a:t>
            </a:r>
            <a:r>
              <a:rPr lang="pt-BR" sz="2400" dirty="0" err="1"/>
              <a:t>semi</a:t>
            </a:r>
            <a:r>
              <a:rPr lang="pt-BR" sz="2400" dirty="0"/>
              <a:t>–sólidos como as graças e sólidos como a grafita, o talco, a mica etc. Para tanto se fará um estudo dentro dos lubrificantes mais utilizados que são o óleo e a graxa.</a:t>
            </a:r>
          </a:p>
          <a:p>
            <a:pPr algn="just">
              <a:spcAft>
                <a:spcPts val="0"/>
              </a:spcAft>
              <a:tabLst>
                <a:tab pos="450215" algn="l"/>
                <a:tab pos="5616575" algn="l"/>
              </a:tabLst>
            </a:pPr>
            <a:endParaRPr lang="pt-BR" sz="2400" dirty="0">
              <a:effectLst/>
              <a:latin typeface="Arial" panose="020B0604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48249111"/>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357188" cy="6858000"/>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pt-BR" dirty="0"/>
          </a:p>
        </p:txBody>
      </p:sp>
      <p:cxnSp>
        <p:nvCxnSpPr>
          <p:cNvPr id="10" name="Straight Connector 9"/>
          <p:cNvCxnSpPr/>
          <p:nvPr/>
        </p:nvCxnSpPr>
        <p:spPr>
          <a:xfrm rot="16200000" flipV="1">
            <a:off x="-2607469" y="3178969"/>
            <a:ext cx="63579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3009900" y="3429000"/>
            <a:ext cx="685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250031" y="6536532"/>
            <a:ext cx="6429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85750" y="6286500"/>
            <a:ext cx="8858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2875" y="6143625"/>
            <a:ext cx="9001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14313" y="6215063"/>
            <a:ext cx="8929687"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2" name="Straight Connector 11"/>
          <p:cNvCxnSpPr/>
          <p:nvPr/>
        </p:nvCxnSpPr>
        <p:spPr>
          <a:xfrm rot="5400000" flipH="1" flipV="1">
            <a:off x="-2928937" y="3429000"/>
            <a:ext cx="68580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59" name="Straight Connector 58"/>
          <p:cNvCxnSpPr/>
          <p:nvPr/>
        </p:nvCxnSpPr>
        <p:spPr>
          <a:xfrm rot="5400000">
            <a:off x="0" y="6572250"/>
            <a:ext cx="571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214313" y="6500813"/>
            <a:ext cx="714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107156" y="6536532"/>
            <a:ext cx="642937" cy="0"/>
          </a:xfrm>
          <a:prstGeom prst="line">
            <a:avLst/>
          </a:prstGeom>
        </p:spPr>
        <p:style>
          <a:lnRef idx="2">
            <a:schemeClr val="accent2"/>
          </a:lnRef>
          <a:fillRef idx="0">
            <a:schemeClr val="accent2"/>
          </a:fillRef>
          <a:effectRef idx="1">
            <a:schemeClr val="accent2"/>
          </a:effectRef>
          <a:fontRef idx="minor">
            <a:schemeClr val="tx1"/>
          </a:fontRef>
        </p:style>
      </p:cxnSp>
      <p:sp>
        <p:nvSpPr>
          <p:cNvPr id="20" name="Título 19"/>
          <p:cNvSpPr>
            <a:spLocks noGrp="1"/>
          </p:cNvSpPr>
          <p:nvPr>
            <p:ph type="title"/>
          </p:nvPr>
        </p:nvSpPr>
        <p:spPr>
          <a:xfrm>
            <a:off x="480956" y="-240890"/>
            <a:ext cx="8229600" cy="1052736"/>
          </a:xfrm>
        </p:spPr>
        <p:txBody>
          <a:bodyPr/>
          <a:lstStyle/>
          <a:p>
            <a:r>
              <a:rPr lang="pt-BR" dirty="0" smtClean="0"/>
              <a:t>REFERENCIAL TEORICO</a:t>
            </a:r>
            <a:endParaRPr lang="pt-BR" dirty="0"/>
          </a:p>
        </p:txBody>
      </p:sp>
      <p:sp>
        <p:nvSpPr>
          <p:cNvPr id="2" name="Retângulo 1"/>
          <p:cNvSpPr/>
          <p:nvPr/>
        </p:nvSpPr>
        <p:spPr>
          <a:xfrm>
            <a:off x="777290" y="1556792"/>
            <a:ext cx="7962902" cy="3416320"/>
          </a:xfrm>
          <a:prstGeom prst="rect">
            <a:avLst/>
          </a:prstGeom>
        </p:spPr>
        <p:txBody>
          <a:bodyPr wrap="square">
            <a:spAutoFit/>
          </a:bodyPr>
          <a:lstStyle/>
          <a:p>
            <a:r>
              <a:rPr lang="pt-BR" sz="2400" dirty="0"/>
              <a:t>Graxas</a:t>
            </a:r>
          </a:p>
          <a:p>
            <a:r>
              <a:rPr lang="pt-BR" sz="2400" dirty="0"/>
              <a:t> </a:t>
            </a:r>
          </a:p>
          <a:p>
            <a:r>
              <a:rPr lang="pt-BR" sz="2400" dirty="0"/>
              <a:t>Na maioria das vezes as graxas são usadas quando condições de projetos requerem um lubrificante sólido ou </a:t>
            </a:r>
            <a:r>
              <a:rPr lang="pt-BR" sz="2400" dirty="0" err="1"/>
              <a:t>semi-sólido</a:t>
            </a:r>
            <a:r>
              <a:rPr lang="pt-BR" sz="2400" dirty="0"/>
              <a:t>, com características desempenho similares aos dos óleos lubrificantes. Para cada aplicação específica, com a combinação adequada de espessastes, óleos e aditivos quimicamente.</a:t>
            </a:r>
          </a:p>
          <a:p>
            <a:pPr algn="just">
              <a:spcAft>
                <a:spcPts val="0"/>
              </a:spcAft>
              <a:tabLst>
                <a:tab pos="450215" algn="l"/>
                <a:tab pos="5616575" algn="l"/>
              </a:tabLst>
            </a:pPr>
            <a:endParaRPr lang="pt-BR" sz="2400" dirty="0">
              <a:effectLst/>
              <a:latin typeface="Arial" panose="020B0604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39565111"/>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0" y="11219"/>
            <a:ext cx="9144000" cy="6740307"/>
          </a:xfrm>
          <a:prstGeom prst="rect">
            <a:avLst/>
          </a:prstGeom>
        </p:spPr>
        <p:txBody>
          <a:bodyPr wrap="square">
            <a:spAutoFit/>
          </a:bodyPr>
          <a:lstStyle/>
          <a:p>
            <a:pPr algn="just">
              <a:lnSpc>
                <a:spcPct val="150000"/>
              </a:lnSpc>
              <a:spcAft>
                <a:spcPts val="0"/>
              </a:spcAft>
            </a:pPr>
            <a:r>
              <a:rPr lang="pt-BR" sz="2400" kern="1400" dirty="0">
                <a:latin typeface="Arial" panose="020B0604020202020204" pitchFamily="34" charset="0"/>
                <a:ea typeface="Times New Roman" panose="02020603050405020304" pitchFamily="18" charset="0"/>
                <a:cs typeface="Times New Roman" panose="02020603050405020304" pitchFamily="18" charset="0"/>
              </a:rPr>
              <a:t>Lubrificação </a:t>
            </a:r>
            <a:r>
              <a:rPr lang="pt-BR" sz="2400" kern="1400" dirty="0" smtClean="0">
                <a:latin typeface="Arial" panose="020B0604020202020204" pitchFamily="34" charset="0"/>
                <a:ea typeface="Times New Roman" panose="02020603050405020304" pitchFamily="18" charset="0"/>
                <a:cs typeface="Times New Roman" panose="02020603050405020304" pitchFamily="18" charset="0"/>
              </a:rPr>
              <a:t>Planejada</a:t>
            </a:r>
          </a:p>
          <a:p>
            <a:pPr algn="just">
              <a:lnSpc>
                <a:spcPct val="150000"/>
              </a:lnSpc>
              <a:spcAft>
                <a:spcPts val="0"/>
              </a:spcAft>
            </a:pPr>
            <a:r>
              <a:rPr lang="pt-BR" sz="2400" dirty="0">
                <a:latin typeface="Arial" panose="020B0604020202020204" pitchFamily="34" charset="0"/>
                <a:ea typeface="Calibri" panose="020F0502020204030204" pitchFamily="34" charset="0"/>
                <a:cs typeface="Arial" panose="020B0604020202020204" pitchFamily="34" charset="0"/>
              </a:rPr>
              <a:t> </a:t>
            </a:r>
            <a:endParaRPr lang="pt-BR" sz="2400" dirty="0">
              <a:latin typeface="Arial" panose="020B0604020202020204" pitchFamily="34" charset="0"/>
              <a:ea typeface="Calibri" panose="020F0502020204030204" pitchFamily="34" charset="0"/>
              <a:cs typeface="Times New Roman" panose="02020603050405020304" pitchFamily="18" charset="0"/>
            </a:endParaRPr>
          </a:p>
          <a:p>
            <a:r>
              <a:rPr lang="pt-BR" sz="2400" dirty="0">
                <a:latin typeface="Arial" panose="020B0604020202020204" pitchFamily="34" charset="0"/>
                <a:ea typeface="Calibri" panose="020F0502020204030204" pitchFamily="34" charset="0"/>
              </a:rPr>
              <a:t>Filosofia de lubrificação planejada: obter uma lubrificação eficaz usando o mínimo de produtos, controlando o consumo e desempenho e, sobretudo, programando as paradas para manutenção preventiva. Considerando que dá lubrificação depende a viabilidade, segurança e confiabilidade dos equipamentos, o controle é feito através de vários tipos de ensaio de </a:t>
            </a:r>
            <a:r>
              <a:rPr lang="pt-BR" sz="2400" dirty="0" smtClean="0">
                <a:latin typeface="Arial" panose="020B0604020202020204" pitchFamily="34" charset="0"/>
                <a:ea typeface="Calibri" panose="020F0502020204030204" pitchFamily="34" charset="0"/>
              </a:rPr>
              <a:t>laboratório</a:t>
            </a:r>
            <a:endParaRPr lang="pt-BR" sz="2400" dirty="0">
              <a:latin typeface="Arial" panose="020B0604020202020204" pitchFamily="34" charset="0"/>
            </a:endParaRPr>
          </a:p>
          <a:p>
            <a:r>
              <a:rPr lang="pt-BR" sz="2400" dirty="0"/>
              <a:t>Lubrificação Centralizada</a:t>
            </a:r>
          </a:p>
          <a:p>
            <a:r>
              <a:rPr lang="pt-BR" sz="2400" dirty="0"/>
              <a:t> </a:t>
            </a:r>
          </a:p>
          <a:p>
            <a:r>
              <a:rPr lang="pt-BR" sz="2400" dirty="0"/>
              <a:t>A lubrificação centralizada é um método seguro, racional e eficiente que aplica o lubrificante simultaneamente a todos os pontos de atrito de máquinas ou equipamentos nos volumes, pressões e frequências corretas. Nesse sistema o lubrificante utilizado para lubrificar os pontos de atrito é recuperado e retorna ao reservatório. </a:t>
            </a:r>
            <a:endParaRPr lang="pt-BR" sz="2400" dirty="0"/>
          </a:p>
        </p:txBody>
      </p:sp>
    </p:spTree>
    <p:extLst>
      <p:ext uri="{BB962C8B-B14F-4D97-AF65-F5344CB8AC3E}">
        <p14:creationId xmlns:p14="http://schemas.microsoft.com/office/powerpoint/2010/main" val="3012026165"/>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357188" cy="6858000"/>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pt-BR" dirty="0"/>
          </a:p>
        </p:txBody>
      </p:sp>
      <p:cxnSp>
        <p:nvCxnSpPr>
          <p:cNvPr id="10" name="Straight Connector 9"/>
          <p:cNvCxnSpPr/>
          <p:nvPr/>
        </p:nvCxnSpPr>
        <p:spPr>
          <a:xfrm rot="16200000" flipV="1">
            <a:off x="-2607469" y="3178969"/>
            <a:ext cx="63579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3009900" y="3429000"/>
            <a:ext cx="685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250031" y="6536532"/>
            <a:ext cx="6429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85750" y="6286500"/>
            <a:ext cx="8858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2875" y="6143625"/>
            <a:ext cx="9001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14313" y="6215063"/>
            <a:ext cx="8929687"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2" name="Straight Connector 11"/>
          <p:cNvCxnSpPr/>
          <p:nvPr/>
        </p:nvCxnSpPr>
        <p:spPr>
          <a:xfrm rot="5400000" flipH="1" flipV="1">
            <a:off x="-2928937" y="3429000"/>
            <a:ext cx="68580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59" name="Straight Connector 58"/>
          <p:cNvCxnSpPr/>
          <p:nvPr/>
        </p:nvCxnSpPr>
        <p:spPr>
          <a:xfrm rot="5400000">
            <a:off x="0" y="6572250"/>
            <a:ext cx="571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214313" y="6500813"/>
            <a:ext cx="714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107156" y="6536532"/>
            <a:ext cx="642937" cy="0"/>
          </a:xfrm>
          <a:prstGeom prst="line">
            <a:avLst/>
          </a:prstGeom>
        </p:spPr>
        <p:style>
          <a:lnRef idx="2">
            <a:schemeClr val="accent2"/>
          </a:lnRef>
          <a:fillRef idx="0">
            <a:schemeClr val="accent2"/>
          </a:fillRef>
          <a:effectRef idx="1">
            <a:schemeClr val="accent2"/>
          </a:effectRef>
          <a:fontRef idx="minor">
            <a:schemeClr val="tx1"/>
          </a:fontRef>
        </p:style>
      </p:cxnSp>
      <p:sp>
        <p:nvSpPr>
          <p:cNvPr id="20" name="Título 19"/>
          <p:cNvSpPr>
            <a:spLocks noGrp="1"/>
          </p:cNvSpPr>
          <p:nvPr>
            <p:ph type="title"/>
          </p:nvPr>
        </p:nvSpPr>
        <p:spPr>
          <a:xfrm>
            <a:off x="457200" y="0"/>
            <a:ext cx="8229600" cy="1052736"/>
          </a:xfrm>
        </p:spPr>
        <p:txBody>
          <a:bodyPr/>
          <a:lstStyle/>
          <a:p>
            <a:r>
              <a:rPr lang="pt-BR" dirty="0" smtClean="0"/>
              <a:t>MATERIAL E METODOS</a:t>
            </a:r>
            <a:endParaRPr lang="pt-BR" dirty="0"/>
          </a:p>
        </p:txBody>
      </p:sp>
      <p:sp>
        <p:nvSpPr>
          <p:cNvPr id="3" name="Retângulo 2"/>
          <p:cNvSpPr/>
          <p:nvPr/>
        </p:nvSpPr>
        <p:spPr>
          <a:xfrm>
            <a:off x="642936" y="1202940"/>
            <a:ext cx="8116193" cy="4524315"/>
          </a:xfrm>
          <a:prstGeom prst="rect">
            <a:avLst/>
          </a:prstGeom>
        </p:spPr>
        <p:txBody>
          <a:bodyPr wrap="square">
            <a:spAutoFit/>
          </a:bodyPr>
          <a:lstStyle/>
          <a:p>
            <a:r>
              <a:rPr lang="pt-BR" dirty="0" smtClean="0"/>
              <a:t>	</a:t>
            </a:r>
            <a:r>
              <a:rPr lang="pt-BR" sz="2400" dirty="0"/>
              <a:t>O acompanhamento nas manutenções que atuam no dia a dia na manutenção Mecânica na Cia Canoinhas de Papel o método de análise e Acompanhamento do serviços executados. A pesquisa do referencial teórico foi desenvolvido em livros e artigos da internet, onde pude encontrar o que faltava para o relatório</a:t>
            </a:r>
            <a:r>
              <a:rPr lang="pt-BR" sz="2400" dirty="0" smtClean="0"/>
              <a:t>.</a:t>
            </a:r>
          </a:p>
          <a:p>
            <a:endParaRPr lang="pt-BR" sz="2400" dirty="0"/>
          </a:p>
          <a:p>
            <a:r>
              <a:rPr lang="pt-BR" sz="2400" dirty="0"/>
              <a:t>Segundo Cervo, </a:t>
            </a:r>
            <a:r>
              <a:rPr lang="pt-BR" sz="2400" dirty="0" err="1"/>
              <a:t>Bervian</a:t>
            </a:r>
            <a:r>
              <a:rPr lang="pt-BR" sz="2400" dirty="0"/>
              <a:t> e Silva (2007, p.61), a pesquisa bibliográfica “constitui o procedimento básico para os estudos monográficos, pelos quais se busca o domínio do estado da arte sobre determinado tema”.</a:t>
            </a:r>
          </a:p>
          <a:p>
            <a:pPr algn="just"/>
            <a:r>
              <a:rPr lang="pt-BR" sz="2400" dirty="0" smtClean="0"/>
              <a:t>	</a:t>
            </a:r>
            <a:endParaRPr lang="pt-BR" sz="2400" dirty="0"/>
          </a:p>
        </p:txBody>
      </p:sp>
    </p:spTree>
    <p:extLst>
      <p:ext uri="{BB962C8B-B14F-4D97-AF65-F5344CB8AC3E}">
        <p14:creationId xmlns:p14="http://schemas.microsoft.com/office/powerpoint/2010/main" val="1698563663"/>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357188" cy="6858000"/>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pt-BR" dirty="0"/>
          </a:p>
        </p:txBody>
      </p:sp>
      <p:cxnSp>
        <p:nvCxnSpPr>
          <p:cNvPr id="10" name="Straight Connector 9"/>
          <p:cNvCxnSpPr/>
          <p:nvPr/>
        </p:nvCxnSpPr>
        <p:spPr>
          <a:xfrm rot="16200000" flipV="1">
            <a:off x="-2607469" y="3178969"/>
            <a:ext cx="63579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3009900" y="3429000"/>
            <a:ext cx="685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250031" y="6536532"/>
            <a:ext cx="6429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85750" y="6286500"/>
            <a:ext cx="8858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2875" y="6143625"/>
            <a:ext cx="9001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14313" y="6215063"/>
            <a:ext cx="8929687"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2" name="Straight Connector 11"/>
          <p:cNvCxnSpPr/>
          <p:nvPr/>
        </p:nvCxnSpPr>
        <p:spPr>
          <a:xfrm rot="5400000" flipH="1" flipV="1">
            <a:off x="-2928937" y="3429000"/>
            <a:ext cx="68580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59" name="Straight Connector 58"/>
          <p:cNvCxnSpPr/>
          <p:nvPr/>
        </p:nvCxnSpPr>
        <p:spPr>
          <a:xfrm rot="5400000">
            <a:off x="0" y="6572250"/>
            <a:ext cx="571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214313" y="6500813"/>
            <a:ext cx="714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107156" y="6536532"/>
            <a:ext cx="642937" cy="0"/>
          </a:xfrm>
          <a:prstGeom prst="line">
            <a:avLst/>
          </a:prstGeom>
        </p:spPr>
        <p:style>
          <a:lnRef idx="2">
            <a:schemeClr val="accent2"/>
          </a:lnRef>
          <a:fillRef idx="0">
            <a:schemeClr val="accent2"/>
          </a:fillRef>
          <a:effectRef idx="1">
            <a:schemeClr val="accent2"/>
          </a:effectRef>
          <a:fontRef idx="minor">
            <a:schemeClr val="tx1"/>
          </a:fontRef>
        </p:style>
      </p:cxnSp>
      <p:sp>
        <p:nvSpPr>
          <p:cNvPr id="20" name="Título 19"/>
          <p:cNvSpPr>
            <a:spLocks noGrp="1"/>
          </p:cNvSpPr>
          <p:nvPr>
            <p:ph type="title"/>
          </p:nvPr>
        </p:nvSpPr>
        <p:spPr>
          <a:xfrm>
            <a:off x="438895" y="-122400"/>
            <a:ext cx="6275040" cy="1052736"/>
          </a:xfrm>
        </p:spPr>
        <p:txBody>
          <a:bodyPr/>
          <a:lstStyle/>
          <a:p>
            <a:r>
              <a:rPr lang="pt-BR" dirty="0" smtClean="0"/>
              <a:t>ANALISE DOS RESULTADOS</a:t>
            </a:r>
            <a:endParaRPr lang="pt-BR" dirty="0"/>
          </a:p>
        </p:txBody>
      </p:sp>
      <p:pic>
        <p:nvPicPr>
          <p:cNvPr id="16" name="Imagem 15" descr="Cia OK"/>
          <p:cNvPicPr/>
          <p:nvPr/>
        </p:nvPicPr>
        <p:blipFill>
          <a:blip r:embed="rId2">
            <a:extLst>
              <a:ext uri="{28A0092B-C50C-407E-A947-70E740481C1C}">
                <a14:useLocalDpi xmlns:a14="http://schemas.microsoft.com/office/drawing/2010/main" val="0"/>
              </a:ext>
            </a:extLst>
          </a:blip>
          <a:srcRect/>
          <a:stretch>
            <a:fillRect/>
          </a:stretch>
        </p:blipFill>
        <p:spPr bwMode="auto">
          <a:xfrm>
            <a:off x="642936" y="764704"/>
            <a:ext cx="8393560" cy="5307483"/>
          </a:xfrm>
          <a:prstGeom prst="rect">
            <a:avLst/>
          </a:prstGeom>
          <a:noFill/>
          <a:ln>
            <a:noFill/>
          </a:ln>
        </p:spPr>
      </p:pic>
      <p:pic>
        <p:nvPicPr>
          <p:cNvPr id="17" name="Imagem 16" descr="Logo Cia em RGB"/>
          <p:cNvPicPr/>
          <p:nvPr/>
        </p:nvPicPr>
        <p:blipFill>
          <a:blip r:embed="rId3" cstate="print"/>
          <a:srcRect/>
          <a:stretch>
            <a:fillRect/>
          </a:stretch>
        </p:blipFill>
        <p:spPr bwMode="auto">
          <a:xfrm>
            <a:off x="6678829" y="112484"/>
            <a:ext cx="2397286" cy="582968"/>
          </a:xfrm>
          <a:prstGeom prst="rect">
            <a:avLst/>
          </a:prstGeom>
          <a:noFill/>
          <a:ln w="9525">
            <a:noFill/>
            <a:miter lim="800000"/>
            <a:headEnd/>
            <a:tailEnd/>
          </a:ln>
        </p:spPr>
      </p:pic>
    </p:spTree>
    <p:extLst>
      <p:ext uri="{BB962C8B-B14F-4D97-AF65-F5344CB8AC3E}">
        <p14:creationId xmlns:p14="http://schemas.microsoft.com/office/powerpoint/2010/main" val="2144733056"/>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4" descr="Resultado de imagem para tipos de manutenÃ§Ã£o"/>
          <p:cNvSpPr>
            <a:spLocks noChangeAspect="1" noChangeArrowheads="1"/>
          </p:cNvSpPr>
          <p:nvPr/>
        </p:nvSpPr>
        <p:spPr bwMode="auto">
          <a:xfrm>
            <a:off x="3347864" y="2365642"/>
            <a:ext cx="2160240" cy="216024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sp>
        <p:nvSpPr>
          <p:cNvPr id="4" name="Retângulo 3"/>
          <p:cNvSpPr/>
          <p:nvPr/>
        </p:nvSpPr>
        <p:spPr>
          <a:xfrm>
            <a:off x="323528" y="0"/>
            <a:ext cx="8208912" cy="4524315"/>
          </a:xfrm>
          <a:prstGeom prst="rect">
            <a:avLst/>
          </a:prstGeom>
        </p:spPr>
        <p:txBody>
          <a:bodyPr wrap="square">
            <a:spAutoFit/>
          </a:bodyPr>
          <a:lstStyle/>
          <a:p>
            <a:pPr algn="just">
              <a:lnSpc>
                <a:spcPct val="150000"/>
              </a:lnSpc>
              <a:spcAft>
                <a:spcPts val="0"/>
              </a:spcAft>
            </a:pPr>
            <a:r>
              <a:rPr lang="pt-BR" sz="2400" kern="1400" dirty="0">
                <a:latin typeface="Arial" panose="020B0604020202020204" pitchFamily="34" charset="0"/>
                <a:ea typeface="Times New Roman" panose="02020603050405020304" pitchFamily="18" charset="0"/>
                <a:cs typeface="Times New Roman" panose="02020603050405020304" pitchFamily="18" charset="0"/>
              </a:rPr>
              <a:t>REVISÃO BOMBA </a:t>
            </a:r>
            <a:r>
              <a:rPr lang="pt-BR" sz="2400" kern="1400" dirty="0" smtClean="0">
                <a:latin typeface="Arial" panose="020B0604020202020204" pitchFamily="34" charset="0"/>
                <a:ea typeface="Times New Roman" panose="02020603050405020304" pitchFamily="18" charset="0"/>
                <a:cs typeface="Times New Roman" panose="02020603050405020304" pitchFamily="18" charset="0"/>
              </a:rPr>
              <a:t>CENTRÍFUGA</a:t>
            </a:r>
            <a:endParaRPr lang="pt-BR" sz="2400" dirty="0">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pt-BR" sz="2400" dirty="0">
                <a:latin typeface="Arial" panose="020B0604020202020204" pitchFamily="34" charset="0"/>
                <a:ea typeface="Calibri" panose="020F0502020204030204" pitchFamily="34" charset="0"/>
                <a:cs typeface="Times New Roman" panose="02020603050405020304" pitchFamily="18" charset="0"/>
              </a:rPr>
              <a:t>	As bombas centrífugas são muito utilizadas na indústria em processos que exigem a movimentação de fluidos. Estes modelos de bombas são compostos por diversas peças, sendo que entre as principais estão o eixo, o rotor, os mancais, a voluta, a carcaça, os rolamentos e a caixa de selagem. O acionamento destas bombas é realizado através de um motor elétrico.</a:t>
            </a:r>
            <a:endParaRPr lang="pt-BR" sz="2400" dirty="0">
              <a:effectLst/>
              <a:latin typeface="Arial" panose="020B0604020202020204" pitchFamily="34" charset="0"/>
              <a:ea typeface="Calibri" panose="020F0502020204030204" pitchFamily="34" charset="0"/>
              <a:cs typeface="Times New Roman" panose="02020603050405020304" pitchFamily="18" charset="0"/>
            </a:endParaRPr>
          </a:p>
        </p:txBody>
      </p:sp>
      <p:pic>
        <p:nvPicPr>
          <p:cNvPr id="8" name="Imagem 7" descr="SDC10982"/>
          <p:cNvPicPr/>
          <p:nvPr/>
        </p:nvPicPr>
        <p:blipFill>
          <a:blip r:embed="rId2">
            <a:extLst>
              <a:ext uri="{28A0092B-C50C-407E-A947-70E740481C1C}">
                <a14:useLocalDpi xmlns:a14="http://schemas.microsoft.com/office/drawing/2010/main" val="0"/>
              </a:ext>
            </a:extLst>
          </a:blip>
          <a:srcRect/>
          <a:stretch>
            <a:fillRect/>
          </a:stretch>
        </p:blipFill>
        <p:spPr bwMode="auto">
          <a:xfrm>
            <a:off x="2843808" y="4437112"/>
            <a:ext cx="5447779" cy="2392324"/>
          </a:xfrm>
          <a:prstGeom prst="rect">
            <a:avLst/>
          </a:prstGeom>
          <a:noFill/>
          <a:ln>
            <a:noFill/>
          </a:ln>
        </p:spPr>
      </p:pic>
    </p:spTree>
    <p:extLst>
      <p:ext uri="{BB962C8B-B14F-4D97-AF65-F5344CB8AC3E}">
        <p14:creationId xmlns:p14="http://schemas.microsoft.com/office/powerpoint/2010/main" val="3705565643"/>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357188" cy="6858000"/>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pt-BR" dirty="0"/>
          </a:p>
        </p:txBody>
      </p:sp>
      <p:cxnSp>
        <p:nvCxnSpPr>
          <p:cNvPr id="10" name="Straight Connector 9"/>
          <p:cNvCxnSpPr/>
          <p:nvPr/>
        </p:nvCxnSpPr>
        <p:spPr>
          <a:xfrm rot="16200000" flipV="1">
            <a:off x="-2607469" y="3178969"/>
            <a:ext cx="63579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3009900" y="3429000"/>
            <a:ext cx="685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250031" y="6536532"/>
            <a:ext cx="6429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85750" y="6286500"/>
            <a:ext cx="8858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2875" y="6143625"/>
            <a:ext cx="9001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14313" y="6215063"/>
            <a:ext cx="8929687"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2" name="Straight Connector 11"/>
          <p:cNvCxnSpPr/>
          <p:nvPr/>
        </p:nvCxnSpPr>
        <p:spPr>
          <a:xfrm rot="5400000" flipH="1" flipV="1">
            <a:off x="-2928937" y="3429000"/>
            <a:ext cx="68580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59" name="Straight Connector 58"/>
          <p:cNvCxnSpPr/>
          <p:nvPr/>
        </p:nvCxnSpPr>
        <p:spPr>
          <a:xfrm rot="5400000">
            <a:off x="0" y="6572250"/>
            <a:ext cx="571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214313" y="6500813"/>
            <a:ext cx="714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107156" y="6536532"/>
            <a:ext cx="642937" cy="0"/>
          </a:xfrm>
          <a:prstGeom prst="line">
            <a:avLst/>
          </a:prstGeom>
        </p:spPr>
        <p:style>
          <a:lnRef idx="2">
            <a:schemeClr val="accent2"/>
          </a:lnRef>
          <a:fillRef idx="0">
            <a:schemeClr val="accent2"/>
          </a:fillRef>
          <a:effectRef idx="1">
            <a:schemeClr val="accent2"/>
          </a:effectRef>
          <a:fontRef idx="minor">
            <a:schemeClr val="tx1"/>
          </a:fontRef>
        </p:style>
      </p:cxnSp>
      <p:sp>
        <p:nvSpPr>
          <p:cNvPr id="4" name="Retângulo 3"/>
          <p:cNvSpPr/>
          <p:nvPr/>
        </p:nvSpPr>
        <p:spPr>
          <a:xfrm>
            <a:off x="933314" y="3982021"/>
            <a:ext cx="7848872" cy="1881990"/>
          </a:xfrm>
          <a:prstGeom prst="rect">
            <a:avLst/>
          </a:prstGeom>
        </p:spPr>
        <p:txBody>
          <a:bodyPr wrap="square">
            <a:spAutoFit/>
          </a:bodyPr>
          <a:lstStyle/>
          <a:p>
            <a:pPr algn="just">
              <a:lnSpc>
                <a:spcPct val="150000"/>
              </a:lnSpc>
              <a:spcAft>
                <a:spcPts val="0"/>
              </a:spcAft>
            </a:pPr>
            <a:r>
              <a:rPr lang="pt-BR" sz="2000" dirty="0">
                <a:latin typeface="Arial" panose="020B0604020202020204" pitchFamily="34" charset="0"/>
                <a:ea typeface="Calibri" panose="020F0502020204030204" pitchFamily="34" charset="0"/>
                <a:cs typeface="Times New Roman" panose="02020603050405020304" pitchFamily="18" charset="0"/>
              </a:rPr>
              <a:t>A bomba estando na bancada inicia-se o seu desmonte. Durante o desmonte da bomba e retirada de todos os seus componentes é importante observar bem a posição das peças para que ao final da revisão a montagem seja feita de maneira correta.</a:t>
            </a:r>
            <a:endParaRPr lang="pt-BR" sz="2000" dirty="0">
              <a:effectLst/>
              <a:latin typeface="Arial" panose="020B0604020202020204" pitchFamily="34" charset="0"/>
              <a:ea typeface="Calibri" panose="020F0502020204030204" pitchFamily="34" charset="0"/>
              <a:cs typeface="Times New Roman" panose="02020603050405020304" pitchFamily="18" charset="0"/>
            </a:endParaRPr>
          </a:p>
        </p:txBody>
      </p:sp>
      <p:pic>
        <p:nvPicPr>
          <p:cNvPr id="17" name="Imagem 16" descr="SDC11060"/>
          <p:cNvPicPr/>
          <p:nvPr/>
        </p:nvPicPr>
        <p:blipFill>
          <a:blip r:embed="rId3">
            <a:extLst>
              <a:ext uri="{28A0092B-C50C-407E-A947-70E740481C1C}">
                <a14:useLocalDpi xmlns:a14="http://schemas.microsoft.com/office/drawing/2010/main" val="0"/>
              </a:ext>
            </a:extLst>
          </a:blip>
          <a:srcRect/>
          <a:stretch>
            <a:fillRect/>
          </a:stretch>
        </p:blipFill>
        <p:spPr bwMode="auto">
          <a:xfrm>
            <a:off x="1691680" y="657797"/>
            <a:ext cx="5976664" cy="2752724"/>
          </a:xfrm>
          <a:prstGeom prst="rect">
            <a:avLst/>
          </a:prstGeom>
          <a:noFill/>
          <a:ln>
            <a:noFill/>
          </a:ln>
        </p:spPr>
      </p:pic>
    </p:spTree>
    <p:extLst>
      <p:ext uri="{BB962C8B-B14F-4D97-AF65-F5344CB8AC3E}">
        <p14:creationId xmlns:p14="http://schemas.microsoft.com/office/powerpoint/2010/main" val="3194816295"/>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4"/>
          <p:cNvSpPr/>
          <p:nvPr/>
        </p:nvSpPr>
        <p:spPr>
          <a:xfrm>
            <a:off x="23008" y="-8538"/>
            <a:ext cx="8856984" cy="2400657"/>
          </a:xfrm>
          <a:prstGeom prst="rect">
            <a:avLst/>
          </a:prstGeom>
        </p:spPr>
        <p:txBody>
          <a:bodyPr wrap="square">
            <a:spAutoFit/>
          </a:bodyPr>
          <a:lstStyle/>
          <a:p>
            <a:pPr algn="just">
              <a:lnSpc>
                <a:spcPct val="150000"/>
              </a:lnSpc>
              <a:spcAft>
                <a:spcPts val="0"/>
              </a:spcAft>
            </a:pPr>
            <a:r>
              <a:rPr lang="pt-BR" sz="2000" kern="1400" dirty="0">
                <a:latin typeface="Arial" panose="020B0604020202020204" pitchFamily="34" charset="0"/>
                <a:ea typeface="Times New Roman" panose="02020603050405020304" pitchFamily="18" charset="0"/>
                <a:cs typeface="Times New Roman" panose="02020603050405020304" pitchFamily="18" charset="0"/>
              </a:rPr>
              <a:t>RECUPERAÇÃO DE UM </a:t>
            </a:r>
            <a:r>
              <a:rPr lang="pt-BR" sz="2000" kern="1400" dirty="0" smtClean="0">
                <a:latin typeface="Arial" panose="020B0604020202020204" pitchFamily="34" charset="0"/>
                <a:ea typeface="Times New Roman" panose="02020603050405020304" pitchFamily="18" charset="0"/>
                <a:cs typeface="Times New Roman" panose="02020603050405020304" pitchFamily="18" charset="0"/>
              </a:rPr>
              <a:t>REFINADOR</a:t>
            </a:r>
            <a:endParaRPr lang="pt-BR" sz="2000" dirty="0">
              <a:latin typeface="Arial" panose="020B060402020202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pt-BR" sz="2000" dirty="0">
                <a:latin typeface="Arial" panose="020B0604020202020204" pitchFamily="34" charset="0"/>
                <a:ea typeface="Calibri" panose="020F0502020204030204" pitchFamily="34" charset="0"/>
                <a:cs typeface="Arial" panose="020B0604020202020204" pitchFamily="34" charset="0"/>
              </a:rPr>
              <a:t>	No refinador as fibras do papel são refinadas, permitindo maior absorção de água e uma melhor interação na formação do papel. Para realizar este processo de refinação é utilizado um equipamento chamado de refinador de discos.</a:t>
            </a:r>
            <a:endParaRPr lang="pt-BR" sz="2000" dirty="0">
              <a:effectLst/>
              <a:latin typeface="Arial" panose="020B0604020202020204" pitchFamily="34" charset="0"/>
              <a:ea typeface="Calibri" panose="020F0502020204030204" pitchFamily="34" charset="0"/>
              <a:cs typeface="Times New Roman" panose="02020603050405020304" pitchFamily="18" charset="0"/>
            </a:endParaRPr>
          </a:p>
        </p:txBody>
      </p:sp>
      <p:pic>
        <p:nvPicPr>
          <p:cNvPr id="6" name="Imagem 5" descr="SDC10907"/>
          <p:cNvPicPr/>
          <p:nvPr/>
        </p:nvPicPr>
        <p:blipFill>
          <a:blip r:embed="rId2">
            <a:extLst>
              <a:ext uri="{28A0092B-C50C-407E-A947-70E740481C1C}">
                <a14:useLocalDpi xmlns:a14="http://schemas.microsoft.com/office/drawing/2010/main" val="0"/>
              </a:ext>
            </a:extLst>
          </a:blip>
          <a:srcRect/>
          <a:stretch>
            <a:fillRect/>
          </a:stretch>
        </p:blipFill>
        <p:spPr bwMode="auto">
          <a:xfrm>
            <a:off x="178816" y="2415458"/>
            <a:ext cx="3571875" cy="2171700"/>
          </a:xfrm>
          <a:prstGeom prst="rect">
            <a:avLst/>
          </a:prstGeom>
          <a:noFill/>
          <a:ln>
            <a:noFill/>
          </a:ln>
        </p:spPr>
      </p:pic>
      <p:pic>
        <p:nvPicPr>
          <p:cNvPr id="7" name="Imagem 6" descr="SDC1091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3103" y="4594895"/>
            <a:ext cx="3567588" cy="2074465"/>
          </a:xfrm>
          <a:prstGeom prst="rect">
            <a:avLst/>
          </a:prstGeom>
          <a:noFill/>
          <a:ln>
            <a:noFill/>
          </a:ln>
        </p:spPr>
      </p:pic>
      <p:pic>
        <p:nvPicPr>
          <p:cNvPr id="8" name="Imagem 7" descr="SDC10951"/>
          <p:cNvPicPr/>
          <p:nvPr/>
        </p:nvPicPr>
        <p:blipFill>
          <a:blip r:embed="rId4">
            <a:extLst>
              <a:ext uri="{28A0092B-C50C-407E-A947-70E740481C1C}">
                <a14:useLocalDpi xmlns:a14="http://schemas.microsoft.com/office/drawing/2010/main" val="0"/>
              </a:ext>
            </a:extLst>
          </a:blip>
          <a:srcRect/>
          <a:stretch>
            <a:fillRect/>
          </a:stretch>
        </p:blipFill>
        <p:spPr bwMode="auto">
          <a:xfrm>
            <a:off x="4211960" y="1952543"/>
            <a:ext cx="4333875" cy="2634615"/>
          </a:xfrm>
          <a:prstGeom prst="rect">
            <a:avLst/>
          </a:prstGeom>
          <a:noFill/>
          <a:ln>
            <a:noFill/>
          </a:ln>
        </p:spPr>
      </p:pic>
      <p:pic>
        <p:nvPicPr>
          <p:cNvPr id="9" name="Imagem 8" descr="SDC11042"/>
          <p:cNvPicPr/>
          <p:nvPr/>
        </p:nvPicPr>
        <p:blipFill>
          <a:blip r:embed="rId5">
            <a:extLst>
              <a:ext uri="{28A0092B-C50C-407E-A947-70E740481C1C}">
                <a14:useLocalDpi xmlns:a14="http://schemas.microsoft.com/office/drawing/2010/main" val="0"/>
              </a:ext>
            </a:extLst>
          </a:blip>
          <a:srcRect/>
          <a:stretch>
            <a:fillRect/>
          </a:stretch>
        </p:blipFill>
        <p:spPr bwMode="auto">
          <a:xfrm>
            <a:off x="4211960" y="4620529"/>
            <a:ext cx="4333875" cy="2171700"/>
          </a:xfrm>
          <a:prstGeom prst="rect">
            <a:avLst/>
          </a:prstGeom>
          <a:noFill/>
          <a:ln>
            <a:noFill/>
          </a:ln>
        </p:spPr>
      </p:pic>
    </p:spTree>
    <p:extLst>
      <p:ext uri="{BB962C8B-B14F-4D97-AF65-F5344CB8AC3E}">
        <p14:creationId xmlns:p14="http://schemas.microsoft.com/office/powerpoint/2010/main" val="3622199377"/>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357188" cy="6858000"/>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pt-BR" dirty="0"/>
          </a:p>
        </p:txBody>
      </p:sp>
      <p:cxnSp>
        <p:nvCxnSpPr>
          <p:cNvPr id="10" name="Straight Connector 9"/>
          <p:cNvCxnSpPr/>
          <p:nvPr/>
        </p:nvCxnSpPr>
        <p:spPr>
          <a:xfrm rot="16200000" flipV="1">
            <a:off x="-2607469" y="3178969"/>
            <a:ext cx="63579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3009900" y="3429000"/>
            <a:ext cx="685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250031" y="6536532"/>
            <a:ext cx="6429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85750" y="6286500"/>
            <a:ext cx="8858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2875" y="6143625"/>
            <a:ext cx="9001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14313" y="6215063"/>
            <a:ext cx="8929687"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2" name="Straight Connector 11"/>
          <p:cNvCxnSpPr/>
          <p:nvPr/>
        </p:nvCxnSpPr>
        <p:spPr>
          <a:xfrm rot="5400000" flipH="1" flipV="1">
            <a:off x="-2928937" y="3429000"/>
            <a:ext cx="68580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59" name="Straight Connector 58"/>
          <p:cNvCxnSpPr/>
          <p:nvPr/>
        </p:nvCxnSpPr>
        <p:spPr>
          <a:xfrm rot="5400000">
            <a:off x="0" y="6572250"/>
            <a:ext cx="571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214313" y="6500813"/>
            <a:ext cx="714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107156" y="6536532"/>
            <a:ext cx="642937" cy="0"/>
          </a:xfrm>
          <a:prstGeom prst="line">
            <a:avLst/>
          </a:prstGeom>
        </p:spPr>
        <p:style>
          <a:lnRef idx="2">
            <a:schemeClr val="accent2"/>
          </a:lnRef>
          <a:fillRef idx="0">
            <a:schemeClr val="accent2"/>
          </a:fillRef>
          <a:effectRef idx="1">
            <a:schemeClr val="accent2"/>
          </a:effectRef>
          <a:fontRef idx="minor">
            <a:schemeClr val="tx1"/>
          </a:fontRef>
        </p:style>
      </p:cxnSp>
      <p:sp>
        <p:nvSpPr>
          <p:cNvPr id="4" name="Retângulo 3"/>
          <p:cNvSpPr/>
          <p:nvPr/>
        </p:nvSpPr>
        <p:spPr>
          <a:xfrm>
            <a:off x="719740" y="188640"/>
            <a:ext cx="8331647" cy="5241884"/>
          </a:xfrm>
          <a:prstGeom prst="rect">
            <a:avLst/>
          </a:prstGeom>
        </p:spPr>
        <p:txBody>
          <a:bodyPr wrap="square">
            <a:spAutoFit/>
          </a:bodyPr>
          <a:lstStyle/>
          <a:p>
            <a:pPr algn="just">
              <a:lnSpc>
                <a:spcPct val="150000"/>
              </a:lnSpc>
              <a:spcAft>
                <a:spcPts val="0"/>
              </a:spcAft>
            </a:pPr>
            <a:r>
              <a:rPr lang="pt-BR" sz="2000" kern="1400" dirty="0">
                <a:latin typeface="Arial" panose="020B0604020202020204" pitchFamily="34" charset="0"/>
                <a:ea typeface="Times New Roman" panose="02020603050405020304" pitchFamily="18" charset="0"/>
                <a:cs typeface="Times New Roman" panose="02020603050405020304" pitchFamily="18" charset="0"/>
              </a:rPr>
              <a:t>TROCA DA PRENSA DA MAQUINA DE PAPEL</a:t>
            </a:r>
          </a:p>
          <a:p>
            <a:pPr>
              <a:lnSpc>
                <a:spcPct val="150000"/>
              </a:lnSpc>
              <a:spcAft>
                <a:spcPts val="1000"/>
              </a:spcAft>
            </a:pPr>
            <a:r>
              <a:rPr lang="pt-BR" sz="2000" b="1" dirty="0">
                <a:latin typeface="Arial" panose="020B0604020202020204" pitchFamily="34" charset="0"/>
                <a:ea typeface="Calibri" panose="020F0502020204030204" pitchFamily="34" charset="0"/>
                <a:cs typeface="Times New Roman" panose="02020603050405020304" pitchFamily="18" charset="0"/>
              </a:rPr>
              <a:t> </a:t>
            </a:r>
            <a:endParaRPr lang="pt-BR" sz="2000" dirty="0">
              <a:latin typeface="Arial" panose="020B0604020202020204" pitchFamily="34" charset="0"/>
              <a:ea typeface="Calibri" panose="020F0502020204030204" pitchFamily="34" charset="0"/>
              <a:cs typeface="Times New Roman" panose="02020603050405020304" pitchFamily="18" charset="0"/>
            </a:endParaRPr>
          </a:p>
          <a:p>
            <a:pPr indent="449580" algn="just">
              <a:lnSpc>
                <a:spcPct val="150000"/>
              </a:lnSpc>
              <a:spcAft>
                <a:spcPts val="0"/>
              </a:spcAft>
            </a:pPr>
            <a:r>
              <a:rPr lang="pt-BR" sz="2000" dirty="0">
                <a:latin typeface="Arial" panose="020B0604020202020204" pitchFamily="34" charset="0"/>
                <a:ea typeface="Calibri" panose="020F0502020204030204" pitchFamily="34" charset="0"/>
                <a:cs typeface="Times New Roman" panose="02020603050405020304" pitchFamily="18" charset="0"/>
              </a:rPr>
              <a:t>O rolo prensa é responsável pela prensagem do feltro, com o rolo secador. É constituído de aço carbono e revestido de borracha. Devido ao esforço causado pela prensagem feita contra o rolo secador monolúcido que é o responsável pela secagem do papel o rolo de borracha gasta dificultando a secagem do papel, como o rolo prensa e o feltro ficam em contato direto com o monolúcido que trabalha em temperatura elevada a função do rolo prensa é resfria-lo pois em todo o rolo existem orifício por onde passa água em alta pressão para </a:t>
            </a:r>
            <a:r>
              <a:rPr lang="pt-BR" sz="2000" dirty="0" err="1">
                <a:latin typeface="Arial" panose="020B0604020202020204" pitchFamily="34" charset="0"/>
                <a:ea typeface="Calibri" panose="020F0502020204030204" pitchFamily="34" charset="0"/>
                <a:cs typeface="Times New Roman" panose="02020603050405020304" pitchFamily="18" charset="0"/>
              </a:rPr>
              <a:t>mante-lo</a:t>
            </a:r>
            <a:r>
              <a:rPr lang="pt-BR" sz="2000" dirty="0">
                <a:latin typeface="Arial" panose="020B0604020202020204" pitchFamily="34" charset="0"/>
                <a:ea typeface="Calibri" panose="020F0502020204030204" pitchFamily="34" charset="0"/>
                <a:cs typeface="Times New Roman" panose="02020603050405020304" pitchFamily="18" charset="0"/>
              </a:rPr>
              <a:t> na temperatura ideal.</a:t>
            </a:r>
            <a:endParaRPr lang="pt-BR" sz="2000" dirty="0">
              <a:effectLst/>
              <a:latin typeface="Arial" panose="020B0604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2016052"/>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107504" y="116632"/>
            <a:ext cx="8856984" cy="2805320"/>
          </a:xfrm>
          <a:prstGeom prst="rect">
            <a:avLst/>
          </a:prstGeom>
        </p:spPr>
        <p:txBody>
          <a:bodyPr wrap="square">
            <a:spAutoFit/>
          </a:bodyPr>
          <a:lstStyle/>
          <a:p>
            <a:pPr algn="just">
              <a:lnSpc>
                <a:spcPct val="150000"/>
              </a:lnSpc>
              <a:spcAft>
                <a:spcPts val="0"/>
              </a:spcAft>
            </a:pPr>
            <a:r>
              <a:rPr lang="pt-BR" sz="2000" dirty="0">
                <a:latin typeface="Arial" panose="020B0604020202020204" pitchFamily="34" charset="0"/>
                <a:ea typeface="Calibri" panose="020F0502020204030204" pitchFamily="34" charset="0"/>
                <a:cs typeface="Times New Roman" panose="02020603050405020304" pitchFamily="18" charset="0"/>
              </a:rPr>
              <a:t>Para realizar este e qualquer outro tipo de serviço sempre é necessário verificar com o operador e com o eletricista se a máquina está devidamente para e travada, após a máquina estar parada é feita uma limpeza que é realizada pelo operador e seu auxiliar para retirar toda a sujeira que se forma nas laterais da máquina, assim diminui o risco de acidente e a um melhor desempenho no serviço realizado.</a:t>
            </a:r>
            <a:endParaRPr lang="pt-BR" sz="2000" dirty="0">
              <a:effectLst/>
              <a:latin typeface="Arial" panose="020B0604020202020204" pitchFamily="34" charset="0"/>
              <a:ea typeface="Calibri" panose="020F0502020204030204" pitchFamily="34" charset="0"/>
              <a:cs typeface="Times New Roman" panose="02020603050405020304" pitchFamily="18" charset="0"/>
            </a:endParaRPr>
          </a:p>
        </p:txBody>
      </p:sp>
      <p:pic>
        <p:nvPicPr>
          <p:cNvPr id="6" name="Imagem 5" descr="D:\Jayson\RELATÓRIOS E FOTOS\fotos joao e cana\Cópia de fotos joao e cana 001.jpg"/>
          <p:cNvPicPr/>
          <p:nvPr/>
        </p:nvPicPr>
        <p:blipFill>
          <a:blip r:embed="rId2">
            <a:extLst>
              <a:ext uri="{28A0092B-C50C-407E-A947-70E740481C1C}">
                <a14:useLocalDpi xmlns:a14="http://schemas.microsoft.com/office/drawing/2010/main" val="0"/>
              </a:ext>
            </a:extLst>
          </a:blip>
          <a:srcRect/>
          <a:stretch>
            <a:fillRect/>
          </a:stretch>
        </p:blipFill>
        <p:spPr bwMode="auto">
          <a:xfrm>
            <a:off x="539552" y="3284984"/>
            <a:ext cx="3838575" cy="2876550"/>
          </a:xfrm>
          <a:prstGeom prst="rect">
            <a:avLst/>
          </a:prstGeom>
          <a:noFill/>
          <a:ln>
            <a:noFill/>
          </a:ln>
        </p:spPr>
      </p:pic>
      <p:pic>
        <p:nvPicPr>
          <p:cNvPr id="7" name="Imagem 6" descr="D:\Jayson\RELATÓRIOS E FOTOS\fotos joao e cana\fotos joao e cana 007.jpg"/>
          <p:cNvPicPr/>
          <p:nvPr/>
        </p:nvPicPr>
        <p:blipFill>
          <a:blip r:embed="rId3">
            <a:extLst>
              <a:ext uri="{28A0092B-C50C-407E-A947-70E740481C1C}">
                <a14:useLocalDpi xmlns:a14="http://schemas.microsoft.com/office/drawing/2010/main" val="0"/>
              </a:ext>
            </a:extLst>
          </a:blip>
          <a:srcRect/>
          <a:stretch>
            <a:fillRect/>
          </a:stretch>
        </p:blipFill>
        <p:spPr bwMode="auto">
          <a:xfrm>
            <a:off x="5148064" y="2636912"/>
            <a:ext cx="3672408" cy="4053371"/>
          </a:xfrm>
          <a:prstGeom prst="rect">
            <a:avLst/>
          </a:prstGeom>
          <a:noFill/>
          <a:ln>
            <a:noFill/>
          </a:ln>
        </p:spPr>
      </p:pic>
    </p:spTree>
    <p:extLst>
      <p:ext uri="{BB962C8B-B14F-4D97-AF65-F5344CB8AC3E}">
        <p14:creationId xmlns:p14="http://schemas.microsoft.com/office/powerpoint/2010/main" val="182125188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357188" cy="6858000"/>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pt-BR" dirty="0"/>
          </a:p>
        </p:txBody>
      </p:sp>
      <p:cxnSp>
        <p:nvCxnSpPr>
          <p:cNvPr id="10" name="Straight Connector 9"/>
          <p:cNvCxnSpPr/>
          <p:nvPr/>
        </p:nvCxnSpPr>
        <p:spPr>
          <a:xfrm rot="16200000" flipV="1">
            <a:off x="-2607469" y="3178969"/>
            <a:ext cx="63579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3009900" y="3429000"/>
            <a:ext cx="685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250031" y="6536532"/>
            <a:ext cx="6429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85750" y="6286500"/>
            <a:ext cx="8858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2875" y="6143625"/>
            <a:ext cx="9001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14313" y="6215063"/>
            <a:ext cx="8929687"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2" name="Straight Connector 11"/>
          <p:cNvCxnSpPr/>
          <p:nvPr/>
        </p:nvCxnSpPr>
        <p:spPr>
          <a:xfrm rot="5400000" flipH="1" flipV="1">
            <a:off x="-2928937" y="3429000"/>
            <a:ext cx="68580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59" name="Straight Connector 58"/>
          <p:cNvCxnSpPr/>
          <p:nvPr/>
        </p:nvCxnSpPr>
        <p:spPr>
          <a:xfrm rot="5400000">
            <a:off x="0" y="6572250"/>
            <a:ext cx="571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214313" y="6500813"/>
            <a:ext cx="714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107156" y="6536532"/>
            <a:ext cx="642937" cy="0"/>
          </a:xfrm>
          <a:prstGeom prst="line">
            <a:avLst/>
          </a:prstGeom>
        </p:spPr>
        <p:style>
          <a:lnRef idx="2">
            <a:schemeClr val="accent2"/>
          </a:lnRef>
          <a:fillRef idx="0">
            <a:schemeClr val="accent2"/>
          </a:fillRef>
          <a:effectRef idx="1">
            <a:schemeClr val="accent2"/>
          </a:effectRef>
          <a:fontRef idx="minor">
            <a:schemeClr val="tx1"/>
          </a:fontRef>
        </p:style>
      </p:cxnSp>
      <p:pic>
        <p:nvPicPr>
          <p:cNvPr id="20" name="Imagem 19" descr="D:\Jayson\RELATÓRIOS E FOTOS\fotos joao e cana\Cópia de fotos joao e cana 003.jpg"/>
          <p:cNvPicPr/>
          <p:nvPr/>
        </p:nvPicPr>
        <p:blipFill>
          <a:blip r:embed="rId3">
            <a:extLst>
              <a:ext uri="{28A0092B-C50C-407E-A947-70E740481C1C}">
                <a14:useLocalDpi xmlns:a14="http://schemas.microsoft.com/office/drawing/2010/main" val="0"/>
              </a:ext>
            </a:extLst>
          </a:blip>
          <a:srcRect/>
          <a:stretch>
            <a:fillRect/>
          </a:stretch>
        </p:blipFill>
        <p:spPr bwMode="auto">
          <a:xfrm>
            <a:off x="641898" y="2578894"/>
            <a:ext cx="4411980" cy="3314700"/>
          </a:xfrm>
          <a:prstGeom prst="rect">
            <a:avLst/>
          </a:prstGeom>
          <a:noFill/>
          <a:ln>
            <a:noFill/>
          </a:ln>
        </p:spPr>
      </p:pic>
      <p:pic>
        <p:nvPicPr>
          <p:cNvPr id="22" name="Imagem 21" descr="D:\Jayson\RELATÓRIOS E FOTOS\FOTOS P RELATORIOS\FOTOS P R4LATORIOS 030.jpg"/>
          <p:cNvPicPr/>
          <p:nvPr/>
        </p:nvPicPr>
        <p:blipFill>
          <a:blip r:embed="rId4">
            <a:extLst>
              <a:ext uri="{28A0092B-C50C-407E-A947-70E740481C1C}">
                <a14:useLocalDpi xmlns:a14="http://schemas.microsoft.com/office/drawing/2010/main" val="0"/>
              </a:ext>
            </a:extLst>
          </a:blip>
          <a:srcRect/>
          <a:stretch>
            <a:fillRect/>
          </a:stretch>
        </p:blipFill>
        <p:spPr bwMode="auto">
          <a:xfrm>
            <a:off x="5126351" y="2767013"/>
            <a:ext cx="3829050" cy="2876550"/>
          </a:xfrm>
          <a:prstGeom prst="rect">
            <a:avLst/>
          </a:prstGeom>
          <a:noFill/>
          <a:ln>
            <a:noFill/>
          </a:ln>
        </p:spPr>
      </p:pic>
      <p:sp>
        <p:nvSpPr>
          <p:cNvPr id="3" name="Retângulo 2"/>
          <p:cNvSpPr/>
          <p:nvPr/>
        </p:nvSpPr>
        <p:spPr>
          <a:xfrm>
            <a:off x="826443" y="687842"/>
            <a:ext cx="7776864" cy="1569660"/>
          </a:xfrm>
          <a:prstGeom prst="rect">
            <a:avLst/>
          </a:prstGeom>
        </p:spPr>
        <p:txBody>
          <a:bodyPr wrap="square">
            <a:spAutoFit/>
          </a:bodyPr>
          <a:lstStyle/>
          <a:p>
            <a:r>
              <a:rPr lang="pt-BR" sz="2400" dirty="0" smtClean="0">
                <a:latin typeface="Arial" panose="020B0604020202020204" pitchFamily="34" charset="0"/>
                <a:ea typeface="Calibri" panose="020F0502020204030204" pitchFamily="34" charset="0"/>
                <a:cs typeface="Times New Roman" panose="02020603050405020304" pitchFamily="18" charset="0"/>
              </a:rPr>
              <a:t> </a:t>
            </a:r>
            <a:r>
              <a:rPr lang="pt-BR" sz="2400" dirty="0">
                <a:latin typeface="Arial" panose="020B0604020202020204" pitchFamily="34" charset="0"/>
                <a:ea typeface="Calibri" panose="020F0502020204030204" pitchFamily="34" charset="0"/>
                <a:cs typeface="Times New Roman" panose="02020603050405020304" pitchFamily="18" charset="0"/>
              </a:rPr>
              <a:t>feito uma vistoria para ver se não ficou ferramentas perdidas na área, feito isso é comunicado o operador ou outro responsável que a máquina esta liberada para rodar. </a:t>
            </a:r>
            <a:endParaRPr lang="pt-BR" sz="2400" dirty="0"/>
          </a:p>
        </p:txBody>
      </p:sp>
    </p:spTree>
    <p:extLst>
      <p:ext uri="{BB962C8B-B14F-4D97-AF65-F5344CB8AC3E}">
        <p14:creationId xmlns:p14="http://schemas.microsoft.com/office/powerpoint/2010/main" val="1850805494"/>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357188" cy="6858000"/>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pt-BR" dirty="0"/>
          </a:p>
        </p:txBody>
      </p:sp>
      <p:cxnSp>
        <p:nvCxnSpPr>
          <p:cNvPr id="10" name="Straight Connector 9"/>
          <p:cNvCxnSpPr/>
          <p:nvPr/>
        </p:nvCxnSpPr>
        <p:spPr>
          <a:xfrm rot="16200000" flipV="1">
            <a:off x="-2607469" y="3178969"/>
            <a:ext cx="63579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3009900" y="3429000"/>
            <a:ext cx="685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250031" y="6536532"/>
            <a:ext cx="6429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85750" y="6286500"/>
            <a:ext cx="8858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2875" y="6143625"/>
            <a:ext cx="9001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14313" y="6215063"/>
            <a:ext cx="8929687"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2" name="Straight Connector 11"/>
          <p:cNvCxnSpPr/>
          <p:nvPr/>
        </p:nvCxnSpPr>
        <p:spPr>
          <a:xfrm rot="5400000" flipH="1" flipV="1">
            <a:off x="-2928937" y="3429000"/>
            <a:ext cx="68580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59" name="Straight Connector 58"/>
          <p:cNvCxnSpPr/>
          <p:nvPr/>
        </p:nvCxnSpPr>
        <p:spPr>
          <a:xfrm rot="5400000">
            <a:off x="0" y="6572250"/>
            <a:ext cx="571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214313" y="6500813"/>
            <a:ext cx="714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107156" y="6536532"/>
            <a:ext cx="642937" cy="0"/>
          </a:xfrm>
          <a:prstGeom prst="line">
            <a:avLst/>
          </a:prstGeom>
        </p:spPr>
        <p:style>
          <a:lnRef idx="2">
            <a:schemeClr val="accent2"/>
          </a:lnRef>
          <a:fillRef idx="0">
            <a:schemeClr val="accent2"/>
          </a:fillRef>
          <a:effectRef idx="1">
            <a:schemeClr val="accent2"/>
          </a:effectRef>
          <a:fontRef idx="minor">
            <a:schemeClr val="tx1"/>
          </a:fontRef>
        </p:style>
      </p:cxnSp>
      <p:sp>
        <p:nvSpPr>
          <p:cNvPr id="3" name="Retângulo 2"/>
          <p:cNvSpPr/>
          <p:nvPr/>
        </p:nvSpPr>
        <p:spPr>
          <a:xfrm>
            <a:off x="642936" y="-3340"/>
            <a:ext cx="8393560" cy="3323987"/>
          </a:xfrm>
          <a:prstGeom prst="rect">
            <a:avLst/>
          </a:prstGeom>
        </p:spPr>
        <p:txBody>
          <a:bodyPr wrap="square">
            <a:spAutoFit/>
          </a:bodyPr>
          <a:lstStyle/>
          <a:p>
            <a:pPr algn="just">
              <a:lnSpc>
                <a:spcPct val="150000"/>
              </a:lnSpc>
              <a:spcAft>
                <a:spcPts val="0"/>
              </a:spcAft>
            </a:pPr>
            <a:r>
              <a:rPr lang="pt-BR" sz="2000" kern="1400" dirty="0" smtClean="0">
                <a:latin typeface="Arial" panose="020B0604020202020204" pitchFamily="34" charset="0"/>
                <a:ea typeface="Times New Roman" panose="02020603050405020304" pitchFamily="18" charset="0"/>
                <a:cs typeface="Times New Roman" panose="02020603050405020304" pitchFamily="18" charset="0"/>
              </a:rPr>
              <a:t>GAXETAS</a:t>
            </a:r>
            <a:endParaRPr lang="pt-BR" sz="2000" dirty="0">
              <a:latin typeface="Arial" panose="020B0604020202020204" pitchFamily="34" charset="0"/>
              <a:ea typeface="Calibri" panose="020F0502020204030204" pitchFamily="34" charset="0"/>
            </a:endParaRPr>
          </a:p>
          <a:p>
            <a:pPr marR="190500" algn="just">
              <a:lnSpc>
                <a:spcPct val="150000"/>
              </a:lnSpc>
              <a:spcAft>
                <a:spcPts val="800"/>
              </a:spcAft>
            </a:pPr>
            <a:r>
              <a:rPr lang="pt-BR" sz="2000" b="1" dirty="0">
                <a:latin typeface="Arial" panose="020B0604020202020204" pitchFamily="34" charset="0"/>
                <a:ea typeface="Calibri" panose="020F0502020204030204" pitchFamily="34" charset="0"/>
                <a:cs typeface="Arial" panose="020B0604020202020204" pitchFamily="34" charset="0"/>
              </a:rPr>
              <a:t>	</a:t>
            </a:r>
            <a:r>
              <a:rPr lang="pt-BR" sz="2000" dirty="0">
                <a:latin typeface="Arial" panose="020B0604020202020204" pitchFamily="34" charset="0"/>
                <a:ea typeface="Calibri" panose="020F0502020204030204" pitchFamily="34" charset="0"/>
                <a:cs typeface="Arial" panose="020B0604020202020204" pitchFamily="34" charset="0"/>
              </a:rPr>
              <a:t>Gaxeta é um anel de borracha com lábio ou lábios que fazem a vedação em sistemas hidráulicos ou pneumáticos. A função da gaxeta é vedar automaticamente com sua própria pressão exercida contra a parede do cilindro da haste do embolo; apresenta excelente desempenho e desgaste mínimo, pelo fato da pressão sobre os lábios ser proporcional à pressão do fluido.</a:t>
            </a:r>
            <a:endParaRPr lang="pt-BR" sz="2000" dirty="0">
              <a:effectLst/>
              <a:latin typeface="Arial" panose="020B0604020202020204" pitchFamily="34" charset="0"/>
              <a:ea typeface="Calibri" panose="020F0502020204030204" pitchFamily="34" charset="0"/>
              <a:cs typeface="Times New Roman" panose="02020603050405020304" pitchFamily="18" charset="0"/>
            </a:endParaRPr>
          </a:p>
        </p:txBody>
      </p:sp>
      <p:pic>
        <p:nvPicPr>
          <p:cNvPr id="17" name="Imagem 16" descr="D:\Jayson\MINHAS FOTOS P RELATÓRIO\FOTOS P R4LATORIOS 036.jpg"/>
          <p:cNvPicPr/>
          <p:nvPr/>
        </p:nvPicPr>
        <p:blipFill>
          <a:blip r:embed="rId3">
            <a:extLst>
              <a:ext uri="{28A0092B-C50C-407E-A947-70E740481C1C}">
                <a14:useLocalDpi xmlns:a14="http://schemas.microsoft.com/office/drawing/2010/main" val="0"/>
              </a:ext>
            </a:extLst>
          </a:blip>
          <a:srcRect/>
          <a:stretch>
            <a:fillRect/>
          </a:stretch>
        </p:blipFill>
        <p:spPr bwMode="auto">
          <a:xfrm>
            <a:off x="571498" y="3190875"/>
            <a:ext cx="3352800" cy="2524125"/>
          </a:xfrm>
          <a:prstGeom prst="rect">
            <a:avLst/>
          </a:prstGeom>
          <a:noFill/>
          <a:ln>
            <a:noFill/>
          </a:ln>
        </p:spPr>
      </p:pic>
      <p:pic>
        <p:nvPicPr>
          <p:cNvPr id="18" name="Imagem 17" descr="D:\Jayson\depurador 012.jpg"/>
          <p:cNvPicPr/>
          <p:nvPr/>
        </p:nvPicPr>
        <p:blipFill>
          <a:blip r:embed="rId4">
            <a:extLst>
              <a:ext uri="{28A0092B-C50C-407E-A947-70E740481C1C}">
                <a14:useLocalDpi xmlns:a14="http://schemas.microsoft.com/office/drawing/2010/main" val="0"/>
              </a:ext>
            </a:extLst>
          </a:blip>
          <a:srcRect/>
          <a:stretch>
            <a:fillRect/>
          </a:stretch>
        </p:blipFill>
        <p:spPr bwMode="auto">
          <a:xfrm>
            <a:off x="5889952" y="2728451"/>
            <a:ext cx="3146544" cy="2986548"/>
          </a:xfrm>
          <a:prstGeom prst="rect">
            <a:avLst/>
          </a:prstGeom>
          <a:noFill/>
          <a:ln>
            <a:noFill/>
          </a:ln>
        </p:spPr>
      </p:pic>
      <p:pic>
        <p:nvPicPr>
          <p:cNvPr id="21" name="Imagem 20" descr="D:\Jayson\MINHAS FOTOS P RELATÓRIO\FOTOS P R4LATORIOS 033.jpg"/>
          <p:cNvPicPr/>
          <p:nvPr/>
        </p:nvPicPr>
        <p:blipFill>
          <a:blip r:embed="rId5">
            <a:extLst>
              <a:ext uri="{28A0092B-C50C-407E-A947-70E740481C1C}">
                <a14:useLocalDpi xmlns:a14="http://schemas.microsoft.com/office/drawing/2010/main" val="0"/>
              </a:ext>
            </a:extLst>
          </a:blip>
          <a:srcRect/>
          <a:stretch>
            <a:fillRect/>
          </a:stretch>
        </p:blipFill>
        <p:spPr bwMode="auto">
          <a:xfrm>
            <a:off x="3964150" y="3190874"/>
            <a:ext cx="1885950" cy="2524125"/>
          </a:xfrm>
          <a:prstGeom prst="rect">
            <a:avLst/>
          </a:prstGeom>
          <a:noFill/>
          <a:ln>
            <a:noFill/>
          </a:ln>
        </p:spPr>
      </p:pic>
    </p:spTree>
    <p:extLst>
      <p:ext uri="{BB962C8B-B14F-4D97-AF65-F5344CB8AC3E}">
        <p14:creationId xmlns:p14="http://schemas.microsoft.com/office/powerpoint/2010/main" val="994618827"/>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357188" cy="6858000"/>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pt-BR" dirty="0"/>
          </a:p>
        </p:txBody>
      </p:sp>
      <p:cxnSp>
        <p:nvCxnSpPr>
          <p:cNvPr id="10" name="Straight Connector 9"/>
          <p:cNvCxnSpPr/>
          <p:nvPr/>
        </p:nvCxnSpPr>
        <p:spPr>
          <a:xfrm rot="16200000" flipV="1">
            <a:off x="-2607469" y="3178969"/>
            <a:ext cx="63579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3009900" y="3429000"/>
            <a:ext cx="685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250031" y="6536532"/>
            <a:ext cx="6429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85750" y="6286500"/>
            <a:ext cx="8858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2875" y="6143625"/>
            <a:ext cx="9001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14313" y="6215063"/>
            <a:ext cx="8929687"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2" name="Straight Connector 11"/>
          <p:cNvCxnSpPr/>
          <p:nvPr/>
        </p:nvCxnSpPr>
        <p:spPr>
          <a:xfrm rot="5400000" flipH="1" flipV="1">
            <a:off x="-2928937" y="3429000"/>
            <a:ext cx="68580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59" name="Straight Connector 58"/>
          <p:cNvCxnSpPr/>
          <p:nvPr/>
        </p:nvCxnSpPr>
        <p:spPr>
          <a:xfrm rot="5400000">
            <a:off x="0" y="6572250"/>
            <a:ext cx="571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214313" y="6500813"/>
            <a:ext cx="714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107156" y="6536532"/>
            <a:ext cx="642937" cy="0"/>
          </a:xfrm>
          <a:prstGeom prst="line">
            <a:avLst/>
          </a:prstGeom>
        </p:spPr>
        <p:style>
          <a:lnRef idx="2">
            <a:schemeClr val="accent2"/>
          </a:lnRef>
          <a:fillRef idx="0">
            <a:schemeClr val="accent2"/>
          </a:fillRef>
          <a:effectRef idx="1">
            <a:schemeClr val="accent2"/>
          </a:effectRef>
          <a:fontRef idx="minor">
            <a:schemeClr val="tx1"/>
          </a:fontRef>
        </p:style>
      </p:cxnSp>
      <p:sp>
        <p:nvSpPr>
          <p:cNvPr id="3" name="Retângulo 2"/>
          <p:cNvSpPr/>
          <p:nvPr/>
        </p:nvSpPr>
        <p:spPr>
          <a:xfrm>
            <a:off x="642936" y="-3340"/>
            <a:ext cx="8393560" cy="4190314"/>
          </a:xfrm>
          <a:prstGeom prst="rect">
            <a:avLst/>
          </a:prstGeom>
        </p:spPr>
        <p:txBody>
          <a:bodyPr wrap="square">
            <a:spAutoFit/>
          </a:bodyPr>
          <a:lstStyle/>
          <a:p>
            <a:r>
              <a:rPr lang="pt-BR" sz="2000" dirty="0"/>
              <a:t>Para </a:t>
            </a:r>
            <a:r>
              <a:rPr lang="pt-BR" sz="2000" dirty="0" err="1"/>
              <a:t>engaxetar</a:t>
            </a:r>
            <a:r>
              <a:rPr lang="pt-BR" sz="2000" dirty="0"/>
              <a:t> uma bomba com esta gaxeta é necessário seguir os seguintes passos</a:t>
            </a:r>
            <a:r>
              <a:rPr lang="pt-BR" sz="2000" dirty="0" smtClean="0"/>
              <a:t>:</a:t>
            </a:r>
            <a:r>
              <a:rPr lang="pt-BR" sz="2000" dirty="0"/>
              <a:t> </a:t>
            </a:r>
          </a:p>
          <a:p>
            <a:pPr lvl="0"/>
            <a:r>
              <a:rPr lang="pt-BR" sz="2000" dirty="0"/>
              <a:t>Parar o equipamento e pedir para o eletricista travar e testar equipamento;</a:t>
            </a:r>
          </a:p>
          <a:p>
            <a:pPr lvl="0"/>
            <a:r>
              <a:rPr lang="pt-BR" sz="2000" dirty="0"/>
              <a:t>Após feito o travamento abre-se o </a:t>
            </a:r>
            <a:r>
              <a:rPr lang="pt-BR" sz="2000" dirty="0" err="1"/>
              <a:t>gaxeteiro</a:t>
            </a:r>
            <a:r>
              <a:rPr lang="pt-BR" sz="2000" dirty="0"/>
              <a:t> e com uma ferramenta retira a gaxeta antiga deixando o local bem limpo pronto para receber a gaxeta nova;</a:t>
            </a:r>
          </a:p>
          <a:p>
            <a:pPr lvl="0"/>
            <a:r>
              <a:rPr lang="pt-BR" sz="2000" dirty="0"/>
              <a:t>Antes de inserir a gaxeta </a:t>
            </a:r>
            <a:r>
              <a:rPr lang="pt-BR" sz="2000" dirty="0" err="1"/>
              <a:t>injetavel</a:t>
            </a:r>
            <a:r>
              <a:rPr lang="pt-BR" sz="2000" dirty="0"/>
              <a:t> é recomendado pelo fabricante colocar uma volta de gaxeta com fibras sintéticas para reforçar ainda mais a vedação;</a:t>
            </a:r>
          </a:p>
          <a:p>
            <a:pPr lvl="0"/>
            <a:r>
              <a:rPr lang="pt-BR" sz="2000" dirty="0"/>
              <a:t>Feito isso completa-se os espaços entre o eixo e a parede do corpo da bomba com a gaxeta injetável;</a:t>
            </a:r>
          </a:p>
          <a:p>
            <a:pPr algn="just">
              <a:lnSpc>
                <a:spcPct val="150000"/>
              </a:lnSpc>
              <a:spcAft>
                <a:spcPts val="0"/>
              </a:spcAft>
            </a:pPr>
            <a:endParaRPr lang="pt-BR" sz="2000" dirty="0">
              <a:effectLst/>
              <a:latin typeface="Arial" panose="020B0604020202020204" pitchFamily="34" charset="0"/>
              <a:ea typeface="Calibri" panose="020F0502020204030204" pitchFamily="34" charset="0"/>
              <a:cs typeface="Times New Roman" panose="02020603050405020304" pitchFamily="18" charset="0"/>
            </a:endParaRPr>
          </a:p>
        </p:txBody>
      </p:sp>
      <p:pic>
        <p:nvPicPr>
          <p:cNvPr id="20" name="Imagem 19" descr="D:\Jayson\MINHAS FOTOS P RELATÓRIO\FOTOS P R4LATORIOS 038.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4373" y="3717032"/>
            <a:ext cx="3353571" cy="2426593"/>
          </a:xfrm>
          <a:prstGeom prst="rect">
            <a:avLst/>
          </a:prstGeom>
          <a:noFill/>
          <a:ln>
            <a:noFill/>
          </a:ln>
        </p:spPr>
      </p:pic>
      <p:pic>
        <p:nvPicPr>
          <p:cNvPr id="22" name="Imagem 21" descr="D:\Jayson\FOTOS BARTOLOMEU\JAYSON 005.jpg"/>
          <p:cNvPicPr/>
          <p:nvPr/>
        </p:nvPicPr>
        <p:blipFill>
          <a:blip r:embed="rId4">
            <a:extLst>
              <a:ext uri="{28A0092B-C50C-407E-A947-70E740481C1C}">
                <a14:useLocalDpi xmlns:a14="http://schemas.microsoft.com/office/drawing/2010/main" val="0"/>
              </a:ext>
            </a:extLst>
          </a:blip>
          <a:srcRect/>
          <a:stretch>
            <a:fillRect/>
          </a:stretch>
        </p:blipFill>
        <p:spPr bwMode="auto">
          <a:xfrm>
            <a:off x="4924809" y="3480702"/>
            <a:ext cx="3362325" cy="2524125"/>
          </a:xfrm>
          <a:prstGeom prst="rect">
            <a:avLst/>
          </a:prstGeom>
          <a:noFill/>
          <a:ln>
            <a:noFill/>
          </a:ln>
        </p:spPr>
      </p:pic>
    </p:spTree>
    <p:extLst>
      <p:ext uri="{BB962C8B-B14F-4D97-AF65-F5344CB8AC3E}">
        <p14:creationId xmlns:p14="http://schemas.microsoft.com/office/powerpoint/2010/main" val="1276364236"/>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357188" cy="6858000"/>
          </a:xfrm>
          <a:prstGeom prst="rect">
            <a:avLst/>
          </a:prstGeom>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pt-BR" dirty="0"/>
          </a:p>
        </p:txBody>
      </p:sp>
      <p:cxnSp>
        <p:nvCxnSpPr>
          <p:cNvPr id="10" name="Straight Connector 9"/>
          <p:cNvCxnSpPr/>
          <p:nvPr/>
        </p:nvCxnSpPr>
        <p:spPr>
          <a:xfrm rot="16200000" flipV="1">
            <a:off x="-2607469" y="3178969"/>
            <a:ext cx="635793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3009900" y="3429000"/>
            <a:ext cx="685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a:off x="250031" y="6536532"/>
            <a:ext cx="64293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285750" y="6286500"/>
            <a:ext cx="88582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42875" y="6143625"/>
            <a:ext cx="9001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214313" y="6215063"/>
            <a:ext cx="8929687"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2" name="Straight Connector 11"/>
          <p:cNvCxnSpPr/>
          <p:nvPr/>
        </p:nvCxnSpPr>
        <p:spPr>
          <a:xfrm rot="5400000" flipH="1" flipV="1">
            <a:off x="-2928937" y="3429000"/>
            <a:ext cx="68580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59" name="Straight Connector 58"/>
          <p:cNvCxnSpPr/>
          <p:nvPr/>
        </p:nvCxnSpPr>
        <p:spPr>
          <a:xfrm rot="5400000">
            <a:off x="0" y="6572250"/>
            <a:ext cx="571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214313" y="6500813"/>
            <a:ext cx="7143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107156" y="6536532"/>
            <a:ext cx="642937" cy="0"/>
          </a:xfrm>
          <a:prstGeom prst="line">
            <a:avLst/>
          </a:prstGeom>
        </p:spPr>
        <p:style>
          <a:lnRef idx="2">
            <a:schemeClr val="accent2"/>
          </a:lnRef>
          <a:fillRef idx="0">
            <a:schemeClr val="accent2"/>
          </a:fillRef>
          <a:effectRef idx="1">
            <a:schemeClr val="accent2"/>
          </a:effectRef>
          <a:fontRef idx="minor">
            <a:schemeClr val="tx1"/>
          </a:fontRef>
        </p:style>
      </p:cxnSp>
      <p:sp>
        <p:nvSpPr>
          <p:cNvPr id="32783" name="Título 5"/>
          <p:cNvSpPr>
            <a:spLocks noGrp="1"/>
          </p:cNvSpPr>
          <p:nvPr>
            <p:ph type="title"/>
          </p:nvPr>
        </p:nvSpPr>
        <p:spPr>
          <a:xfrm>
            <a:off x="684213" y="274638"/>
            <a:ext cx="8229600" cy="1082675"/>
          </a:xfrm>
        </p:spPr>
        <p:txBody>
          <a:bodyPr/>
          <a:lstStyle/>
          <a:p>
            <a:pPr eaLnBrk="1" hangingPunct="1"/>
            <a:r>
              <a:rPr lang="pt-BR" sz="3200" smtClean="0">
                <a:latin typeface="Arial" charset="0"/>
                <a:cs typeface="Arial" charset="0"/>
              </a:rPr>
              <a:t/>
            </a:r>
            <a:br>
              <a:rPr lang="pt-BR" sz="3200" smtClean="0">
                <a:latin typeface="Arial" charset="0"/>
                <a:cs typeface="Arial" charset="0"/>
              </a:rPr>
            </a:br>
            <a:r>
              <a:rPr lang="pt-BR" sz="3200" smtClean="0">
                <a:latin typeface="Arial" charset="0"/>
                <a:cs typeface="Arial" charset="0"/>
              </a:rPr>
              <a:t/>
            </a:r>
            <a:br>
              <a:rPr lang="pt-BR" sz="3200" smtClean="0">
                <a:latin typeface="Arial" charset="0"/>
                <a:cs typeface="Arial" charset="0"/>
              </a:rPr>
            </a:br>
            <a:endParaRPr lang="pt-BR" sz="3200" smtClean="0">
              <a:latin typeface="Arial" charset="0"/>
              <a:cs typeface="Arial" charset="0"/>
            </a:endParaRPr>
          </a:p>
        </p:txBody>
      </p:sp>
      <p:sp>
        <p:nvSpPr>
          <p:cNvPr id="3" name="Retângulo 2"/>
          <p:cNvSpPr/>
          <p:nvPr/>
        </p:nvSpPr>
        <p:spPr>
          <a:xfrm>
            <a:off x="3384202" y="-154552"/>
            <a:ext cx="2829621" cy="739754"/>
          </a:xfrm>
          <a:prstGeom prst="rect">
            <a:avLst/>
          </a:prstGeom>
        </p:spPr>
        <p:txBody>
          <a:bodyPr wrap="none">
            <a:spAutoFit/>
          </a:bodyPr>
          <a:lstStyle/>
          <a:p>
            <a:pPr algn="just">
              <a:lnSpc>
                <a:spcPct val="150000"/>
              </a:lnSpc>
              <a:spcAft>
                <a:spcPts val="0"/>
              </a:spcAft>
              <a:tabLst>
                <a:tab pos="450215" algn="l"/>
              </a:tabLst>
            </a:pPr>
            <a:r>
              <a:rPr lang="pt-BR" sz="3200" b="1" kern="1600" dirty="0" smtClean="0">
                <a:latin typeface="Arial" panose="020B0604020202020204" pitchFamily="34" charset="0"/>
                <a:ea typeface="Arial Unicode MS" panose="020B0604020202020204" pitchFamily="34" charset="-128"/>
              </a:rPr>
              <a:t>CONCLUSÃO</a:t>
            </a:r>
            <a:endParaRPr lang="pt-BR" sz="3200" b="1" kern="1600" dirty="0">
              <a:effectLst/>
              <a:latin typeface="Arial" panose="020B0604020202020204" pitchFamily="34" charset="0"/>
              <a:ea typeface="Arial Unicode MS" panose="020B0604020202020204" pitchFamily="34" charset="-128"/>
            </a:endParaRPr>
          </a:p>
        </p:txBody>
      </p:sp>
      <p:sp>
        <p:nvSpPr>
          <p:cNvPr id="4" name="Retângulo 3"/>
          <p:cNvSpPr/>
          <p:nvPr/>
        </p:nvSpPr>
        <p:spPr>
          <a:xfrm>
            <a:off x="576221" y="566358"/>
            <a:ext cx="8501065" cy="5601533"/>
          </a:xfrm>
          <a:prstGeom prst="rect">
            <a:avLst/>
          </a:prstGeom>
        </p:spPr>
        <p:txBody>
          <a:bodyPr wrap="square">
            <a:spAutoFit/>
          </a:bodyPr>
          <a:lstStyle/>
          <a:p>
            <a:pPr algn="just"/>
            <a:r>
              <a:rPr lang="pt-BR" sz="2000" dirty="0"/>
              <a:t>A realização do estágio curricular obrigatório é uma importante etapa na formação de profissionais, pois através do estágio adquire-se a primeira experiência profissional, é onde tem-se o primeiro contato com profissionais qualificados da área de manutenção. O aspecto mais importante deste estágio curricular, é que através dele pôde-se colocar em prática se não todo, mas grande parte do conhecimento adquirido em sala de aula, e através desta prática esclarecer as dúvidas ainda existentes quanto à teoria passada em sala de aula durante o curso.</a:t>
            </a:r>
          </a:p>
          <a:p>
            <a:pPr algn="just"/>
            <a:r>
              <a:rPr lang="pt-BR" sz="2000" dirty="0"/>
              <a:t>	O estágio realizado na empresa Cia Canoinhas de Papel, traz a primeira oportunidade de participar de uma equipe de manutenção composta por profissionais de alto nível, os quais com uma vasta experiência podem orientar todos os iniciantes de forma segura, para fortalecer os conhecimentos transmitidos pelos professores. Além de aprimorar o conhecimento adquirido em sala de aula, este estágio trouxe a oportunidade de conhecer o funcionamento de administração de um sistema integrado de gestão, que reúne segurança, qualidade e meio ambiente.</a:t>
            </a:r>
          </a:p>
          <a:p>
            <a:r>
              <a:rPr lang="pt-BR" dirty="0"/>
              <a:t>	</a:t>
            </a:r>
            <a:endParaRPr lang="pt-BR" dirty="0">
              <a:effectLst/>
              <a:latin typeface="Arial" panose="020B0604020202020204" pitchFamily="34" charset="0"/>
              <a:ea typeface="Calibri" panose="020F0502020204030204" pitchFamily="34" charset="0"/>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PresentationTELECOM-TCC">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a:tailEnd type="arrow"/>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3614</TotalTime>
  <Words>419</Words>
  <Application>Microsoft Office PowerPoint</Application>
  <PresentationFormat>Apresentação na tela (4:3)</PresentationFormat>
  <Paragraphs>99</Paragraphs>
  <Slides>23</Slides>
  <Notes>8</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23</vt:i4>
      </vt:variant>
    </vt:vector>
  </HeadingPairs>
  <TitlesOfParts>
    <vt:vector size="29" baseType="lpstr">
      <vt:lpstr>Arial Unicode MS</vt:lpstr>
      <vt:lpstr>Arial</vt:lpstr>
      <vt:lpstr>Calibri</vt:lpstr>
      <vt:lpstr>Times New Roman</vt:lpstr>
      <vt:lpstr>Wingdings</vt:lpstr>
      <vt:lpstr>PresentationTELECOM-TCC</vt:lpstr>
      <vt:lpstr>  RELATÓRIO DE ESTAGIO REALIZADO NA EMPRESA CIA CANOINHAS DE PAPEL.     </vt:lpstr>
      <vt:lpstr>INTRODUÇÃO  </vt:lpstr>
      <vt:lpstr>Problema </vt:lpstr>
      <vt:lpstr>   REFERENCIAL TEORICO                 </vt:lpstr>
      <vt:lpstr>Processo Soldagem</vt:lpstr>
      <vt:lpstr> REFERENCIAL TEORICO </vt:lpstr>
      <vt:lpstr>REFERENCIAL TEORICO</vt:lpstr>
      <vt:lpstr>Apresentação do PowerPoint</vt:lpstr>
      <vt:lpstr>REFERENCIAL TEORICO</vt:lpstr>
      <vt:lpstr>REFERENCIAL TEORICO</vt:lpstr>
      <vt:lpstr>REFERENCIAL TEORICO</vt:lpstr>
      <vt:lpstr>Apresentação do PowerPoint</vt:lpstr>
      <vt:lpstr>MATERIAL E METODOS</vt:lpstr>
      <vt:lpstr>ANALISE DOS RESULTADOS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  </vt:lpstr>
    </vt:vector>
  </TitlesOfParts>
  <Company>Lenovo</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TCCs 2011-1</dc:title>
  <dc:creator>Palomino</dc:creator>
  <cp:lastModifiedBy>beatrizgulicz122@outlook.com</cp:lastModifiedBy>
  <cp:revision>271</cp:revision>
  <cp:lastPrinted>2012-10-19T15:02:20Z</cp:lastPrinted>
  <dcterms:created xsi:type="dcterms:W3CDTF">2011-03-23T00:43:27Z</dcterms:created>
  <dcterms:modified xsi:type="dcterms:W3CDTF">2019-01-25T22:09:00Z</dcterms:modified>
</cp:coreProperties>
</file>