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7" r:id="rId4"/>
    <p:sldId id="258" r:id="rId5"/>
    <p:sldId id="259" r:id="rId6"/>
    <p:sldId id="260" r:id="rId7"/>
    <p:sldId id="273" r:id="rId8"/>
    <p:sldId id="272" r:id="rId9"/>
    <p:sldId id="274" r:id="rId10"/>
    <p:sldId id="275" r:id="rId11"/>
    <p:sldId id="276" r:id="rId12"/>
    <p:sldId id="277" r:id="rId13"/>
    <p:sldId id="281" r:id="rId14"/>
    <p:sldId id="278" r:id="rId15"/>
    <p:sldId id="279" r:id="rId16"/>
    <p:sldId id="280" r:id="rId17"/>
    <p:sldId id="261" r:id="rId18"/>
    <p:sldId id="263" r:id="rId19"/>
    <p:sldId id="264" r:id="rId20"/>
    <p:sldId id="268" r:id="rId21"/>
    <p:sldId id="269" r:id="rId22"/>
    <p:sldId id="270" r:id="rId23"/>
    <p:sldId id="271" r:id="rId24"/>
    <p:sldId id="265" r:id="rId25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5" autoAdjust="0"/>
    <p:restoredTop sz="94660"/>
  </p:normalViewPr>
  <p:slideViewPr>
    <p:cSldViewPr snapToGrid="0">
      <p:cViewPr varScale="1">
        <p:scale>
          <a:sx n="74" d="100"/>
          <a:sy n="74" d="100"/>
        </p:scale>
        <p:origin x="45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3276E-D8DA-4042-8964-BAB5C4170AED}" type="datetimeFigureOut">
              <a:rPr lang="pt-BR" smtClean="0"/>
              <a:t>29/06/2022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43154-F75A-4E9B-B1DA-86BE760AA9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895922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3276E-D8DA-4042-8964-BAB5C4170AED}" type="datetimeFigureOut">
              <a:rPr lang="pt-BR" smtClean="0"/>
              <a:t>29/06/2022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43154-F75A-4E9B-B1DA-86BE760AA9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060588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3276E-D8DA-4042-8964-BAB5C4170AED}" type="datetimeFigureOut">
              <a:rPr lang="pt-BR" smtClean="0"/>
              <a:t>29/06/2022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43154-F75A-4E9B-B1DA-86BE760AA9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936409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3276E-D8DA-4042-8964-BAB5C4170AED}" type="datetimeFigureOut">
              <a:rPr lang="pt-BR" smtClean="0"/>
              <a:t>29/06/2022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43154-F75A-4E9B-B1DA-86BE760AA9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481908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3276E-D8DA-4042-8964-BAB5C4170AED}" type="datetimeFigureOut">
              <a:rPr lang="pt-BR" smtClean="0"/>
              <a:t>29/06/2022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43154-F75A-4E9B-B1DA-86BE760AA9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212428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3276E-D8DA-4042-8964-BAB5C4170AED}" type="datetimeFigureOut">
              <a:rPr lang="pt-BR" smtClean="0"/>
              <a:t>29/06/2022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43154-F75A-4E9B-B1DA-86BE760AA9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231591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3276E-D8DA-4042-8964-BAB5C4170AED}" type="datetimeFigureOut">
              <a:rPr lang="pt-BR" smtClean="0"/>
              <a:t>29/06/2022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43154-F75A-4E9B-B1DA-86BE760AA9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24371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3276E-D8DA-4042-8964-BAB5C4170AED}" type="datetimeFigureOut">
              <a:rPr lang="pt-BR" smtClean="0"/>
              <a:t>29/06/2022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43154-F75A-4E9B-B1DA-86BE760AA9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603914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3276E-D8DA-4042-8964-BAB5C4170AED}" type="datetimeFigureOut">
              <a:rPr lang="pt-BR" smtClean="0"/>
              <a:t>29/06/2022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43154-F75A-4E9B-B1DA-86BE760AA9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481784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3276E-D8DA-4042-8964-BAB5C4170AED}" type="datetimeFigureOut">
              <a:rPr lang="pt-BR" smtClean="0"/>
              <a:t>29/06/2022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43154-F75A-4E9B-B1DA-86BE760AA9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772259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3276E-D8DA-4042-8964-BAB5C4170AED}" type="datetimeFigureOut">
              <a:rPr lang="pt-BR" smtClean="0"/>
              <a:t>29/06/2022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43154-F75A-4E9B-B1DA-86BE760AA9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132069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A3276E-D8DA-4042-8964-BAB5C4170AED}" type="datetimeFigureOut">
              <a:rPr lang="pt-BR" smtClean="0"/>
              <a:t>29/06/2022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743154-F75A-4E9B-B1DA-86BE760AA9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175744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3453802" y="1630904"/>
            <a:ext cx="528439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Título do Trabalho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xmlns="" id="{D922AE00-A773-4967-AA65-680BB0DF8A65}"/>
              </a:ext>
            </a:extLst>
          </p:cNvPr>
          <p:cNvSpPr txBox="1"/>
          <p:nvPr/>
        </p:nvSpPr>
        <p:spPr>
          <a:xfrm>
            <a:off x="3956539" y="4035578"/>
            <a:ext cx="6196818" cy="233910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pt-BR" altLang="pt-BR" sz="1800" b="1" dirty="0">
                <a:cs typeface="Arial" panose="020B0604020202020204" pitchFamily="34" charset="0"/>
              </a:rPr>
              <a:t>Acadêmico (a</a:t>
            </a:r>
            <a:r>
              <a:rPr lang="pt-BR" altLang="pt-BR" sz="1800" b="1" dirty="0" smtClean="0">
                <a:cs typeface="Arial" panose="020B0604020202020204" pitchFamily="34" charset="0"/>
              </a:rPr>
              <a:t>) Ana Rosa de Chaves de Lima</a:t>
            </a:r>
          </a:p>
          <a:p>
            <a:pPr eaLnBrk="1" hangingPunct="1"/>
            <a:r>
              <a:rPr lang="en-US" altLang="pt-BR" b="1" dirty="0">
                <a:cs typeface="Arial" panose="020B0604020202020204" pitchFamily="34" charset="0"/>
              </a:rPr>
              <a:t>	 </a:t>
            </a:r>
            <a:r>
              <a:rPr lang="en-US" altLang="pt-BR" b="1" dirty="0" smtClean="0">
                <a:cs typeface="Arial" panose="020B0604020202020204" pitchFamily="34" charset="0"/>
              </a:rPr>
              <a:t>         </a:t>
            </a:r>
            <a:r>
              <a:rPr lang="en-US" altLang="pt-BR" b="1" dirty="0" err="1" smtClean="0">
                <a:cs typeface="Arial" panose="020B0604020202020204" pitchFamily="34" charset="0"/>
              </a:rPr>
              <a:t>Sirlene</a:t>
            </a:r>
            <a:r>
              <a:rPr lang="en-US" altLang="pt-BR" b="1" dirty="0" smtClean="0">
                <a:cs typeface="Arial" panose="020B0604020202020204" pitchFamily="34" charset="0"/>
              </a:rPr>
              <a:t> </a:t>
            </a:r>
            <a:r>
              <a:rPr lang="en-US" altLang="pt-BR" b="1" dirty="0" err="1" smtClean="0">
                <a:cs typeface="Arial" panose="020B0604020202020204" pitchFamily="34" charset="0"/>
              </a:rPr>
              <a:t>Niejelshi</a:t>
            </a:r>
            <a:r>
              <a:rPr lang="en-US" altLang="pt-BR" b="1" dirty="0" smtClean="0">
                <a:cs typeface="Arial" panose="020B0604020202020204" pitchFamily="34" charset="0"/>
              </a:rPr>
              <a:t> </a:t>
            </a:r>
            <a:r>
              <a:rPr lang="en-US" altLang="pt-BR" b="1" dirty="0" err="1" smtClean="0">
                <a:cs typeface="Arial" panose="020B0604020202020204" pitchFamily="34" charset="0"/>
              </a:rPr>
              <a:t>Wille</a:t>
            </a:r>
            <a:endParaRPr lang="pt-BR" altLang="pt-BR" sz="1800" b="1" dirty="0">
              <a:cs typeface="Arial" panose="020B0604020202020204" pitchFamily="34" charset="0"/>
            </a:endParaRPr>
          </a:p>
          <a:p>
            <a:pPr eaLnBrk="1" hangingPunct="1"/>
            <a:r>
              <a:rPr lang="pt-BR" altLang="pt-BR" sz="1800" b="1" dirty="0">
                <a:cs typeface="Arial" panose="020B0604020202020204" pitchFamily="34" charset="0"/>
              </a:rPr>
              <a:t>Orientador (a</a:t>
            </a:r>
            <a:r>
              <a:rPr lang="pt-BR" altLang="pt-BR" sz="1800" b="1" dirty="0" smtClean="0">
                <a:cs typeface="Arial" panose="020B0604020202020204" pitchFamily="34" charset="0"/>
              </a:rPr>
              <a:t>) </a:t>
            </a:r>
            <a:r>
              <a:rPr lang="pt-BR" altLang="pt-BR" sz="1800" b="1" dirty="0" err="1" smtClean="0">
                <a:cs typeface="Arial" panose="020B0604020202020204" pitchFamily="34" charset="0"/>
              </a:rPr>
              <a:t>Gilvã</a:t>
            </a:r>
            <a:r>
              <a:rPr lang="pt-BR" altLang="pt-BR" sz="1800" b="1" dirty="0" smtClean="0">
                <a:cs typeface="Arial" panose="020B0604020202020204" pitchFamily="34" charset="0"/>
              </a:rPr>
              <a:t> </a:t>
            </a:r>
            <a:r>
              <a:rPr lang="pt-BR" altLang="pt-BR" sz="1800" b="1" dirty="0" err="1" smtClean="0">
                <a:cs typeface="Arial" panose="020B0604020202020204" pitchFamily="34" charset="0"/>
              </a:rPr>
              <a:t>Antonio</a:t>
            </a:r>
            <a:r>
              <a:rPr lang="pt-BR" altLang="pt-BR" sz="1800" b="1" dirty="0" smtClean="0">
                <a:cs typeface="Arial" panose="020B0604020202020204" pitchFamily="34" charset="0"/>
              </a:rPr>
              <a:t> </a:t>
            </a:r>
            <a:r>
              <a:rPr lang="pt-BR" altLang="pt-BR" sz="1800" b="1" dirty="0" err="1" smtClean="0">
                <a:cs typeface="Arial" panose="020B0604020202020204" pitchFamily="34" charset="0"/>
              </a:rPr>
              <a:t>Fridrich</a:t>
            </a:r>
            <a:endParaRPr lang="pt-BR" altLang="pt-BR" sz="1800" b="1" dirty="0">
              <a:cs typeface="Arial" panose="020B0604020202020204" pitchFamily="34" charset="0"/>
            </a:endParaRPr>
          </a:p>
          <a:p>
            <a:pPr eaLnBrk="1" hangingPunct="1"/>
            <a:endParaRPr lang="pt-BR" altLang="pt-BR" sz="2800" b="1" dirty="0">
              <a:cs typeface="Arial" panose="020B0604020202020204" pitchFamily="34" charset="0"/>
            </a:endParaRPr>
          </a:p>
          <a:p>
            <a:pPr eaLnBrk="1" hangingPunct="1"/>
            <a:endParaRPr lang="pt-BR" altLang="pt-BR" sz="2800" b="1" dirty="0">
              <a:cs typeface="Arial" panose="020B0604020202020204" pitchFamily="34" charset="0"/>
            </a:endParaRPr>
          </a:p>
          <a:p>
            <a:pPr eaLnBrk="1" hangingPunct="1"/>
            <a:r>
              <a:rPr lang="pt-BR" altLang="pt-BR" sz="1800" b="1" dirty="0">
                <a:cs typeface="Arial" panose="020B0604020202020204" pitchFamily="34" charset="0"/>
              </a:rPr>
              <a:t>CANOINHAS/SC</a:t>
            </a:r>
          </a:p>
          <a:p>
            <a:pPr eaLnBrk="1" hangingPunct="1"/>
            <a:r>
              <a:rPr lang="pt-BR" altLang="pt-BR" sz="1800" b="1" dirty="0">
                <a:cs typeface="Arial" panose="020B0604020202020204" pitchFamily="34" charset="0"/>
              </a:rPr>
              <a:t>           </a:t>
            </a:r>
            <a:r>
              <a:rPr lang="pt-BR" altLang="pt-BR" b="1" dirty="0" smtClean="0">
                <a:cs typeface="Arial" panose="020B0604020202020204" pitchFamily="34" charset="0"/>
              </a:rPr>
              <a:t>2022</a:t>
            </a:r>
            <a:endParaRPr lang="pt-BR" altLang="pt-BR" sz="1800" b="1" dirty="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7259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ítulo 1">
            <a:extLst>
              <a:ext uri="{FF2B5EF4-FFF2-40B4-BE49-F238E27FC236}">
                <a16:creationId xmlns:a16="http://schemas.microsoft.com/office/drawing/2014/main" xmlns="" id="{BEA0098A-D0B6-40E3-99AA-C4A0FC335083}"/>
              </a:ext>
            </a:extLst>
          </p:cNvPr>
          <p:cNvSpPr txBox="1">
            <a:spLocks noChangeArrowheads="1"/>
          </p:cNvSpPr>
          <p:nvPr/>
        </p:nvSpPr>
        <p:spPr>
          <a:xfrm>
            <a:off x="-33002" y="-206062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altLang="pt-BR" sz="3200" b="1" dirty="0">
                <a:latin typeface="+mn-lt"/>
                <a:ea typeface="Cambria Math" panose="02040503050406030204" pitchFamily="18" charset="0"/>
                <a:cs typeface="Arial" panose="020B0604020202020204" pitchFamily="34" charset="0"/>
              </a:rPr>
              <a:t>INTRODUÇÃO</a:t>
            </a:r>
            <a:r>
              <a:rPr lang="pt-BR" altLang="pt-BR" sz="3200" dirty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 </a:t>
            </a:r>
            <a:r>
              <a:rPr lang="pt-BR" altLang="pt-BR" dirty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  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xmlns="" id="{D922AE00-A773-4967-AA65-680BB0DF8A65}"/>
              </a:ext>
            </a:extLst>
          </p:cNvPr>
          <p:cNvSpPr txBox="1"/>
          <p:nvPr/>
        </p:nvSpPr>
        <p:spPr>
          <a:xfrm>
            <a:off x="540913" y="1210614"/>
            <a:ext cx="10861182" cy="42473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2250" dirty="0"/>
              <a:t>As doenças cardiovasculares estão entre as principais causas de morte nos países </a:t>
            </a:r>
            <a:r>
              <a:rPr lang="pt-BR" sz="2250" dirty="0" smtClean="0"/>
              <a:t>desenvolvidos;</a:t>
            </a:r>
            <a:endParaRPr lang="pt-BR" sz="2250" dirty="0" smtClean="0"/>
          </a:p>
          <a:p>
            <a:endParaRPr lang="en-US" sz="2250" dirty="0"/>
          </a:p>
          <a:p>
            <a:r>
              <a:rPr lang="pt-BR" sz="2250" dirty="0"/>
              <a:t>O termo infarto do miocárdio (IAM) significa </a:t>
            </a:r>
            <a:r>
              <a:rPr lang="pt-BR" sz="2250" dirty="0" smtClean="0"/>
              <a:t>basicamente a </a:t>
            </a:r>
            <a:r>
              <a:rPr lang="pt-BR" sz="2250" dirty="0"/>
              <a:t>morte de </a:t>
            </a:r>
            <a:r>
              <a:rPr lang="pt-BR" sz="2250" dirty="0" err="1"/>
              <a:t>cardiomiócitos</a:t>
            </a:r>
            <a:r>
              <a:rPr lang="pt-BR" sz="2250" dirty="0"/>
              <a:t> </a:t>
            </a:r>
            <a:r>
              <a:rPr lang="pt-BR" sz="2250" dirty="0" smtClean="0"/>
              <a:t>devido </a:t>
            </a:r>
            <a:r>
              <a:rPr lang="pt-BR" sz="2250" dirty="0"/>
              <a:t>a isquemia prolongada, por conta do comprometimento de algum vaso que leva sangue ao </a:t>
            </a:r>
            <a:r>
              <a:rPr lang="pt-BR" sz="2250" dirty="0" smtClean="0"/>
              <a:t>coração;</a:t>
            </a:r>
          </a:p>
          <a:p>
            <a:endParaRPr lang="en-US" sz="2250" dirty="0"/>
          </a:p>
          <a:p>
            <a:r>
              <a:rPr lang="pt-BR" sz="2250" dirty="0"/>
              <a:t>O sintoma mais comum de IAM é o desconforto torácico que se manifesta em 75% a 80% dos </a:t>
            </a:r>
            <a:r>
              <a:rPr lang="pt-BR" sz="2250" dirty="0" smtClean="0"/>
              <a:t>pacientes;</a:t>
            </a:r>
          </a:p>
          <a:p>
            <a:endParaRPr lang="en-US" sz="2250" dirty="0"/>
          </a:p>
          <a:p>
            <a:r>
              <a:rPr lang="pt-BR" sz="2250" dirty="0"/>
              <a:t>O profissional de enfermagem possui papel amplo no cuidado do paciente com IAM, desde o cuidado inicial com ele, até quando ele está apresentando melhora e possa ser liberado</a:t>
            </a:r>
            <a:r>
              <a:rPr lang="pt-BR" sz="2250" dirty="0" smtClean="0"/>
              <a:t>.</a:t>
            </a:r>
            <a:endParaRPr lang="pt-BR" sz="2250" dirty="0"/>
          </a:p>
        </p:txBody>
      </p:sp>
    </p:spTree>
    <p:extLst>
      <p:ext uri="{BB962C8B-B14F-4D97-AF65-F5344CB8AC3E}">
        <p14:creationId xmlns:p14="http://schemas.microsoft.com/office/powerpoint/2010/main" val="10358478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ítulo 1">
            <a:extLst>
              <a:ext uri="{FF2B5EF4-FFF2-40B4-BE49-F238E27FC236}">
                <a16:creationId xmlns:a16="http://schemas.microsoft.com/office/drawing/2014/main" xmlns="" id="{BEA0098A-D0B6-40E3-99AA-C4A0FC335083}"/>
              </a:ext>
            </a:extLst>
          </p:cNvPr>
          <p:cNvSpPr txBox="1">
            <a:spLocks noChangeArrowheads="1"/>
          </p:cNvSpPr>
          <p:nvPr/>
        </p:nvSpPr>
        <p:spPr>
          <a:xfrm>
            <a:off x="-131006" y="435464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altLang="pt-BR" sz="3200" b="1" dirty="0">
                <a:latin typeface="+mn-lt"/>
                <a:ea typeface="Cambria Math" panose="02040503050406030204" pitchFamily="18" charset="0"/>
                <a:cs typeface="Arial" panose="020B0604020202020204" pitchFamily="34" charset="0"/>
              </a:rPr>
              <a:t>PROBLEMA</a:t>
            </a:r>
            <a:r>
              <a:rPr lang="pt-BR" altLang="pt-BR" sz="3200" dirty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 </a:t>
            </a:r>
            <a:r>
              <a:rPr lang="pt-BR" altLang="pt-BR" dirty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  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xmlns="" id="{D922AE00-A773-4967-AA65-680BB0DF8A65}"/>
              </a:ext>
            </a:extLst>
          </p:cNvPr>
          <p:cNvSpPr txBox="1"/>
          <p:nvPr/>
        </p:nvSpPr>
        <p:spPr>
          <a:xfrm>
            <a:off x="570963" y="2035876"/>
            <a:ext cx="11050073" cy="166199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2800" dirty="0"/>
              <a:t>Quais são as principais características e medidas que devem ser consideradas pelo profissional de enfermagem para atender os pacientes de infarto agudo do miocárdio com a maior eficiência e agilidade possível?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7570985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978"/>
            <a:ext cx="12192000" cy="6858000"/>
          </a:xfrm>
          <a:prstGeom prst="rect">
            <a:avLst/>
          </a:prstGeom>
        </p:spPr>
      </p:pic>
      <p:sp>
        <p:nvSpPr>
          <p:cNvPr id="6" name="Título 1">
            <a:extLst>
              <a:ext uri="{FF2B5EF4-FFF2-40B4-BE49-F238E27FC236}">
                <a16:creationId xmlns:a16="http://schemas.microsoft.com/office/drawing/2014/main" xmlns="" id="{76C4B427-0FB0-4028-A80F-C0BFF0D2016F}"/>
              </a:ext>
            </a:extLst>
          </p:cNvPr>
          <p:cNvSpPr txBox="1">
            <a:spLocks noChangeArrowheads="1"/>
          </p:cNvSpPr>
          <p:nvPr/>
        </p:nvSpPr>
        <p:spPr>
          <a:xfrm>
            <a:off x="443425" y="39091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altLang="pt-BR" sz="3200" b="1" dirty="0">
                <a:latin typeface="+mn-lt"/>
                <a:cs typeface="Arial" panose="020B0604020202020204" pitchFamily="34" charset="0"/>
              </a:rPr>
              <a:t>OBJETIVO GERAL</a:t>
            </a: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xmlns="" id="{D922AE00-A773-4967-AA65-680BB0DF8A65}"/>
              </a:ext>
            </a:extLst>
          </p:cNvPr>
          <p:cNvSpPr txBox="1"/>
          <p:nvPr/>
        </p:nvSpPr>
        <p:spPr>
          <a:xfrm>
            <a:off x="570963" y="1974057"/>
            <a:ext cx="11050073" cy="20928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pt-BR" sz="2800" dirty="0"/>
              <a:t>Realizar um levantamento estatístico entre o número de casos de pacientes que foram internados com diagnóstico clínico de Infarto Agudo do Miocárdio em São Mateus do Sul - PR e Canoinhas – SC em um período de 10 anos. 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5753584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978"/>
            <a:ext cx="12192000" cy="6858000"/>
          </a:xfrm>
          <a:prstGeom prst="rect">
            <a:avLst/>
          </a:prstGeom>
        </p:spPr>
      </p:pic>
      <p:sp>
        <p:nvSpPr>
          <p:cNvPr id="6" name="Título 1">
            <a:extLst>
              <a:ext uri="{FF2B5EF4-FFF2-40B4-BE49-F238E27FC236}">
                <a16:creationId xmlns:a16="http://schemas.microsoft.com/office/drawing/2014/main" xmlns="" id="{76C4B427-0FB0-4028-A80F-C0BFF0D2016F}"/>
              </a:ext>
            </a:extLst>
          </p:cNvPr>
          <p:cNvSpPr txBox="1">
            <a:spLocks noChangeArrowheads="1"/>
          </p:cNvSpPr>
          <p:nvPr/>
        </p:nvSpPr>
        <p:spPr>
          <a:xfrm>
            <a:off x="443425" y="39091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altLang="pt-BR" sz="3200" b="1" dirty="0">
                <a:latin typeface="+mn-lt"/>
                <a:cs typeface="Arial" panose="020B0604020202020204" pitchFamily="34" charset="0"/>
              </a:rPr>
              <a:t>OBJETIVOS ESPECÍFICOS </a:t>
            </a: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xmlns="" id="{D922AE00-A773-4967-AA65-680BB0DF8A65}"/>
              </a:ext>
            </a:extLst>
          </p:cNvPr>
          <p:cNvSpPr txBox="1"/>
          <p:nvPr/>
        </p:nvSpPr>
        <p:spPr>
          <a:xfrm>
            <a:off x="570963" y="1832389"/>
            <a:ext cx="11050073" cy="38164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pt-BR" sz="2800" dirty="0"/>
              <a:t>Descrever sobre o infarto agudo do miocárdio</a:t>
            </a:r>
            <a:r>
              <a:rPr lang="pt-BR" sz="2800" dirty="0" smtClean="0"/>
              <a:t>;</a:t>
            </a:r>
          </a:p>
          <a:p>
            <a:pPr marL="514350" lvl="0" indent="-514350">
              <a:buFont typeface="Arial" panose="020B0604020202020204" pitchFamily="34" charset="0"/>
              <a:buChar char="•"/>
            </a:pPr>
            <a:endParaRPr lang="pt-BR" sz="2800" dirty="0"/>
          </a:p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pt-BR" sz="2800" dirty="0"/>
              <a:t>Comparar os dados estatísticos sobre a IAM entre duas cidades</a:t>
            </a:r>
            <a:r>
              <a:rPr lang="pt-BR" sz="2800" dirty="0" smtClean="0"/>
              <a:t>;</a:t>
            </a:r>
          </a:p>
          <a:p>
            <a:pPr marL="514350" lvl="0" indent="-514350">
              <a:buFont typeface="Arial" panose="020B0604020202020204" pitchFamily="34" charset="0"/>
              <a:buChar char="•"/>
            </a:pPr>
            <a:endParaRPr lang="pt-BR" sz="2800" dirty="0"/>
          </a:p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pt-BR" sz="2800" dirty="0"/>
              <a:t>Levantar o quantitativo de casos de </a:t>
            </a:r>
            <a:r>
              <a:rPr lang="pt-BR" sz="2800" dirty="0" smtClean="0"/>
              <a:t>óbitos causados </a:t>
            </a:r>
            <a:r>
              <a:rPr lang="pt-BR" sz="2800" dirty="0"/>
              <a:t>pelo IAM nas referidas cidades</a:t>
            </a:r>
            <a:r>
              <a:rPr lang="pt-BR" sz="2800" dirty="0" smtClean="0"/>
              <a:t>;</a:t>
            </a:r>
          </a:p>
          <a:p>
            <a:pPr marL="514350" lvl="0" indent="-514350">
              <a:buFont typeface="Arial" panose="020B0604020202020204" pitchFamily="34" charset="0"/>
              <a:buChar char="•"/>
            </a:pPr>
            <a:endParaRPr lang="pt-BR" sz="2800" dirty="0"/>
          </a:p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pt-BR" sz="2800" dirty="0"/>
              <a:t>Descrever a importância da enfermagem no atendimento ao paciente.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9296086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978"/>
            <a:ext cx="12192000" cy="6858000"/>
          </a:xfrm>
          <a:prstGeom prst="rect">
            <a:avLst/>
          </a:prstGeom>
        </p:spPr>
      </p:pic>
      <p:sp>
        <p:nvSpPr>
          <p:cNvPr id="6" name="Título 1">
            <a:extLst>
              <a:ext uri="{FF2B5EF4-FFF2-40B4-BE49-F238E27FC236}">
                <a16:creationId xmlns:a16="http://schemas.microsoft.com/office/drawing/2014/main" xmlns="" id="{76C4B427-0FB0-4028-A80F-C0BFF0D2016F}"/>
              </a:ext>
            </a:extLst>
          </p:cNvPr>
          <p:cNvSpPr txBox="1">
            <a:spLocks noChangeArrowheads="1"/>
          </p:cNvSpPr>
          <p:nvPr/>
        </p:nvSpPr>
        <p:spPr>
          <a:xfrm>
            <a:off x="443425" y="4677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altLang="pt-BR" sz="3200" b="1" dirty="0">
                <a:latin typeface="+mn-lt"/>
                <a:cs typeface="Arial" panose="020B0604020202020204" pitchFamily="34" charset="0"/>
              </a:rPr>
              <a:t>DESENVOLVIMENTO TEÓRICO </a:t>
            </a: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xmlns="" id="{D922AE00-A773-4967-AA65-680BB0DF8A65}"/>
              </a:ext>
            </a:extLst>
          </p:cNvPr>
          <p:cNvSpPr txBox="1"/>
          <p:nvPr/>
        </p:nvSpPr>
        <p:spPr>
          <a:xfrm>
            <a:off x="443425" y="1372338"/>
            <a:ext cx="11050073" cy="49705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2800" dirty="0" smtClean="0"/>
              <a:t>ANATOMIA DO CORAÇÃO HUMANO</a:t>
            </a:r>
          </a:p>
          <a:p>
            <a:pPr algn="ctr"/>
            <a:endParaRPr lang="pt-BR" sz="2800" b="1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t-BR" sz="2500" dirty="0" smtClean="0"/>
              <a:t>O </a:t>
            </a:r>
            <a:r>
              <a:rPr lang="pt-BR" sz="2500" dirty="0"/>
              <a:t>coração é um </a:t>
            </a:r>
            <a:r>
              <a:rPr lang="pt-BR" sz="2500" dirty="0" smtClean="0"/>
              <a:t>músculo considerado </a:t>
            </a:r>
            <a:r>
              <a:rPr lang="pt-BR" sz="2500" dirty="0"/>
              <a:t>o principal órgão do sistema cardiovascular</a:t>
            </a:r>
            <a:r>
              <a:rPr lang="pt-BR" sz="2500" dirty="0" smtClean="0"/>
              <a:t> </a:t>
            </a:r>
            <a:r>
              <a:rPr lang="pt-BR" sz="2500" dirty="0"/>
              <a:t>que realiza contração rítmica fazendo com que o sangue seja impulsionado através de toda a rede </a:t>
            </a:r>
            <a:r>
              <a:rPr lang="pt-BR" sz="2500" dirty="0" smtClean="0"/>
              <a:t>vascular;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5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t-BR" sz="2500" dirty="0"/>
              <a:t>Seu formato representa um cone e mesmo que seja muito potente, seu tamanho é relativamente </a:t>
            </a:r>
            <a:r>
              <a:rPr lang="pt-BR" sz="2500" dirty="0" smtClean="0"/>
              <a:t>pequeno;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5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t-BR" sz="2500" dirty="0"/>
              <a:t>Ele situa-se na região central do tórax, em um espaço denominado mediastino localizado entre os </a:t>
            </a:r>
            <a:r>
              <a:rPr lang="pt-BR" sz="2500" dirty="0" smtClean="0"/>
              <a:t>pulmões;</a:t>
            </a:r>
          </a:p>
          <a:p>
            <a:endParaRPr lang="en-US" dirty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7293055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978"/>
            <a:ext cx="12192000" cy="6858000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xmlns="" id="{D922AE00-A773-4967-AA65-680BB0DF8A65}"/>
              </a:ext>
            </a:extLst>
          </p:cNvPr>
          <p:cNvSpPr txBox="1"/>
          <p:nvPr/>
        </p:nvSpPr>
        <p:spPr>
          <a:xfrm>
            <a:off x="570962" y="1041006"/>
            <a:ext cx="11050073" cy="15081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2800" dirty="0" smtClean="0"/>
              <a:t>CORAÇÃO HUMANO</a:t>
            </a:r>
          </a:p>
          <a:p>
            <a:pPr algn="ctr"/>
            <a:endParaRPr lang="pt-BR" sz="2800" b="1" dirty="0" smtClean="0"/>
          </a:p>
          <a:p>
            <a:endParaRPr lang="en-US" dirty="0"/>
          </a:p>
          <a:p>
            <a:endParaRPr lang="pt-BR" dirty="0"/>
          </a:p>
        </p:txBody>
      </p:sp>
      <p:pic>
        <p:nvPicPr>
          <p:cNvPr id="7" name="Imagem 6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097" y="1795059"/>
            <a:ext cx="4281805" cy="4581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4412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978"/>
            <a:ext cx="12192000" cy="6858000"/>
          </a:xfrm>
          <a:prstGeom prst="rect">
            <a:avLst/>
          </a:prstGeom>
        </p:spPr>
      </p:pic>
      <p:sp>
        <p:nvSpPr>
          <p:cNvPr id="6" name="Título 1">
            <a:extLst>
              <a:ext uri="{FF2B5EF4-FFF2-40B4-BE49-F238E27FC236}">
                <a16:creationId xmlns:a16="http://schemas.microsoft.com/office/drawing/2014/main" xmlns="" id="{76C4B427-0FB0-4028-A80F-C0BFF0D2016F}"/>
              </a:ext>
            </a:extLst>
          </p:cNvPr>
          <p:cNvSpPr txBox="1">
            <a:spLocks noChangeArrowheads="1"/>
          </p:cNvSpPr>
          <p:nvPr/>
        </p:nvSpPr>
        <p:spPr>
          <a:xfrm>
            <a:off x="443425" y="39091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pt-BR" altLang="pt-BR" sz="3200" b="1" dirty="0">
              <a:latin typeface="+mn-lt"/>
              <a:cs typeface="Arial" panose="020B0604020202020204" pitchFamily="34" charset="0"/>
            </a:endParaRP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xmlns="" id="{D922AE00-A773-4967-AA65-680BB0DF8A65}"/>
              </a:ext>
            </a:extLst>
          </p:cNvPr>
          <p:cNvSpPr txBox="1"/>
          <p:nvPr/>
        </p:nvSpPr>
        <p:spPr>
          <a:xfrm>
            <a:off x="570963" y="1053697"/>
            <a:ext cx="11050073" cy="49244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2800" dirty="0" smtClean="0"/>
              <a:t>FISIOLOGIA DO CORAÇÃO HUMANO</a:t>
            </a:r>
          </a:p>
          <a:p>
            <a:pPr algn="ctr"/>
            <a:endParaRPr lang="pt-BR" sz="28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400" dirty="0"/>
              <a:t>Quando ele está em fase de contração é denominado como sístole e em seu momento de relaxamento, diástole, essa função dinâmica é realizada pelas cavidades cardíacas, exercendo papel importante e </a:t>
            </a:r>
            <a:r>
              <a:rPr lang="pt-BR" sz="2400" dirty="0" smtClean="0"/>
              <a:t>fundamental;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400" dirty="0"/>
              <a:t>Por seguinte, o átrio direito comunica-se com o ventrículo direito e o átrio esquerdo comunica-se com o ventrículo </a:t>
            </a:r>
            <a:r>
              <a:rPr lang="pt-BR" sz="2400" dirty="0" smtClean="0"/>
              <a:t>esquerdo;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400" dirty="0"/>
              <a:t>Para que haja regulação do fluxo sanguíneo, os átrios e ventrículos possuem válvulas que impedem o refluxo, ou seja, o retorno do sangue dos ventrículos parar os átrios, são então as nomeadas válvulas atrioventriculares direita e esquerda.</a:t>
            </a:r>
            <a:endParaRPr lang="pt-BR" sz="2400" dirty="0" smtClean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7976245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978"/>
            <a:ext cx="12192000" cy="6858000"/>
          </a:xfrm>
          <a:prstGeom prst="rect">
            <a:avLst/>
          </a:prstGeom>
        </p:spPr>
      </p:pic>
      <p:sp>
        <p:nvSpPr>
          <p:cNvPr id="6" name="Título 1">
            <a:extLst>
              <a:ext uri="{FF2B5EF4-FFF2-40B4-BE49-F238E27FC236}">
                <a16:creationId xmlns:a16="http://schemas.microsoft.com/office/drawing/2014/main" xmlns="" id="{76C4B427-0FB0-4028-A80F-C0BFF0D2016F}"/>
              </a:ext>
            </a:extLst>
          </p:cNvPr>
          <p:cNvSpPr txBox="1">
            <a:spLocks noChangeArrowheads="1"/>
          </p:cNvSpPr>
          <p:nvPr/>
        </p:nvSpPr>
        <p:spPr>
          <a:xfrm>
            <a:off x="443425" y="39091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pt-BR" altLang="pt-BR" sz="3200" b="1" dirty="0">
              <a:latin typeface="+mn-lt"/>
              <a:cs typeface="Arial" panose="020B0604020202020204" pitchFamily="34" charset="0"/>
            </a:endParaRP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xmlns="" id="{D922AE00-A773-4967-AA65-680BB0DF8A65}"/>
              </a:ext>
            </a:extLst>
          </p:cNvPr>
          <p:cNvSpPr txBox="1"/>
          <p:nvPr/>
        </p:nvSpPr>
        <p:spPr>
          <a:xfrm>
            <a:off x="443425" y="759608"/>
            <a:ext cx="11050073" cy="12311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2800" dirty="0" smtClean="0"/>
              <a:t>FISIOLOGIA DO CORAÇÃO HUMANO</a:t>
            </a:r>
          </a:p>
          <a:p>
            <a:pPr algn="ctr"/>
            <a:endParaRPr lang="pt-BR" sz="2800" dirty="0" smtClean="0"/>
          </a:p>
          <a:p>
            <a:endParaRPr lang="pt-BR" dirty="0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1242" y="1375161"/>
            <a:ext cx="6909516" cy="4606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23235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978"/>
            <a:ext cx="12192000" cy="6858000"/>
          </a:xfrm>
          <a:prstGeom prst="rect">
            <a:avLst/>
          </a:prstGeom>
        </p:spPr>
      </p:pic>
      <p:sp>
        <p:nvSpPr>
          <p:cNvPr id="6" name="Título 1">
            <a:extLst>
              <a:ext uri="{FF2B5EF4-FFF2-40B4-BE49-F238E27FC236}">
                <a16:creationId xmlns:a16="http://schemas.microsoft.com/office/drawing/2014/main" xmlns="" id="{76C4B427-0FB0-4028-A80F-C0BFF0D2016F}"/>
              </a:ext>
            </a:extLst>
          </p:cNvPr>
          <p:cNvSpPr txBox="1">
            <a:spLocks noChangeArrowheads="1"/>
          </p:cNvSpPr>
          <p:nvPr/>
        </p:nvSpPr>
        <p:spPr>
          <a:xfrm>
            <a:off x="443425" y="39091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pt-BR" altLang="pt-BR" sz="3200" b="1" dirty="0">
              <a:latin typeface="+mn-lt"/>
              <a:cs typeface="Arial" panose="020B0604020202020204" pitchFamily="34" charset="0"/>
            </a:endParaRP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xmlns="" id="{D922AE00-A773-4967-AA65-680BB0DF8A65}"/>
              </a:ext>
            </a:extLst>
          </p:cNvPr>
          <p:cNvSpPr txBox="1"/>
          <p:nvPr/>
        </p:nvSpPr>
        <p:spPr>
          <a:xfrm>
            <a:off x="570963" y="1053697"/>
            <a:ext cx="11050073" cy="49705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2800" dirty="0"/>
              <a:t>INFARTO AGUDO DO </a:t>
            </a:r>
            <a:r>
              <a:rPr lang="pt-BR" sz="2800" dirty="0" smtClean="0"/>
              <a:t>MIOCÁRDIO</a:t>
            </a:r>
          </a:p>
          <a:p>
            <a:pPr algn="ctr"/>
            <a:endParaRPr lang="pt-BR" sz="28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500" dirty="0"/>
              <a:t>O Infarto Agudo do Miocárdio (IAM) é uma patologia detectada pela necrose do tecido do músculo cardíaco, denominado </a:t>
            </a:r>
            <a:r>
              <a:rPr lang="pt-BR" sz="2500" dirty="0" smtClean="0"/>
              <a:t>miocárdio;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5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500" dirty="0" smtClean="0"/>
              <a:t>Essa doença </a:t>
            </a:r>
            <a:r>
              <a:rPr lang="pt-BR" sz="2500" dirty="0"/>
              <a:t>que se desenvolve principalmente em indivíduos que estão passando pela terceira idade, porém, este quadro pode se apresentar em qualquer pessoa, com qualquer </a:t>
            </a:r>
            <a:r>
              <a:rPr lang="pt-BR" sz="2500" dirty="0" smtClean="0"/>
              <a:t>idade;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pt-BR" sz="25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500" dirty="0" smtClean="0"/>
              <a:t>A </a:t>
            </a:r>
            <a:r>
              <a:rPr lang="pt-BR" sz="2500" dirty="0"/>
              <a:t>principal causa do infarto é a aterosclerose, doença em que placas de gordura se acumulam no interior das artérias coronárias, chegando a obstrui-las.</a:t>
            </a:r>
            <a:endParaRPr lang="pt-BR" sz="2500" dirty="0" smtClean="0"/>
          </a:p>
          <a:p>
            <a:endParaRPr lang="en-US" dirty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9138128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978"/>
            <a:ext cx="12192000" cy="6858000"/>
          </a:xfrm>
          <a:prstGeom prst="rect">
            <a:avLst/>
          </a:prstGeom>
        </p:spPr>
      </p:pic>
      <p:sp>
        <p:nvSpPr>
          <p:cNvPr id="6" name="Título 1">
            <a:extLst>
              <a:ext uri="{FF2B5EF4-FFF2-40B4-BE49-F238E27FC236}">
                <a16:creationId xmlns:a16="http://schemas.microsoft.com/office/drawing/2014/main" xmlns="" id="{76C4B427-0FB0-4028-A80F-C0BFF0D2016F}"/>
              </a:ext>
            </a:extLst>
          </p:cNvPr>
          <p:cNvSpPr txBox="1">
            <a:spLocks noChangeArrowheads="1"/>
          </p:cNvSpPr>
          <p:nvPr/>
        </p:nvSpPr>
        <p:spPr>
          <a:xfrm>
            <a:off x="443425" y="39091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pt-BR" altLang="pt-BR" sz="3200" b="1" dirty="0">
              <a:latin typeface="+mn-lt"/>
              <a:cs typeface="Arial" panose="020B0604020202020204" pitchFamily="34" charset="0"/>
            </a:endParaRP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xmlns="" id="{D922AE00-A773-4967-AA65-680BB0DF8A65}"/>
              </a:ext>
            </a:extLst>
          </p:cNvPr>
          <p:cNvSpPr txBox="1"/>
          <p:nvPr/>
        </p:nvSpPr>
        <p:spPr>
          <a:xfrm>
            <a:off x="443425" y="564300"/>
            <a:ext cx="11050073" cy="51090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2800" dirty="0" smtClean="0"/>
              <a:t>FISIOPATOLOGIA </a:t>
            </a:r>
          </a:p>
          <a:p>
            <a:pPr algn="ctr"/>
            <a:endParaRPr lang="pt-BR" sz="28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100" dirty="0" smtClean="0"/>
              <a:t>O </a:t>
            </a:r>
            <a:r>
              <a:rPr lang="pt-BR" sz="2100" dirty="0"/>
              <a:t>IAM se inicia </a:t>
            </a:r>
            <a:r>
              <a:rPr lang="pt-BR" sz="2100" dirty="0" smtClean="0"/>
              <a:t>através </a:t>
            </a:r>
            <a:r>
              <a:rPr lang="pt-BR" sz="2100" dirty="0"/>
              <a:t>da mudança súbita e inesperada da placa aterosclerótica </a:t>
            </a:r>
            <a:r>
              <a:rPr lang="pt-BR" sz="2100" dirty="0" smtClean="0"/>
              <a:t>em </a:t>
            </a:r>
            <a:r>
              <a:rPr lang="pt-BR" sz="2100" dirty="0"/>
              <a:t>uma lesão com características </a:t>
            </a:r>
            <a:r>
              <a:rPr lang="pt-BR" sz="2100" dirty="0" smtClean="0"/>
              <a:t>tromboembolísticas, </a:t>
            </a:r>
            <a:r>
              <a:rPr lang="pt-BR" sz="2100" dirty="0"/>
              <a:t>nesse evento ocorre à ruptura, erosão superficial e </a:t>
            </a:r>
            <a:r>
              <a:rPr lang="pt-BR" sz="2100" dirty="0" smtClean="0"/>
              <a:t>fissuramento;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1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100" dirty="0"/>
              <a:t>A ruptura de placa ocorre como um desequilíbrio nas forças, agindo sobre forças, agindo a capa </a:t>
            </a:r>
            <a:r>
              <a:rPr lang="pt-BR" sz="2100" dirty="0" smtClean="0"/>
              <a:t>aterosclerótica;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1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100" dirty="0"/>
              <a:t>Placas com poucas células musculares lisas são mais vulneráveis, bem como aquelas com acúmulo de macrófagos e lago </a:t>
            </a:r>
            <a:r>
              <a:rPr lang="pt-BR" sz="2100" dirty="0" smtClean="0"/>
              <a:t>lipídico</a:t>
            </a:r>
            <a:r>
              <a:rPr lang="pt-BR" sz="2100" dirty="0"/>
              <a:t>;</a:t>
            </a:r>
            <a:endParaRPr lang="pt-BR" sz="21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1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100" dirty="0"/>
              <a:t>Finalmente, os macrófagos geram micropartículas trombóticas, que podem acumular no interior das placas ateroscleróticas nos núcleos </a:t>
            </a:r>
            <a:r>
              <a:rPr lang="pt-BR" sz="2100" dirty="0" smtClean="0"/>
              <a:t>necróticos.</a:t>
            </a:r>
            <a:endParaRPr lang="en-US" sz="2100" dirty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71128484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978"/>
            <a:ext cx="12192000" cy="6858000"/>
          </a:xfrm>
          <a:prstGeom prst="rect">
            <a:avLst/>
          </a:prstGeom>
        </p:spPr>
      </p:pic>
      <p:sp>
        <p:nvSpPr>
          <p:cNvPr id="6" name="Título 1">
            <a:extLst>
              <a:ext uri="{FF2B5EF4-FFF2-40B4-BE49-F238E27FC236}">
                <a16:creationId xmlns:a16="http://schemas.microsoft.com/office/drawing/2014/main" xmlns="" id="{76C4B427-0FB0-4028-A80F-C0BFF0D2016F}"/>
              </a:ext>
            </a:extLst>
          </p:cNvPr>
          <p:cNvSpPr txBox="1">
            <a:spLocks noChangeArrowheads="1"/>
          </p:cNvSpPr>
          <p:nvPr/>
        </p:nvSpPr>
        <p:spPr>
          <a:xfrm>
            <a:off x="443425" y="39091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pt-BR" altLang="pt-BR" sz="3200" b="1" dirty="0">
              <a:latin typeface="+mn-lt"/>
              <a:cs typeface="Arial" panose="020B0604020202020204" pitchFamily="34" charset="0"/>
            </a:endParaRP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xmlns="" id="{D922AE00-A773-4967-AA65-680BB0DF8A65}"/>
              </a:ext>
            </a:extLst>
          </p:cNvPr>
          <p:cNvSpPr txBox="1"/>
          <p:nvPr/>
        </p:nvSpPr>
        <p:spPr>
          <a:xfrm>
            <a:off x="443425" y="885482"/>
            <a:ext cx="11050073" cy="49244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2800" dirty="0"/>
              <a:t>DIAGNÓSTICO </a:t>
            </a:r>
            <a:endParaRPr lang="pt-BR" sz="2800" dirty="0" smtClean="0"/>
          </a:p>
          <a:p>
            <a:pPr algn="ctr"/>
            <a:endParaRPr lang="pt-BR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t-BR" sz="2800" dirty="0"/>
              <a:t>O diagnóstico clínico do IAM é efetuado segundo as manifestações clínicas apresentadas pelo </a:t>
            </a:r>
            <a:r>
              <a:rPr lang="pt-BR" sz="2800" dirty="0" smtClean="0"/>
              <a:t>paciente;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t-BR" sz="2800" dirty="0"/>
              <a:t>D</a:t>
            </a:r>
            <a:r>
              <a:rPr lang="pt-BR" sz="2800" dirty="0" smtClean="0"/>
              <a:t>eve </a:t>
            </a:r>
            <a:r>
              <a:rPr lang="pt-BR" sz="2800" dirty="0"/>
              <a:t>ser </a:t>
            </a:r>
            <a:r>
              <a:rPr lang="pt-BR" sz="2800" dirty="0" smtClean="0"/>
              <a:t>efetuado também com </a:t>
            </a:r>
            <a:r>
              <a:rPr lang="pt-BR" sz="2800" dirty="0"/>
              <a:t>e resultados obtidos pelo eletrocardiograma (ECG), no entanto em alguns casos, a prática pode ser de difícil execução dependendo da situação que se </a:t>
            </a:r>
            <a:r>
              <a:rPr lang="pt-BR" sz="2800" dirty="0" smtClean="0"/>
              <a:t>encontra;</a:t>
            </a:r>
          </a:p>
          <a:p>
            <a:endParaRPr lang="en-US" sz="2400" dirty="0" smtClean="0"/>
          </a:p>
          <a:p>
            <a:endParaRPr lang="en-US" sz="2400" dirty="0"/>
          </a:p>
          <a:p>
            <a:endParaRPr lang="pt-BR" sz="2400" dirty="0" smtClean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61452056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978"/>
            <a:ext cx="12192000" cy="6858000"/>
          </a:xfrm>
          <a:prstGeom prst="rect">
            <a:avLst/>
          </a:prstGeom>
        </p:spPr>
      </p:pic>
      <p:sp>
        <p:nvSpPr>
          <p:cNvPr id="6" name="Título 1">
            <a:extLst>
              <a:ext uri="{FF2B5EF4-FFF2-40B4-BE49-F238E27FC236}">
                <a16:creationId xmlns:a16="http://schemas.microsoft.com/office/drawing/2014/main" xmlns="" id="{76C4B427-0FB0-4028-A80F-C0BFF0D2016F}"/>
              </a:ext>
            </a:extLst>
          </p:cNvPr>
          <p:cNvSpPr txBox="1">
            <a:spLocks noChangeArrowheads="1"/>
          </p:cNvSpPr>
          <p:nvPr/>
        </p:nvSpPr>
        <p:spPr>
          <a:xfrm>
            <a:off x="443425" y="39091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pt-BR" altLang="pt-BR" sz="3200" b="1" dirty="0">
              <a:latin typeface="+mn-lt"/>
              <a:cs typeface="Arial" panose="020B0604020202020204" pitchFamily="34" charset="0"/>
            </a:endParaRP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xmlns="" id="{D922AE00-A773-4967-AA65-680BB0DF8A65}"/>
              </a:ext>
            </a:extLst>
          </p:cNvPr>
          <p:cNvSpPr txBox="1"/>
          <p:nvPr/>
        </p:nvSpPr>
        <p:spPr>
          <a:xfrm>
            <a:off x="443425" y="885482"/>
            <a:ext cx="11050073" cy="24006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2800" dirty="0" smtClean="0"/>
              <a:t>Eletrocardiograma </a:t>
            </a:r>
            <a:endParaRPr lang="pt-BR" sz="2800" dirty="0" smtClean="0"/>
          </a:p>
          <a:p>
            <a:pPr algn="ctr"/>
            <a:endParaRPr lang="pt-BR" sz="2800" dirty="0"/>
          </a:p>
          <a:p>
            <a:endParaRPr lang="en-US" sz="2400" dirty="0" smtClean="0"/>
          </a:p>
          <a:p>
            <a:endParaRPr lang="en-US" sz="2400" dirty="0"/>
          </a:p>
          <a:p>
            <a:endParaRPr lang="pt-BR" sz="2400" dirty="0" smtClean="0"/>
          </a:p>
          <a:p>
            <a:endParaRPr lang="pt-BR" dirty="0"/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200" y="1800225"/>
            <a:ext cx="9753600" cy="3257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377326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978"/>
            <a:ext cx="12192000" cy="6858000"/>
          </a:xfrm>
          <a:prstGeom prst="rect">
            <a:avLst/>
          </a:prstGeom>
        </p:spPr>
      </p:pic>
      <p:sp>
        <p:nvSpPr>
          <p:cNvPr id="6" name="Título 1">
            <a:extLst>
              <a:ext uri="{FF2B5EF4-FFF2-40B4-BE49-F238E27FC236}">
                <a16:creationId xmlns:a16="http://schemas.microsoft.com/office/drawing/2014/main" xmlns="" id="{76C4B427-0FB0-4028-A80F-C0BFF0D2016F}"/>
              </a:ext>
            </a:extLst>
          </p:cNvPr>
          <p:cNvSpPr txBox="1">
            <a:spLocks noChangeArrowheads="1"/>
          </p:cNvSpPr>
          <p:nvPr/>
        </p:nvSpPr>
        <p:spPr>
          <a:xfrm>
            <a:off x="443425" y="39091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pt-BR" altLang="pt-BR" sz="3200" b="1" dirty="0">
              <a:latin typeface="+mn-lt"/>
              <a:cs typeface="Arial" panose="020B0604020202020204" pitchFamily="34" charset="0"/>
            </a:endParaRP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xmlns="" id="{D922AE00-A773-4967-AA65-680BB0DF8A65}"/>
              </a:ext>
            </a:extLst>
          </p:cNvPr>
          <p:cNvSpPr txBox="1"/>
          <p:nvPr/>
        </p:nvSpPr>
        <p:spPr>
          <a:xfrm>
            <a:off x="443425" y="885482"/>
            <a:ext cx="11050073" cy="54168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2800" dirty="0"/>
              <a:t>TRATAMENTO </a:t>
            </a:r>
            <a:endParaRPr lang="pt-BR" sz="2800" dirty="0" smtClean="0"/>
          </a:p>
          <a:p>
            <a:pPr algn="ctr"/>
            <a:endParaRPr lang="pt-BR" sz="2800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t-BR" sz="2800" dirty="0"/>
              <a:t>A</a:t>
            </a:r>
            <a:r>
              <a:rPr lang="pt-BR" sz="2800" dirty="0" smtClean="0"/>
              <a:t>ssistência </a:t>
            </a:r>
            <a:r>
              <a:rPr lang="pt-BR" sz="2800" dirty="0"/>
              <a:t>pré-hospitalar tenha como principal objetivo diminuir o tempo entre o início da ocorrência isquêmica ou necrose muscular até o tratamento </a:t>
            </a:r>
            <a:r>
              <a:rPr lang="pt-BR" sz="2800" dirty="0" smtClean="0"/>
              <a:t>adequado;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t-BR" sz="2800" dirty="0"/>
              <a:t>I</a:t>
            </a:r>
            <a:r>
              <a:rPr lang="pt-BR" sz="2800" dirty="0" smtClean="0"/>
              <a:t>ntervenção </a:t>
            </a:r>
            <a:r>
              <a:rPr lang="pt-BR" sz="2800" dirty="0"/>
              <a:t>imediata é importante e necessária para reduzir o risco de morte nas primeiras </a:t>
            </a:r>
            <a:r>
              <a:rPr lang="pt-BR" sz="2800" dirty="0" smtClean="0"/>
              <a:t>horas;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t-BR" sz="2800" dirty="0" smtClean="0"/>
              <a:t>Fibrilação ventricular;</a:t>
            </a:r>
          </a:p>
          <a:p>
            <a:endParaRPr lang="en-US" sz="2400" dirty="0"/>
          </a:p>
          <a:p>
            <a:endParaRPr lang="pt-BR" sz="2400" dirty="0" smtClean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78604729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978"/>
            <a:ext cx="12192000" cy="6858000"/>
          </a:xfrm>
          <a:prstGeom prst="rect">
            <a:avLst/>
          </a:prstGeom>
        </p:spPr>
      </p:pic>
      <p:sp>
        <p:nvSpPr>
          <p:cNvPr id="6" name="Título 1">
            <a:extLst>
              <a:ext uri="{FF2B5EF4-FFF2-40B4-BE49-F238E27FC236}">
                <a16:creationId xmlns:a16="http://schemas.microsoft.com/office/drawing/2014/main" xmlns="" id="{76C4B427-0FB0-4028-A80F-C0BFF0D2016F}"/>
              </a:ext>
            </a:extLst>
          </p:cNvPr>
          <p:cNvSpPr txBox="1">
            <a:spLocks noChangeArrowheads="1"/>
          </p:cNvSpPr>
          <p:nvPr/>
        </p:nvSpPr>
        <p:spPr>
          <a:xfrm>
            <a:off x="443425" y="39091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pt-BR" altLang="pt-BR" sz="3200" b="1" dirty="0">
              <a:latin typeface="+mn-lt"/>
              <a:cs typeface="Arial" panose="020B0604020202020204" pitchFamily="34" charset="0"/>
            </a:endParaRP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xmlns="" id="{D922AE00-A773-4967-AA65-680BB0DF8A65}"/>
              </a:ext>
            </a:extLst>
          </p:cNvPr>
          <p:cNvSpPr txBox="1"/>
          <p:nvPr/>
        </p:nvSpPr>
        <p:spPr>
          <a:xfrm>
            <a:off x="1146220" y="208324"/>
            <a:ext cx="10347278" cy="64633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endParaRPr lang="pt-BR" sz="2800" dirty="0" smtClean="0"/>
          </a:p>
          <a:p>
            <a:pPr algn="ctr"/>
            <a:r>
              <a:rPr lang="pt-BR" sz="2800" dirty="0"/>
              <a:t>FATORES DE </a:t>
            </a:r>
            <a:r>
              <a:rPr lang="pt-BR" sz="2800" dirty="0" smtClean="0"/>
              <a:t>RISCO</a:t>
            </a:r>
          </a:p>
          <a:p>
            <a:pPr algn="ctr"/>
            <a:r>
              <a:rPr lang="pt-BR" sz="2800" dirty="0" smtClean="0"/>
              <a:t> </a:t>
            </a:r>
          </a:p>
          <a:p>
            <a:r>
              <a:rPr lang="pt-BR" sz="2400" dirty="0" smtClean="0"/>
              <a:t>FATORES MODIFICÁVEIS:</a:t>
            </a:r>
          </a:p>
          <a:p>
            <a:r>
              <a:rPr lang="pt-BR" sz="2400" dirty="0" smtClean="0"/>
              <a:t>Alimentação desequilibrada; </a:t>
            </a:r>
          </a:p>
          <a:p>
            <a:r>
              <a:rPr lang="pt-BR" sz="2400" dirty="0" smtClean="0"/>
              <a:t>Carboidratos;</a:t>
            </a:r>
          </a:p>
          <a:p>
            <a:r>
              <a:rPr lang="pt-BR" sz="2400" dirty="0" smtClean="0"/>
              <a:t>Sal e alimentos processados;</a:t>
            </a:r>
          </a:p>
          <a:p>
            <a:r>
              <a:rPr lang="pt-BR" sz="2400" dirty="0" smtClean="0"/>
              <a:t>O uso de álcool;</a:t>
            </a:r>
          </a:p>
          <a:p>
            <a:r>
              <a:rPr lang="pt-BR" sz="2400" dirty="0" smtClean="0"/>
              <a:t>Uso de cigarro </a:t>
            </a:r>
          </a:p>
          <a:p>
            <a:r>
              <a:rPr lang="pt-BR" sz="2400" dirty="0" smtClean="0"/>
              <a:t>Outras drogas.</a:t>
            </a:r>
          </a:p>
          <a:p>
            <a:endParaRPr lang="pt-BR" sz="2400" dirty="0" smtClean="0"/>
          </a:p>
          <a:p>
            <a:r>
              <a:rPr lang="pt-BR" sz="2400" dirty="0" smtClean="0"/>
              <a:t>FATORES NÃO MODIFICÁVEIS:</a:t>
            </a:r>
          </a:p>
          <a:p>
            <a:r>
              <a:rPr lang="pt-BR" sz="2400" dirty="0" smtClean="0"/>
              <a:t>Idade;</a:t>
            </a:r>
          </a:p>
          <a:p>
            <a:r>
              <a:rPr lang="pt-BR" sz="2400" dirty="0" smtClean="0"/>
              <a:t>Raça (negra);</a:t>
            </a:r>
          </a:p>
          <a:p>
            <a:r>
              <a:rPr lang="pt-BR" sz="2400" dirty="0" smtClean="0"/>
              <a:t>O sexo (homens);</a:t>
            </a:r>
          </a:p>
          <a:p>
            <a:r>
              <a:rPr lang="pt-BR" sz="2400" dirty="0" smtClean="0"/>
              <a:t>Histórico familiar.</a:t>
            </a:r>
            <a:endParaRPr lang="en-US" sz="2400" dirty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76838498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978"/>
            <a:ext cx="12192000" cy="6858000"/>
          </a:xfrm>
          <a:prstGeom prst="rect">
            <a:avLst/>
          </a:prstGeom>
        </p:spPr>
      </p:pic>
      <p:sp>
        <p:nvSpPr>
          <p:cNvPr id="6" name="Título 1">
            <a:extLst>
              <a:ext uri="{FF2B5EF4-FFF2-40B4-BE49-F238E27FC236}">
                <a16:creationId xmlns:a16="http://schemas.microsoft.com/office/drawing/2014/main" xmlns="" id="{76C4B427-0FB0-4028-A80F-C0BFF0D2016F}"/>
              </a:ext>
            </a:extLst>
          </p:cNvPr>
          <p:cNvSpPr txBox="1">
            <a:spLocks noChangeArrowheads="1"/>
          </p:cNvSpPr>
          <p:nvPr/>
        </p:nvSpPr>
        <p:spPr>
          <a:xfrm>
            <a:off x="443425" y="39091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pt-BR" altLang="pt-BR" sz="3200" b="1" dirty="0">
              <a:latin typeface="+mn-lt"/>
              <a:cs typeface="Arial" panose="020B0604020202020204" pitchFamily="34" charset="0"/>
            </a:endParaRP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xmlns="" id="{D922AE00-A773-4967-AA65-680BB0DF8A65}"/>
              </a:ext>
            </a:extLst>
          </p:cNvPr>
          <p:cNvSpPr txBox="1"/>
          <p:nvPr/>
        </p:nvSpPr>
        <p:spPr>
          <a:xfrm>
            <a:off x="443425" y="885482"/>
            <a:ext cx="11050073" cy="49244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2800" dirty="0"/>
              <a:t>ENFERMAGEM NO INFARTO AGUDO DO MIOCÁRDIO </a:t>
            </a:r>
            <a:endParaRPr lang="pt-BR" sz="2800" dirty="0" smtClean="0"/>
          </a:p>
          <a:p>
            <a:pPr algn="ctr"/>
            <a:endParaRPr lang="pt-BR" sz="28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t-BR" sz="2400" dirty="0"/>
              <a:t>A atuação do enfermeiro é primordial no sentido de agilizar o processo de trabalho visando o atendimento qualificado, identificando os sinais e sintomas do paciente com IAM bem como os encaminhamentos e as intervenções assistenciais que se </a:t>
            </a:r>
            <a:r>
              <a:rPr lang="pt-BR" sz="2400" dirty="0" smtClean="0"/>
              <a:t>seguem;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t-BR" sz="2400" dirty="0"/>
              <a:t>As intervenções priorizadas pelo enfermeiro devem incluir eletrocardiograma, monitorização </a:t>
            </a:r>
            <a:r>
              <a:rPr lang="pt-BR" sz="2400" dirty="0" smtClean="0"/>
              <a:t>cardíaca</a:t>
            </a:r>
            <a:r>
              <a:rPr lang="pt-BR" sz="2400" dirty="0"/>
              <a:t>, coleta de enzimas </a:t>
            </a:r>
            <a:r>
              <a:rPr lang="pt-BR" sz="2400" dirty="0" smtClean="0"/>
              <a:t>cardíacas</a:t>
            </a:r>
            <a:r>
              <a:rPr lang="pt-BR" sz="2400" dirty="0"/>
              <a:t>. Instalação de oxigênio, realização da anamnese e do histórico breve, glicemia capilar e punção de acesso venoso periférico de grosso </a:t>
            </a:r>
            <a:r>
              <a:rPr lang="pt-BR" sz="2400" dirty="0" smtClean="0"/>
              <a:t>calibre.</a:t>
            </a:r>
            <a:endParaRPr lang="en-US" sz="2400" dirty="0"/>
          </a:p>
          <a:p>
            <a:endParaRPr lang="pt-BR" sz="2400" dirty="0" smtClean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60118686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978"/>
            <a:ext cx="12192000" cy="6858000"/>
          </a:xfrm>
          <a:prstGeom prst="rect">
            <a:avLst/>
          </a:prstGeom>
        </p:spPr>
      </p:pic>
      <p:sp>
        <p:nvSpPr>
          <p:cNvPr id="6" name="Título 1">
            <a:extLst>
              <a:ext uri="{FF2B5EF4-FFF2-40B4-BE49-F238E27FC236}">
                <a16:creationId xmlns:a16="http://schemas.microsoft.com/office/drawing/2014/main" xmlns="" id="{76C4B427-0FB0-4028-A80F-C0BFF0D2016F}"/>
              </a:ext>
            </a:extLst>
          </p:cNvPr>
          <p:cNvSpPr txBox="1">
            <a:spLocks noChangeArrowheads="1"/>
          </p:cNvSpPr>
          <p:nvPr/>
        </p:nvSpPr>
        <p:spPr>
          <a:xfrm>
            <a:off x="443425" y="39091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altLang="pt-BR" sz="3200" b="1" dirty="0">
                <a:latin typeface="+mn-lt"/>
                <a:cs typeface="Arial" panose="020B0604020202020204" pitchFamily="34" charset="0"/>
              </a:rPr>
              <a:t>MATERIAIS E MÉTODOS </a:t>
            </a: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xmlns="" id="{D922AE00-A773-4967-AA65-680BB0DF8A65}"/>
              </a:ext>
            </a:extLst>
          </p:cNvPr>
          <p:cNvSpPr txBox="1"/>
          <p:nvPr/>
        </p:nvSpPr>
        <p:spPr>
          <a:xfrm>
            <a:off x="443425" y="2003403"/>
            <a:ext cx="11050073" cy="38164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pt-BR" sz="2800" dirty="0"/>
              <a:t>Será realizado uma pesquisa estatística </a:t>
            </a:r>
            <a:r>
              <a:rPr lang="pt-BR" sz="2800" dirty="0" smtClean="0"/>
              <a:t>tendo como </a:t>
            </a:r>
            <a:r>
              <a:rPr lang="pt-BR" sz="2800" dirty="0"/>
              <a:t>base moradores de São Mateus do Sul e moradores de </a:t>
            </a:r>
            <a:r>
              <a:rPr lang="pt-BR" sz="2800" dirty="0" smtClean="0"/>
              <a:t>Canoinhas com diagnóstico </a:t>
            </a:r>
            <a:r>
              <a:rPr lang="pt-BR" sz="2800" dirty="0"/>
              <a:t>clínico de infarto agudo do miocárdio e necessita param de amparo do sistema único de saúde (SUS</a:t>
            </a:r>
            <a:r>
              <a:rPr lang="pt-BR" sz="2800" dirty="0" smtClean="0"/>
              <a:t>). </a:t>
            </a:r>
            <a:endParaRPr lang="pt-BR" sz="2800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pt-BR" sz="2800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t-BR" sz="2800" dirty="0"/>
              <a:t>A pesquisa será enfatizada na assistência da enfermagem perante esses pacientes com </a:t>
            </a:r>
            <a:r>
              <a:rPr lang="pt-BR" sz="2800" dirty="0" smtClean="0"/>
              <a:t>IAM, em busca </a:t>
            </a:r>
            <a:r>
              <a:rPr lang="pt-BR" sz="2800" dirty="0"/>
              <a:t>de artigos </a:t>
            </a:r>
            <a:r>
              <a:rPr lang="pt-BR" sz="2800" dirty="0" smtClean="0"/>
              <a:t>acadêmicos </a:t>
            </a:r>
            <a:r>
              <a:rPr lang="pt-BR" sz="2800" dirty="0"/>
              <a:t>em plataformas online como Google Acadêmico e </a:t>
            </a:r>
            <a:r>
              <a:rPr lang="pt-BR" sz="2800" dirty="0" err="1"/>
              <a:t>Scielo</a:t>
            </a:r>
            <a:r>
              <a:rPr lang="pt-BR" sz="2800" dirty="0"/>
              <a:t> de 2012 a 2022. 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73960959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978"/>
            <a:ext cx="12192000" cy="6858000"/>
          </a:xfrm>
          <a:prstGeom prst="rect">
            <a:avLst/>
          </a:prstGeom>
        </p:spPr>
      </p:pic>
      <p:sp>
        <p:nvSpPr>
          <p:cNvPr id="6" name="Título 1">
            <a:extLst>
              <a:ext uri="{FF2B5EF4-FFF2-40B4-BE49-F238E27FC236}">
                <a16:creationId xmlns:a16="http://schemas.microsoft.com/office/drawing/2014/main" xmlns="" id="{76C4B427-0FB0-4028-A80F-C0BFF0D2016F}"/>
              </a:ext>
            </a:extLst>
          </p:cNvPr>
          <p:cNvSpPr txBox="1">
            <a:spLocks noChangeArrowheads="1"/>
          </p:cNvSpPr>
          <p:nvPr/>
        </p:nvSpPr>
        <p:spPr>
          <a:xfrm>
            <a:off x="1109462" y="272431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altLang="pt-BR" sz="3200" b="1" dirty="0">
                <a:latin typeface="+mn-lt"/>
                <a:cs typeface="Arial" panose="020B0604020202020204" pitchFamily="34" charset="0"/>
              </a:rPr>
              <a:t>CONCLUSÃO OU CONSIDERAÇÕES FINAIS </a:t>
            </a: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xmlns="" id="{D922AE00-A773-4967-AA65-680BB0DF8A65}"/>
              </a:ext>
            </a:extLst>
          </p:cNvPr>
          <p:cNvSpPr txBox="1"/>
          <p:nvPr/>
        </p:nvSpPr>
        <p:spPr>
          <a:xfrm>
            <a:off x="699752" y="1997239"/>
            <a:ext cx="11050073" cy="40318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000" dirty="0" smtClean="0"/>
              <a:t>Até o presente momento, com todas as informações adquiridas pode-se concluir que o Infarto agudo do miocárdio </a:t>
            </a:r>
            <a:r>
              <a:rPr lang="pt-BR" sz="2000" dirty="0"/>
              <a:t>é considerado uma das </a:t>
            </a:r>
            <a:r>
              <a:rPr lang="pt-BR" sz="2000" dirty="0" smtClean="0"/>
              <a:t>patologias de </a:t>
            </a:r>
            <a:r>
              <a:rPr lang="pt-BR" sz="2000" dirty="0"/>
              <a:t>maior taxa de </a:t>
            </a:r>
            <a:r>
              <a:rPr lang="pt-BR" sz="2000" dirty="0" smtClean="0"/>
              <a:t>mortalidade;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pt-BR" sz="20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000" dirty="0" smtClean="0"/>
              <a:t>O </a:t>
            </a:r>
            <a:r>
              <a:rPr lang="pt-BR" sz="2000" dirty="0"/>
              <a:t>IAM necessita de um diagnóstico rápido e preciso, é imprescindível que a equipe de enfermagem busque fundamentações literárias para oferecer um tratamento adequado </a:t>
            </a:r>
            <a:r>
              <a:rPr lang="pt-BR" sz="2000" dirty="0" smtClean="0"/>
              <a:t>para seus pacientes, </a:t>
            </a:r>
            <a:r>
              <a:rPr lang="pt-BR" sz="2000" dirty="0"/>
              <a:t>dessa forma é considerado fundamental que o enfermeiro conheça a fisiopatologia do </a:t>
            </a:r>
            <a:r>
              <a:rPr lang="pt-BR" sz="2000" dirty="0" smtClean="0"/>
              <a:t>IAM, pois para </a:t>
            </a:r>
            <a:r>
              <a:rPr lang="pt-BR" sz="2000" dirty="0"/>
              <a:t>garantir um assistência de qualidade, o enfermeiro deve possuir conhecimento dos principais sinais e sintomas de um paciente com quadro de IAM</a:t>
            </a:r>
            <a:r>
              <a:rPr lang="pt-BR" sz="2000" dirty="0" smtClean="0"/>
              <a:t>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000" dirty="0"/>
              <a:t>Dessa forma, é de importância obter atendimento pré-hospitalar rápido e eficiente reduzindo o tempo entre o início do evento isquêmico e necrose até o tratamento. </a:t>
            </a:r>
            <a:endParaRPr lang="pt-BR" sz="2000" dirty="0" smtClean="0"/>
          </a:p>
          <a:p>
            <a:endParaRPr lang="pt-BR" dirty="0" smtClean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88338176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978"/>
            <a:ext cx="12192000" cy="6858000"/>
          </a:xfrm>
          <a:prstGeom prst="rect">
            <a:avLst/>
          </a:prstGeom>
        </p:spPr>
      </p:pic>
      <p:sp>
        <p:nvSpPr>
          <p:cNvPr id="6" name="Título 1">
            <a:extLst>
              <a:ext uri="{FF2B5EF4-FFF2-40B4-BE49-F238E27FC236}">
                <a16:creationId xmlns:a16="http://schemas.microsoft.com/office/drawing/2014/main" xmlns="" id="{76C4B427-0FB0-4028-A80F-C0BFF0D2016F}"/>
              </a:ext>
            </a:extLst>
          </p:cNvPr>
          <p:cNvSpPr txBox="1">
            <a:spLocks noChangeArrowheads="1"/>
          </p:cNvSpPr>
          <p:nvPr/>
        </p:nvSpPr>
        <p:spPr>
          <a:xfrm>
            <a:off x="-569449" y="208037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altLang="pt-BR" sz="3200" b="1" dirty="0" smtClean="0">
                <a:latin typeface="+mn-lt"/>
                <a:cs typeface="Arial" panose="020B0604020202020204" pitchFamily="34" charset="0"/>
              </a:rPr>
              <a:t>REFERÊNCIAS</a:t>
            </a:r>
            <a:endParaRPr lang="pt-BR" altLang="pt-BR" sz="3200" b="1" dirty="0">
              <a:latin typeface="+mn-lt"/>
              <a:cs typeface="Arial" panose="020B0604020202020204" pitchFamily="34" charset="0"/>
            </a:endParaRP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xmlns="" id="{D922AE00-A773-4967-AA65-680BB0DF8A65}"/>
              </a:ext>
            </a:extLst>
          </p:cNvPr>
          <p:cNvSpPr txBox="1"/>
          <p:nvPr/>
        </p:nvSpPr>
        <p:spPr>
          <a:xfrm>
            <a:off x="553791" y="1533600"/>
            <a:ext cx="11050073" cy="42473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dirty="0"/>
              <a:t>BORGES, Rebeca. </a:t>
            </a:r>
            <a:r>
              <a:rPr lang="pt-BR" b="1" dirty="0"/>
              <a:t>Os sintomas do infarto agudo do miocárdio. </a:t>
            </a:r>
            <a:r>
              <a:rPr lang="pt-BR" dirty="0"/>
              <a:t>2014. Disponível em: &lt;https://www.unasus.gov.br/noticia/os-sintomas-do-infarto-agudo-do-miocardio&gt;. Acesso em: 24 set. 2019.</a:t>
            </a:r>
          </a:p>
          <a:p>
            <a:r>
              <a:rPr lang="pt-BR" dirty="0"/>
              <a:t> </a:t>
            </a:r>
          </a:p>
          <a:p>
            <a:r>
              <a:rPr lang="pt-BR" dirty="0"/>
              <a:t>BRAZ, Beatriz de Araújo. </a:t>
            </a:r>
            <a:r>
              <a:rPr lang="pt-BR" b="1" dirty="0"/>
              <a:t>COVID-19 e a relação com o infarto agudo do miocárdio</a:t>
            </a:r>
            <a:r>
              <a:rPr lang="pt-BR" dirty="0"/>
              <a:t>. 2022. Disponível em: http://www.atenas.edu.br/revista/index.php/resic/article/view/207/209. Acesso em: 21 jun. 2022.</a:t>
            </a:r>
          </a:p>
          <a:p>
            <a:r>
              <a:rPr lang="pt-BR" dirty="0"/>
              <a:t> </a:t>
            </a:r>
          </a:p>
          <a:p>
            <a:r>
              <a:rPr lang="pt-BR" dirty="0"/>
              <a:t>CAVALCANTE, Daniel Alexandre Lima; FERNANDES, Laura Trindade; AMARANTES, Willian Amauri. </a:t>
            </a:r>
            <a:r>
              <a:rPr lang="pt-BR" b="1" dirty="0"/>
              <a:t>Infarto agudo do miocárdio e suas características fisiopatológicas</a:t>
            </a:r>
            <a:r>
              <a:rPr lang="pt-BR" dirty="0"/>
              <a:t>. 2020. Disponível em: http://book.uniguacu.edu.br/index.php/renovare/issue/view/73/86. Acesso em: 23 out. 2021</a:t>
            </a:r>
            <a:r>
              <a:rPr lang="pt-BR" dirty="0" smtClean="0"/>
              <a:t>.</a:t>
            </a:r>
          </a:p>
          <a:p>
            <a:endParaRPr lang="pt-BR" dirty="0" smtClean="0"/>
          </a:p>
          <a:p>
            <a:r>
              <a:rPr lang="pt-BR" dirty="0"/>
              <a:t>COELHO, Amanda Batista </a:t>
            </a:r>
            <a:r>
              <a:rPr lang="pt-BR" b="1" i="1" dirty="0"/>
              <a:t>et al</a:t>
            </a:r>
            <a:r>
              <a:rPr lang="pt-BR" dirty="0"/>
              <a:t>. </a:t>
            </a:r>
            <a:r>
              <a:rPr lang="pt-BR" b="1" dirty="0"/>
              <a:t>Os impactos do iam para o sistema único de saúde e para o Brasil</a:t>
            </a:r>
            <a:r>
              <a:rPr lang="pt-BR" dirty="0"/>
              <a:t>. 2021. Disponível em: https://scholar.google.com.br/scholar?hl=pt-BR&amp;as_sdt=0,5&amp;as_ylo=2012&amp;as_yhi=2022&amp;q=impacto+financeiro+do+Iam+diagnosticado+precocemente. Acesso em: 21 jun. 2022.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57418031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978"/>
            <a:ext cx="12192000" cy="6858000"/>
          </a:xfrm>
          <a:prstGeom prst="rect">
            <a:avLst/>
          </a:prstGeom>
        </p:spPr>
      </p:pic>
      <p:sp>
        <p:nvSpPr>
          <p:cNvPr id="6" name="Título 1">
            <a:extLst>
              <a:ext uri="{FF2B5EF4-FFF2-40B4-BE49-F238E27FC236}">
                <a16:creationId xmlns:a16="http://schemas.microsoft.com/office/drawing/2014/main" xmlns="" id="{76C4B427-0FB0-4028-A80F-C0BFF0D2016F}"/>
              </a:ext>
            </a:extLst>
          </p:cNvPr>
          <p:cNvSpPr txBox="1">
            <a:spLocks noChangeArrowheads="1"/>
          </p:cNvSpPr>
          <p:nvPr/>
        </p:nvSpPr>
        <p:spPr>
          <a:xfrm>
            <a:off x="-569449" y="208037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pt-BR" altLang="pt-BR" sz="3200" b="1" dirty="0">
              <a:latin typeface="+mn-lt"/>
              <a:cs typeface="Arial" panose="020B0604020202020204" pitchFamily="34" charset="0"/>
            </a:endParaRP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xmlns="" id="{D922AE00-A773-4967-AA65-680BB0DF8A65}"/>
              </a:ext>
            </a:extLst>
          </p:cNvPr>
          <p:cNvSpPr txBox="1"/>
          <p:nvPr/>
        </p:nvSpPr>
        <p:spPr>
          <a:xfrm>
            <a:off x="570963" y="1134355"/>
            <a:ext cx="11050073" cy="48013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dirty="0"/>
              <a:t>MAGALHÃES, Lana. </a:t>
            </a:r>
            <a:r>
              <a:rPr lang="pt-BR" b="1" dirty="0"/>
              <a:t>Coração humano. </a:t>
            </a:r>
            <a:r>
              <a:rPr lang="pt-BR" dirty="0"/>
              <a:t>2013. Disponível em: &lt;https://www.todamateria.com.br/coracao/&gt;. Acesso em: 23 set. 2019.</a:t>
            </a:r>
          </a:p>
          <a:p>
            <a:r>
              <a:rPr lang="pt-BR" dirty="0"/>
              <a:t>	</a:t>
            </a:r>
          </a:p>
          <a:p>
            <a:r>
              <a:rPr lang="pt-BR" dirty="0"/>
              <a:t>MALTA, Deborah Carvalho </a:t>
            </a:r>
            <a:r>
              <a:rPr lang="pt-BR" b="1" i="1" dirty="0"/>
              <a:t>et al</a:t>
            </a:r>
            <a:r>
              <a:rPr lang="pt-BR" i="1" dirty="0"/>
              <a:t>.</a:t>
            </a:r>
            <a:r>
              <a:rPr lang="pt-BR" dirty="0"/>
              <a:t> </a:t>
            </a:r>
            <a:r>
              <a:rPr lang="pt-BR" b="1" dirty="0"/>
              <a:t>Mortalidade por Doenças Cardiovasculares Segundo o Sistema de Informação sobre Mortalidade e as Estimativas do Estudo Carga Global de Doenças no Brasil</a:t>
            </a:r>
            <a:r>
              <a:rPr lang="pt-BR" dirty="0"/>
              <a:t>. 2017. Disponível em: http://publicacoes.cardiol.br/portal/abc/portugues/2020/V11502/pdf/11502002.pdf. Acesso em: 22 nov. 2021.</a:t>
            </a:r>
          </a:p>
          <a:p>
            <a:r>
              <a:rPr lang="pt-BR" dirty="0"/>
              <a:t> </a:t>
            </a:r>
          </a:p>
          <a:p>
            <a:r>
              <a:rPr lang="pt-BR" dirty="0"/>
              <a:t>MARTINEZ, Paula F </a:t>
            </a:r>
            <a:r>
              <a:rPr lang="pt-BR" b="1" i="1" dirty="0"/>
              <a:t>et al</a:t>
            </a:r>
            <a:r>
              <a:rPr lang="pt-BR" i="1" dirty="0"/>
              <a:t>.</a:t>
            </a:r>
            <a:r>
              <a:rPr lang="pt-BR" dirty="0"/>
              <a:t> </a:t>
            </a:r>
            <a:r>
              <a:rPr lang="pt-BR" b="1" dirty="0" err="1"/>
              <a:t>Biomarcadores</a:t>
            </a:r>
            <a:r>
              <a:rPr lang="pt-BR" b="1" dirty="0"/>
              <a:t> no Diagnóstico e Prognóstico do Infarto Agudo do Miocárdio</a:t>
            </a:r>
            <a:r>
              <a:rPr lang="pt-BR" dirty="0"/>
              <a:t>. 2019. Disponível em: https://www.scielo.br/j/abc/a/8QQV9TqbdFRfz46nP6sctVD/?lang=pt&amp;format=pdf. Acesso em: 23 out. 2021.</a:t>
            </a:r>
          </a:p>
          <a:p>
            <a:r>
              <a:rPr lang="pt-BR" dirty="0"/>
              <a:t> </a:t>
            </a:r>
          </a:p>
          <a:p>
            <a:r>
              <a:rPr lang="pt-BR" dirty="0"/>
              <a:t>OLIVEIRA, Ângela Alves de. </a:t>
            </a:r>
            <a:r>
              <a:rPr lang="pt-BR" b="1" dirty="0"/>
              <a:t>Atuação do enfermeiro no atendimento de urgência e emergência à vítima de infarto agudo do miocárdio</a:t>
            </a:r>
            <a:r>
              <a:rPr lang="pt-BR" dirty="0"/>
              <a:t>. 2018. Disponível em: http://dspace.sti.ufcg.edu.br:8080/xmlui/bitstream/handle/riufcg/5603/%c3%82NGELA%20ALVES%20DE%20OLIVEIRA.%20TCC.%20BACHARELADO%20EM%20ENFERMAGEM.%202018.pdf?sequence=3&amp;isAllowed=y. Acesso em: 21 jun. 2022.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52995710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978"/>
            <a:ext cx="12192000" cy="6858000"/>
          </a:xfrm>
          <a:prstGeom prst="rect">
            <a:avLst/>
          </a:prstGeom>
        </p:spPr>
      </p:pic>
      <p:sp>
        <p:nvSpPr>
          <p:cNvPr id="6" name="Título 1">
            <a:extLst>
              <a:ext uri="{FF2B5EF4-FFF2-40B4-BE49-F238E27FC236}">
                <a16:creationId xmlns:a16="http://schemas.microsoft.com/office/drawing/2014/main" xmlns="" id="{76C4B427-0FB0-4028-A80F-C0BFF0D2016F}"/>
              </a:ext>
            </a:extLst>
          </p:cNvPr>
          <p:cNvSpPr txBox="1">
            <a:spLocks noChangeArrowheads="1"/>
          </p:cNvSpPr>
          <p:nvPr/>
        </p:nvSpPr>
        <p:spPr>
          <a:xfrm>
            <a:off x="-569449" y="208037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pt-BR" altLang="pt-BR" sz="3200" b="1" dirty="0">
              <a:latin typeface="+mn-lt"/>
              <a:cs typeface="Arial" panose="020B0604020202020204" pitchFamily="34" charset="0"/>
            </a:endParaRP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xmlns="" id="{D922AE00-A773-4967-AA65-680BB0DF8A65}"/>
              </a:ext>
            </a:extLst>
          </p:cNvPr>
          <p:cNvSpPr txBox="1"/>
          <p:nvPr/>
        </p:nvSpPr>
        <p:spPr>
          <a:xfrm>
            <a:off x="570963" y="1082840"/>
            <a:ext cx="11050073" cy="50783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dirty="0"/>
              <a:t>PASSINHO, Renata Soares </a:t>
            </a:r>
            <a:r>
              <a:rPr lang="pt-BR" b="1" i="1" dirty="0"/>
              <a:t>et al</a:t>
            </a:r>
            <a:r>
              <a:rPr lang="pt-BR" i="1" dirty="0"/>
              <a:t>.</a:t>
            </a:r>
            <a:r>
              <a:rPr lang="pt-BR" dirty="0"/>
              <a:t> </a:t>
            </a:r>
            <a:r>
              <a:rPr lang="pt-BR" b="1" dirty="0"/>
              <a:t>Sinais, sintomas e complicações do infarto agudo do miocárdio</a:t>
            </a:r>
            <a:r>
              <a:rPr lang="pt-BR" dirty="0"/>
              <a:t>. 2018. Disponível em: https://periodicos.ufpe.br/revistas/revistaenfermagem/article/view/22664/26100. Acesso em: 01 dez. 2021.</a:t>
            </a:r>
          </a:p>
          <a:p>
            <a:r>
              <a:rPr lang="pt-BR" dirty="0"/>
              <a:t> </a:t>
            </a:r>
          </a:p>
          <a:p>
            <a:r>
              <a:rPr lang="pt-BR" dirty="0"/>
              <a:t>PINHEIRO, Raul Henrique Oliveira </a:t>
            </a:r>
            <a:r>
              <a:rPr lang="pt-BR" b="1" i="1" dirty="0"/>
              <a:t>et al</a:t>
            </a:r>
            <a:r>
              <a:rPr lang="pt-BR" i="1" dirty="0"/>
              <a:t>.</a:t>
            </a:r>
            <a:r>
              <a:rPr lang="pt-BR" dirty="0"/>
              <a:t> </a:t>
            </a:r>
            <a:r>
              <a:rPr lang="pt-BR" b="1" dirty="0"/>
              <a:t>Fatores de risco para infarto agudo do miocárdio em pacientes idosos cadastrados no programa </a:t>
            </a:r>
            <a:r>
              <a:rPr lang="pt-BR" b="1" dirty="0" err="1"/>
              <a:t>Hiperdia</a:t>
            </a:r>
            <a:r>
              <a:rPr lang="pt-BR" dirty="0"/>
              <a:t>. 2013. Disponível em: https://www.redalyc.org/pdf/4836/483648961011.pdf. Acesso em: 23 nov. 2021.</a:t>
            </a:r>
          </a:p>
          <a:p>
            <a:r>
              <a:rPr lang="pt-BR" dirty="0"/>
              <a:t> </a:t>
            </a:r>
          </a:p>
          <a:p>
            <a:r>
              <a:rPr lang="pt-BR" dirty="0"/>
              <a:t>PIZZANI, Luciana </a:t>
            </a:r>
            <a:r>
              <a:rPr lang="pt-BR" b="1" i="1" dirty="0"/>
              <a:t>et al</a:t>
            </a:r>
            <a:r>
              <a:rPr lang="pt-BR" dirty="0"/>
              <a:t>. </a:t>
            </a:r>
            <a:r>
              <a:rPr lang="pt-BR" b="1" dirty="0"/>
              <a:t>A arte da pesquisa bibliográfica na busca do conhecimento</a:t>
            </a:r>
            <a:r>
              <a:rPr lang="pt-BR" dirty="0"/>
              <a:t>. 2012. Disponível em: https://periodicos.sbu.unicamp.br/ojs/index.php/rdbci/article/view/1896/pdf_28. Acesso em: 21 jun. 2022</a:t>
            </a:r>
            <a:r>
              <a:rPr lang="pt-BR" dirty="0" smtClean="0"/>
              <a:t>.</a:t>
            </a:r>
          </a:p>
          <a:p>
            <a:endParaRPr lang="en-US" dirty="0"/>
          </a:p>
          <a:p>
            <a:r>
              <a:rPr lang="pt-BR" dirty="0"/>
              <a:t>PIEGAS, </a:t>
            </a:r>
            <a:r>
              <a:rPr lang="pt-BR" dirty="0" err="1"/>
              <a:t>Ls</a:t>
            </a:r>
            <a:r>
              <a:rPr lang="pt-BR" dirty="0"/>
              <a:t> </a:t>
            </a:r>
            <a:r>
              <a:rPr lang="pt-BR" b="1" i="1" dirty="0"/>
              <a:t>et al</a:t>
            </a:r>
            <a:r>
              <a:rPr lang="pt-BR" dirty="0"/>
              <a:t>. </a:t>
            </a:r>
            <a:r>
              <a:rPr lang="pt-BR" b="1" dirty="0"/>
              <a:t>V diretriz da sociedade brasileira de cardiologia sobre tratamento do infarto agudo do miocárdio com </a:t>
            </a:r>
            <a:r>
              <a:rPr lang="pt-BR" b="1" dirty="0" err="1"/>
              <a:t>supradesnível</a:t>
            </a:r>
            <a:r>
              <a:rPr lang="pt-BR" b="1" dirty="0"/>
              <a:t> do segmento </a:t>
            </a:r>
            <a:r>
              <a:rPr lang="pt-BR" b="1" dirty="0" err="1"/>
              <a:t>st</a:t>
            </a:r>
            <a:r>
              <a:rPr lang="pt-BR" dirty="0" err="1"/>
              <a:t>.</a:t>
            </a:r>
            <a:r>
              <a:rPr lang="pt-BR" dirty="0"/>
              <a:t> 2015. Disponível em: https://www.scielo.br/j/abc/a/VPF5J5cmYSyFFfM8Xfd7dkf/?lang=pt&amp;format=pdf. Acesso em: 23 out. 2021.  </a:t>
            </a:r>
          </a:p>
          <a:p>
            <a:r>
              <a:rPr lang="pt-BR" dirty="0"/>
              <a:t> </a:t>
            </a:r>
          </a:p>
          <a:p>
            <a:r>
              <a:rPr lang="pt-BR" dirty="0"/>
              <a:t>SANTOS, </a:t>
            </a:r>
            <a:r>
              <a:rPr lang="pt-BR" dirty="0" err="1"/>
              <a:t>Aurileide</a:t>
            </a:r>
            <a:r>
              <a:rPr lang="pt-BR" dirty="0"/>
              <a:t> Sales da Silva; CESÁRIO, Jonas Magno dos Santos. </a:t>
            </a:r>
            <a:r>
              <a:rPr lang="pt-BR" b="1" dirty="0"/>
              <a:t>Atuação da enfermagem ao paciente com infarto agudo do miocárdio (iam)</a:t>
            </a:r>
            <a:r>
              <a:rPr lang="pt-BR" dirty="0"/>
              <a:t>. 2019. Disponível em: https://www.recien.com.br/index.php/Recien/article/view/303/pdf_1. Acesso em: 01 dez. 2021.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46099400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978"/>
            <a:ext cx="12192000" cy="6858000"/>
          </a:xfrm>
          <a:prstGeom prst="rect">
            <a:avLst/>
          </a:prstGeom>
        </p:spPr>
      </p:pic>
      <p:sp>
        <p:nvSpPr>
          <p:cNvPr id="6" name="Título 1">
            <a:extLst>
              <a:ext uri="{FF2B5EF4-FFF2-40B4-BE49-F238E27FC236}">
                <a16:creationId xmlns:a16="http://schemas.microsoft.com/office/drawing/2014/main" xmlns="" id="{76C4B427-0FB0-4028-A80F-C0BFF0D2016F}"/>
              </a:ext>
            </a:extLst>
          </p:cNvPr>
          <p:cNvSpPr txBox="1">
            <a:spLocks noChangeArrowheads="1"/>
          </p:cNvSpPr>
          <p:nvPr/>
        </p:nvSpPr>
        <p:spPr>
          <a:xfrm>
            <a:off x="-569449" y="208037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pt-BR" altLang="pt-BR" sz="3200" b="1" dirty="0">
              <a:latin typeface="+mn-lt"/>
              <a:cs typeface="Arial" panose="020B0604020202020204" pitchFamily="34" charset="0"/>
            </a:endParaRP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xmlns="" id="{D922AE00-A773-4967-AA65-680BB0DF8A65}"/>
              </a:ext>
            </a:extLst>
          </p:cNvPr>
          <p:cNvSpPr txBox="1"/>
          <p:nvPr/>
        </p:nvSpPr>
        <p:spPr>
          <a:xfrm>
            <a:off x="570963" y="870818"/>
            <a:ext cx="11050073" cy="48013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dirty="0"/>
              <a:t>SANTOS, </a:t>
            </a:r>
            <a:r>
              <a:rPr lang="pt-BR" dirty="0" err="1"/>
              <a:t>Aurileide</a:t>
            </a:r>
            <a:r>
              <a:rPr lang="pt-BR" dirty="0"/>
              <a:t> Sales da Silva; CESÁRIO, Jonas Magno dos Santos. </a:t>
            </a:r>
            <a:r>
              <a:rPr lang="pt-BR" b="1" dirty="0"/>
              <a:t>Atuação da enfermagem ao paciente com infarto agudo do miocárdio (iam)</a:t>
            </a:r>
            <a:r>
              <a:rPr lang="pt-BR" dirty="0"/>
              <a:t>. 2019. Disponível em: https://www.recien.com.br/index.php/Recien/article/view/303/pdf_1. Acesso em: 23 out. 2021.</a:t>
            </a:r>
          </a:p>
          <a:p>
            <a:r>
              <a:rPr lang="pt-BR" dirty="0"/>
              <a:t> </a:t>
            </a:r>
          </a:p>
          <a:p>
            <a:r>
              <a:rPr lang="pt-BR" dirty="0"/>
              <a:t>SANTOS, Igor Michel Ramos dos </a:t>
            </a:r>
            <a:r>
              <a:rPr lang="pt-BR" b="1" i="1" dirty="0"/>
              <a:t>et al</a:t>
            </a:r>
            <a:r>
              <a:rPr lang="pt-BR" dirty="0"/>
              <a:t>. </a:t>
            </a:r>
            <a:r>
              <a:rPr lang="pt-BR" b="1" dirty="0"/>
              <a:t>A importância da anamnese e do exame físico para a prática de enfermagem: relato sobre a experiência acadêmica</a:t>
            </a:r>
            <a:r>
              <a:rPr lang="pt-BR" dirty="0"/>
              <a:t>. 2018. Disponível em: https://www.seer.ufal.br/index.php/gepnews/article/view/5540/3826. Acesso em: 21 jun. 2022.</a:t>
            </a:r>
          </a:p>
          <a:p>
            <a:r>
              <a:rPr lang="pt-BR" dirty="0"/>
              <a:t> </a:t>
            </a:r>
          </a:p>
          <a:p>
            <a:r>
              <a:rPr lang="pt-BR" dirty="0"/>
              <a:t>SILVA et al., Maria Gilmara Herculano Pereira. </a:t>
            </a:r>
            <a:r>
              <a:rPr lang="pt-BR" b="1" dirty="0"/>
              <a:t>O enfermeiro como gestor no cuidado ao paciente acometido por infarto agudo do miocárdio (IAM)</a:t>
            </a:r>
            <a:r>
              <a:rPr lang="pt-BR" dirty="0"/>
              <a:t>. 2021. Disponível em: https://www.brazilianjournals.com/index.php/BRJD/article/download/28694/22739?__cf_chl_tk=tCBRMhCrEI.J4.ku5MgJH4hXSvncIAFLG7DJgZzzbdw-1655914722-0-gaNycGzNBuU. Acesso em: 22 jun. 2022.</a:t>
            </a:r>
          </a:p>
          <a:p>
            <a:r>
              <a:rPr lang="pt-BR" dirty="0"/>
              <a:t> </a:t>
            </a:r>
          </a:p>
          <a:p>
            <a:r>
              <a:rPr lang="pt-BR" dirty="0"/>
              <a:t>SILVA, Ana Cristina; MENDES, </a:t>
            </a:r>
            <a:r>
              <a:rPr lang="pt-BR" dirty="0" err="1"/>
              <a:t>Jafé</a:t>
            </a:r>
            <a:r>
              <a:rPr lang="pt-BR" dirty="0"/>
              <a:t> de Melo. </a:t>
            </a:r>
            <a:r>
              <a:rPr lang="pt-BR" b="1" dirty="0"/>
              <a:t>Importância da assistência de enfermagem na unidade de emergência ao paciente acometido por infarto agudo do miocárdio</a:t>
            </a:r>
            <a:r>
              <a:rPr lang="pt-BR" dirty="0"/>
              <a:t>. 2018. Disponível em: https://atualizarevista.com.br/wp-content/uploads/2022/05/importancia-da-assistencia-de-enfermagem-na-unidade-de-emergencia-ao-paciente-acometido-por-infarto-agudo-do-miocardio-v-8-n-8-1.pdf. Acesso em: 21 jun. </a:t>
            </a:r>
            <a:r>
              <a:rPr lang="pt-BR" dirty="0" smtClean="0"/>
              <a:t>2022.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47747461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978"/>
            <a:ext cx="12192000" cy="6858000"/>
          </a:xfrm>
          <a:prstGeom prst="rect">
            <a:avLst/>
          </a:prstGeom>
        </p:spPr>
      </p:pic>
      <p:sp>
        <p:nvSpPr>
          <p:cNvPr id="6" name="Título 1">
            <a:extLst>
              <a:ext uri="{FF2B5EF4-FFF2-40B4-BE49-F238E27FC236}">
                <a16:creationId xmlns:a16="http://schemas.microsoft.com/office/drawing/2014/main" xmlns="" id="{76C4B427-0FB0-4028-A80F-C0BFF0D2016F}"/>
              </a:ext>
            </a:extLst>
          </p:cNvPr>
          <p:cNvSpPr txBox="1">
            <a:spLocks noChangeArrowheads="1"/>
          </p:cNvSpPr>
          <p:nvPr/>
        </p:nvSpPr>
        <p:spPr>
          <a:xfrm>
            <a:off x="-569449" y="208037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pt-BR" altLang="pt-BR" sz="3200" b="1" dirty="0">
              <a:latin typeface="+mn-lt"/>
              <a:cs typeface="Arial" panose="020B0604020202020204" pitchFamily="34" charset="0"/>
            </a:endParaRP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xmlns="" id="{D922AE00-A773-4967-AA65-680BB0DF8A65}"/>
              </a:ext>
            </a:extLst>
          </p:cNvPr>
          <p:cNvSpPr txBox="1"/>
          <p:nvPr/>
        </p:nvSpPr>
        <p:spPr>
          <a:xfrm>
            <a:off x="699752" y="1308700"/>
            <a:ext cx="11050073" cy="36933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dirty="0"/>
              <a:t>SIMIEMA, Anna Paula de Oliveira </a:t>
            </a:r>
            <a:r>
              <a:rPr lang="pt-BR" b="1" i="1" dirty="0"/>
              <a:t>et al</a:t>
            </a:r>
            <a:r>
              <a:rPr lang="pt-BR" dirty="0"/>
              <a:t>. </a:t>
            </a:r>
            <a:r>
              <a:rPr lang="pt-BR" b="1" dirty="0"/>
              <a:t>Diagnóstico e tratamento precoce do IAM com supra de ST: Relato de Caso</a:t>
            </a:r>
            <a:r>
              <a:rPr lang="pt-BR" dirty="0"/>
              <a:t>. 2019. Disponível em: https://www.brazilianjournals.com/index.php/BJHR/article/view/5705/5150.  Acesso em: 23 out. 2021.</a:t>
            </a:r>
          </a:p>
          <a:p>
            <a:r>
              <a:rPr lang="pt-BR" dirty="0"/>
              <a:t> </a:t>
            </a:r>
          </a:p>
          <a:p>
            <a:r>
              <a:rPr lang="pt-BR" dirty="0"/>
              <a:t>SOARES, Marcelo Marques. </a:t>
            </a:r>
            <a:r>
              <a:rPr lang="pt-BR" b="1" dirty="0"/>
              <a:t>Sistema Cardiovascular. </a:t>
            </a:r>
            <a:r>
              <a:rPr lang="pt-BR" dirty="0"/>
              <a:t>2016. Disponível em: &lt;https://www.auladeanatomia.com/novosite/wp-content/uploads/2015/10/Sistema-Cardiovascular-pptx.pdf&gt;. Acesso em: 23 out. 2021.</a:t>
            </a:r>
          </a:p>
          <a:p>
            <a:r>
              <a:rPr lang="pt-BR" dirty="0"/>
              <a:t> </a:t>
            </a:r>
          </a:p>
          <a:p>
            <a:r>
              <a:rPr lang="pt-BR" dirty="0"/>
              <a:t>TEIXEIRA, Daniel de Azevedo. </a:t>
            </a:r>
            <a:r>
              <a:rPr lang="pt-BR" b="1" dirty="0"/>
              <a:t>Fisiologia humana</a:t>
            </a:r>
            <a:r>
              <a:rPr lang="pt-BR" dirty="0"/>
              <a:t>. 2021. Disponível em: https://unipacto.com.br/storage/gallery/files/nice/livros/FISIOLOGIA%20HUMANA%20EBOOK%20-%20978-65-992205-4-8.pdf. Acesso em: 23 out. 2021.</a:t>
            </a:r>
          </a:p>
          <a:p>
            <a:r>
              <a:rPr lang="pt-BR" dirty="0"/>
              <a:t>VARELLA, Dráuzio. </a:t>
            </a:r>
            <a:r>
              <a:rPr lang="pt-BR" b="1" dirty="0"/>
              <a:t>Ataque cardíaco (infarto). </a:t>
            </a:r>
            <a:r>
              <a:rPr lang="pt-BR" dirty="0"/>
              <a:t>2018. Disponível em: &lt;http://bvsms.saude.gov.br/dicas-em-saude/2779-ataque-cardiaco-infarto&gt;.  Acesso em: 23 out. 2021</a:t>
            </a:r>
          </a:p>
        </p:txBody>
      </p:sp>
    </p:spTree>
    <p:extLst>
      <p:ext uri="{BB962C8B-B14F-4D97-AF65-F5344CB8AC3E}">
        <p14:creationId xmlns:p14="http://schemas.microsoft.com/office/powerpoint/2010/main" val="379492937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688"/>
            <a:ext cx="12192000" cy="6858000"/>
          </a:xfrm>
          <a:prstGeom prst="rect">
            <a:avLst/>
          </a:prstGeom>
        </p:spPr>
      </p:pic>
      <p:sp>
        <p:nvSpPr>
          <p:cNvPr id="6" name="Título 1">
            <a:extLst>
              <a:ext uri="{FF2B5EF4-FFF2-40B4-BE49-F238E27FC236}">
                <a16:creationId xmlns:a16="http://schemas.microsoft.com/office/drawing/2014/main" xmlns="" id="{76C4B427-0FB0-4028-A80F-C0BFF0D2016F}"/>
              </a:ext>
            </a:extLst>
          </p:cNvPr>
          <p:cNvSpPr txBox="1">
            <a:spLocks noChangeArrowheads="1"/>
          </p:cNvSpPr>
          <p:nvPr/>
        </p:nvSpPr>
        <p:spPr>
          <a:xfrm>
            <a:off x="1709518" y="2304122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7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pt-BR" altLang="pt-BR" sz="16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pt-BR" altLang="pt-BR" sz="16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pt-BR" altLang="pt-BR" sz="16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pt-BR" altLang="pt-BR" sz="16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altLang="pt-BR" sz="3800" b="1" dirty="0" err="1" smtClean="0">
                <a:latin typeface="+mn-lt"/>
                <a:cs typeface="Arial" panose="020B0604020202020204" pitchFamily="34" charset="0"/>
              </a:rPr>
              <a:t>Obrigada</a:t>
            </a:r>
            <a:r>
              <a:rPr lang="en-US" altLang="pt-BR" sz="3800" b="1" dirty="0">
                <a:latin typeface="+mn-lt"/>
                <a:cs typeface="Arial" panose="020B0604020202020204" pitchFamily="34" charset="0"/>
              </a:rPr>
              <a:t>!</a:t>
            </a:r>
            <a:endParaRPr lang="pt-BR" altLang="pt-BR" sz="3800" b="1" dirty="0">
              <a:latin typeface="+mn-lt"/>
              <a:cs typeface="Arial" panose="020B0604020202020204" pitchFamily="34" charset="0"/>
            </a:endParaRPr>
          </a:p>
          <a:p>
            <a:r>
              <a:rPr lang="pt-BR" altLang="pt-BR" sz="1600" b="1" dirty="0">
                <a:latin typeface="+mn-lt"/>
                <a:cs typeface="Arial" panose="020B0604020202020204" pitchFamily="34" charset="0"/>
              </a:rPr>
              <a:t/>
            </a:r>
            <a:br>
              <a:rPr lang="pt-BR" altLang="pt-BR" sz="1600" b="1" dirty="0">
                <a:latin typeface="+mn-lt"/>
                <a:cs typeface="Arial" panose="020B0604020202020204" pitchFamily="34" charset="0"/>
              </a:rPr>
            </a:br>
            <a:endParaRPr lang="pt-BR" altLang="pt-BR" sz="3200" b="1" dirty="0">
              <a:latin typeface="+mn-lt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8427313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304</TotalTime>
  <Words>971</Words>
  <Application>Microsoft Office PowerPoint</Application>
  <PresentationFormat>Widescreen</PresentationFormat>
  <Paragraphs>155</Paragraphs>
  <Slides>24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24</vt:i4>
      </vt:variant>
    </vt:vector>
  </HeadingPairs>
  <TitlesOfParts>
    <vt:vector size="29" baseType="lpstr">
      <vt:lpstr>Arial</vt:lpstr>
      <vt:lpstr>Calibri</vt:lpstr>
      <vt:lpstr>Calibri Light</vt:lpstr>
      <vt:lpstr>Cambria Math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wagne</dc:creator>
  <cp:lastModifiedBy>Piccinin-Fisio</cp:lastModifiedBy>
  <cp:revision>23</cp:revision>
  <dcterms:created xsi:type="dcterms:W3CDTF">2022-04-11T21:43:05Z</dcterms:created>
  <dcterms:modified xsi:type="dcterms:W3CDTF">2022-06-29T12:18:52Z</dcterms:modified>
</cp:coreProperties>
</file>