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2" r:id="rId8"/>
    <p:sldId id="263" r:id="rId9"/>
    <p:sldId id="264" r:id="rId10"/>
    <p:sldId id="265" r:id="rId11"/>
    <p:sldId id="269" r:id="rId12"/>
    <p:sldId id="260" r:id="rId13"/>
    <p:sldId id="261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3947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14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7104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5472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852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141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335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7471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747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3677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839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569EA-5B41-40C5-8528-99BAB85BE371}" type="datetimeFigureOut">
              <a:rPr lang="pt-BR" smtClean="0"/>
              <a:t>4/11/2015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2BCD2-0D84-49F1-98DA-7F989507973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402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708454"/>
            <a:ext cx="9144000" cy="1821205"/>
          </a:xfrm>
        </p:spPr>
        <p:txBody>
          <a:bodyPr>
            <a:normAutofit/>
          </a:bodyPr>
          <a:lstStyle/>
          <a:p>
            <a:r>
              <a:rPr lang="pt-BR" dirty="0" smtClean="0"/>
              <a:t>TOPOGRAFIA 1</a:t>
            </a:r>
            <a:br>
              <a:rPr lang="pt-BR" dirty="0" smtClean="0"/>
            </a:br>
            <a:r>
              <a:rPr lang="pt-BR" dirty="0" smtClean="0"/>
              <a:t>Aula 1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sz="8000" b="1" dirty="0" smtClean="0"/>
              <a:t>INTRODUÇÃO </a:t>
            </a:r>
          </a:p>
          <a:p>
            <a:endParaRPr lang="pt-BR" sz="4000" b="1" dirty="0" smtClean="0"/>
          </a:p>
          <a:p>
            <a:r>
              <a:rPr lang="pt-BR" sz="4000" b="1" dirty="0" smtClean="0"/>
              <a:t>MARCOS FERNANDO STRAUBE</a:t>
            </a:r>
          </a:p>
          <a:p>
            <a:r>
              <a:rPr lang="pt-BR" sz="4000" b="1" dirty="0" smtClean="0"/>
              <a:t>TÉCNICO EM AGRIMENSURA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85357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4227" y="474134"/>
            <a:ext cx="11343503" cy="61326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 smtClean="0"/>
              <a:t>Na </a:t>
            </a:r>
            <a:r>
              <a:rPr lang="pt-BR" sz="3200" dirty="0"/>
              <a:t>fase de execução da obra, a topografia é de grande importância para evitar erros e evitar o retrabalho, que não interessa nem ao proprietário e nem à empreiteira </a:t>
            </a:r>
            <a:r>
              <a:rPr lang="pt-BR" sz="3200" dirty="0" smtClean="0"/>
              <a:t>que </a:t>
            </a:r>
            <a:r>
              <a:rPr lang="pt-BR" sz="3200" dirty="0"/>
              <a:t>a realiza. </a:t>
            </a:r>
            <a:endParaRPr lang="pt-BR" sz="3200" dirty="0" smtClean="0"/>
          </a:p>
          <a:p>
            <a:pPr marL="0" indent="0" algn="just">
              <a:buNone/>
            </a:pPr>
            <a:r>
              <a:rPr lang="pt-BR" sz="3200" dirty="0" smtClean="0"/>
              <a:t>Vamos </a:t>
            </a:r>
            <a:r>
              <a:rPr lang="pt-BR" sz="3200" dirty="0"/>
              <a:t>citar alguns serviços: demarcação dos limites do terreno, locação </a:t>
            </a:r>
            <a:r>
              <a:rPr lang="pt-BR" sz="3200" dirty="0" smtClean="0"/>
              <a:t>de uma casa, prédio ou barracão, </a:t>
            </a:r>
            <a:r>
              <a:rPr lang="pt-BR" sz="3200" dirty="0"/>
              <a:t>demarcação </a:t>
            </a:r>
            <a:r>
              <a:rPr lang="pt-BR" sz="3200" dirty="0" smtClean="0"/>
              <a:t>de alinhamentos, </a:t>
            </a:r>
            <a:r>
              <a:rPr lang="pt-BR" sz="3200" dirty="0"/>
              <a:t>locação de </a:t>
            </a:r>
            <a:r>
              <a:rPr lang="pt-BR" sz="3200" dirty="0" smtClean="0"/>
              <a:t>estacas de níveis, locação de estacas para fundação, etc</a:t>
            </a:r>
            <a:r>
              <a:rPr lang="pt-BR" sz="3200" dirty="0"/>
              <a:t>. </a:t>
            </a:r>
            <a:endParaRPr lang="pt-BR" sz="3200" dirty="0" smtClean="0"/>
          </a:p>
          <a:p>
            <a:pPr marL="0" indent="0" algn="just">
              <a:buNone/>
            </a:pPr>
            <a:r>
              <a:rPr lang="pt-BR" sz="3200" dirty="0" smtClean="0"/>
              <a:t>O Levantamento </a:t>
            </a:r>
            <a:r>
              <a:rPr lang="pt-BR" sz="3200" dirty="0"/>
              <a:t>topográfico do terreno é imprescindível e </a:t>
            </a:r>
            <a:r>
              <a:rPr lang="pt-BR" sz="3200" dirty="0" smtClean="0"/>
              <a:t>indispensável e para a execução de uma obra ou serviço de engenharia.</a:t>
            </a:r>
            <a:endParaRPr lang="pt-BR" sz="3200" dirty="0"/>
          </a:p>
          <a:p>
            <a:pPr marL="0" indent="0">
              <a:buNone/>
            </a:pP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830023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0352" y="338667"/>
            <a:ext cx="11192256" cy="62484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PLANTA TOPOGRÁFICA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é o desenho, em uma determinada escala, de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um trecho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da superfície da terra em estudo, com todos os seus detalhes. 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Essa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PLANTA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TOPOGRÁFICA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nada mais é que a imagem do terreno projetado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em um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plano horizontal, também chamado de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PLANO TOPOGRÁFICO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57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3.amazonaws.com/magoo/ABAAAALkEAD-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24" y="884760"/>
            <a:ext cx="8422809" cy="52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838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ba.ufrj.br/gd/imagens/topografia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44" y="1825625"/>
            <a:ext cx="6747483" cy="480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68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228560" y="164592"/>
            <a:ext cx="4559180" cy="877824"/>
          </a:xfrm>
        </p:spPr>
        <p:txBody>
          <a:bodyPr>
            <a:normAutofit/>
          </a:bodyPr>
          <a:lstStyle/>
          <a:p>
            <a:r>
              <a:rPr lang="pt-BR" b="1" dirty="0" smtClean="0"/>
              <a:t>Planta Topográfica</a:t>
            </a:r>
            <a:endParaRPr lang="pt-BR" b="1" dirty="0"/>
          </a:p>
        </p:txBody>
      </p:sp>
      <p:pic>
        <p:nvPicPr>
          <p:cNvPr id="1026" name="Picture 2" descr="C:\Users\sxp7\Desktop\Captur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" t="18785" r="55294" b="10754"/>
          <a:stretch/>
        </p:blipFill>
        <p:spPr bwMode="auto">
          <a:xfrm>
            <a:off x="2113807" y="914399"/>
            <a:ext cx="7980219" cy="57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262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5316" y="0"/>
            <a:ext cx="9421368" cy="1325563"/>
          </a:xfrm>
        </p:spPr>
        <p:txBody>
          <a:bodyPr/>
          <a:lstStyle/>
          <a:p>
            <a:r>
              <a:rPr lang="pt-BR" dirty="0" smtClean="0"/>
              <a:t>ORIENTAÇÃO DA PLANTA TOPOGRÁFICA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3776" y="1325562"/>
            <a:ext cx="11338560" cy="51301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PLANTAS TOPOGRÁFICAS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(como também as cartas geodésicas 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mapas cartográficos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 são orientados em relação à direção do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NORTE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VERDADEIRO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(direção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imutável) ou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NORTE MAGNÉTICO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(direção variável).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Sempre procuramos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colocar a vertical do papel de desenho na direção do NV.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Como única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exceção, podemos citar 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PLANTA DE SITUAÇÃO DOS 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PROJETOS ARQUITETÔNICOS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nos quais colocamos a via pública na horizontal ou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do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papel, inclinando a posição da direção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NORTE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 Também nas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plantas cadastrais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onde constam coordenadas U.T.M. a vertical do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papel coincide com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chamado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NORTE DA QUADRÍCULA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2879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43884" y="200533"/>
            <a:ext cx="4904232" cy="787019"/>
          </a:xfrm>
        </p:spPr>
        <p:txBody>
          <a:bodyPr/>
          <a:lstStyle/>
          <a:p>
            <a:r>
              <a:rPr lang="pt-BR" dirty="0" smtClean="0"/>
              <a:t>NORTE VERDADEIRO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79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/>
              <a:t>É invariável, imutável, é o ponto em que o eixo de rotação da terra em </a:t>
            </a:r>
            <a:r>
              <a:rPr lang="pt-BR" sz="3200" dirty="0" smtClean="0"/>
              <a:t>torno de </a:t>
            </a:r>
            <a:r>
              <a:rPr lang="pt-BR" sz="3200" dirty="0"/>
              <a:t>si mesma fura o globo terrestre no Hemisfério Norte (ponto geográfico </a:t>
            </a:r>
            <a:r>
              <a:rPr lang="pt-BR" sz="3200" dirty="0" smtClean="0"/>
              <a:t>de latitude </a:t>
            </a:r>
            <a:r>
              <a:rPr lang="pt-BR" sz="3200" dirty="0"/>
              <a:t>90º Norte</a:t>
            </a:r>
            <a:r>
              <a:rPr lang="pt-BR" sz="32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87070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376" y="221503"/>
            <a:ext cx="8759952" cy="647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9366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9876" y="273685"/>
            <a:ext cx="5032248" cy="713867"/>
          </a:xfrm>
        </p:spPr>
        <p:txBody>
          <a:bodyPr/>
          <a:lstStyle/>
          <a:p>
            <a:r>
              <a:rPr lang="pt-BR" dirty="0" smtClean="0"/>
              <a:t>NORTE MAGNÉTICO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2336" y="1188721"/>
            <a:ext cx="11521440" cy="49743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/>
              <a:t>Se colocarmos uma bússola no ponto </a:t>
            </a:r>
            <a:r>
              <a:rPr lang="pt-BR" sz="3200" b="1" dirty="0"/>
              <a:t>A </a:t>
            </a:r>
            <a:r>
              <a:rPr lang="pt-BR" sz="3200" dirty="0" smtClean="0"/>
              <a:t>(</a:t>
            </a:r>
            <a:r>
              <a:rPr lang="pt-BR" sz="3200" b="1" dirty="0" smtClean="0"/>
              <a:t>Figura</a:t>
            </a:r>
            <a:r>
              <a:rPr lang="pt-BR" sz="3200" dirty="0" smtClean="0"/>
              <a:t>), poderemos imaginar </a:t>
            </a:r>
            <a:r>
              <a:rPr lang="pt-BR" sz="3200" dirty="0"/>
              <a:t>um plano vertical passando pelo eixo longitudinal da agulha </a:t>
            </a:r>
            <a:r>
              <a:rPr lang="pt-BR" sz="3200" dirty="0" smtClean="0"/>
              <a:t>da bússola</a:t>
            </a:r>
            <a:r>
              <a:rPr lang="pt-BR" sz="3200" dirty="0"/>
              <a:t>, que chamamos de </a:t>
            </a:r>
            <a:r>
              <a:rPr lang="pt-BR" sz="3200" b="1" dirty="0"/>
              <a:t>MERIDIANO MAGNÉTICO </a:t>
            </a:r>
            <a:r>
              <a:rPr lang="pt-BR" sz="3200" dirty="0"/>
              <a:t>do ponto </a:t>
            </a:r>
            <a:r>
              <a:rPr lang="pt-BR" sz="3200" b="1" dirty="0"/>
              <a:t>A</a:t>
            </a:r>
            <a:r>
              <a:rPr lang="pt-BR" sz="3200" dirty="0"/>
              <a:t>. A </a:t>
            </a:r>
            <a:r>
              <a:rPr lang="pt-BR" sz="3200" dirty="0" smtClean="0"/>
              <a:t>sua interseção </a:t>
            </a:r>
            <a:r>
              <a:rPr lang="pt-BR" sz="3200" dirty="0"/>
              <a:t>com o plano do papel nos dará a direção do </a:t>
            </a:r>
            <a:r>
              <a:rPr lang="pt-BR" sz="3200" b="1" dirty="0"/>
              <a:t>NORTE MAGNÉTICO</a:t>
            </a:r>
            <a:r>
              <a:rPr lang="pt-BR" sz="3200" dirty="0"/>
              <a:t>.</a:t>
            </a:r>
          </a:p>
          <a:p>
            <a:pPr marL="0" indent="0" algn="just">
              <a:buNone/>
            </a:pPr>
            <a:r>
              <a:rPr lang="pt-BR" sz="3200" dirty="0"/>
              <a:t>Essa direção é variável, pois o </a:t>
            </a:r>
            <a:r>
              <a:rPr lang="pt-BR" sz="3200" b="1" dirty="0"/>
              <a:t>NM </a:t>
            </a:r>
            <a:r>
              <a:rPr lang="pt-BR" sz="3200" dirty="0"/>
              <a:t>gira em torno do </a:t>
            </a:r>
            <a:r>
              <a:rPr lang="pt-BR" sz="3200" b="1" dirty="0"/>
              <a:t>NV</a:t>
            </a:r>
            <a:r>
              <a:rPr lang="pt-BR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2108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25735"/>
            <a:ext cx="10407732" cy="1325563"/>
          </a:xfrm>
        </p:spPr>
        <p:txBody>
          <a:bodyPr/>
          <a:lstStyle/>
          <a:p>
            <a:r>
              <a:rPr lang="pt-BR" dirty="0" smtClean="0"/>
              <a:t>GOOGLE EARTH UTILIZADO NA TOPOGRAFIA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60" y="1401288"/>
            <a:ext cx="6627268" cy="515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754586" y="2448825"/>
            <a:ext cx="39901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</a:t>
            </a:r>
            <a:r>
              <a:rPr lang="pt-BR" b="1" dirty="0"/>
              <a:t>Google Earth</a:t>
            </a:r>
            <a:r>
              <a:rPr lang="pt-BR" dirty="0"/>
              <a:t> é um aplicativo de mapas em três dimensões mantido </a:t>
            </a:r>
            <a:r>
              <a:rPr lang="pt-BR" dirty="0" smtClean="0"/>
              <a:t>pela Google. </a:t>
            </a:r>
            <a:r>
              <a:rPr lang="pt-BR" dirty="0"/>
              <a:t>Ele permite passear virtualmente por qualquer lugar do planeta, graças às imagens capturadas por </a:t>
            </a:r>
            <a:r>
              <a:rPr lang="pt-BR" dirty="0" smtClean="0"/>
              <a:t>satélite.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468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0461" y="1128157"/>
            <a:ext cx="11393424" cy="5592566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1. Noções de Cartografia e </a:t>
            </a:r>
            <a:r>
              <a:rPr lang="pt-BR" dirty="0" smtClean="0"/>
              <a:t>Geodésia</a:t>
            </a:r>
            <a:r>
              <a:rPr lang="pt-BR" dirty="0"/>
              <a:t>;</a:t>
            </a:r>
          </a:p>
          <a:p>
            <a:r>
              <a:rPr lang="pt-BR" dirty="0"/>
              <a:t>2. Descrição da superfície topográfica;</a:t>
            </a:r>
          </a:p>
          <a:p>
            <a:r>
              <a:rPr lang="pt-BR" dirty="0"/>
              <a:t>3. Ângulos de orientação;</a:t>
            </a:r>
          </a:p>
          <a:p>
            <a:r>
              <a:rPr lang="pt-BR" dirty="0" smtClean="0"/>
              <a:t>4. </a:t>
            </a:r>
            <a:r>
              <a:rPr lang="pt-BR" dirty="0"/>
              <a:t>Métodos de levantamento </a:t>
            </a:r>
            <a:r>
              <a:rPr lang="pt-BR" dirty="0" smtClean="0"/>
              <a:t>planimétrico;</a:t>
            </a:r>
            <a:endParaRPr lang="pt-BR" dirty="0"/>
          </a:p>
          <a:p>
            <a:r>
              <a:rPr lang="pt-BR" dirty="0" smtClean="0"/>
              <a:t>5. </a:t>
            </a:r>
            <a:r>
              <a:rPr lang="pt-BR" dirty="0"/>
              <a:t>Altimetria, perfil e declividade de terrenos;</a:t>
            </a:r>
          </a:p>
          <a:p>
            <a:r>
              <a:rPr lang="pt-BR" dirty="0" smtClean="0"/>
              <a:t>6. </a:t>
            </a:r>
            <a:r>
              <a:rPr lang="pt-BR" dirty="0"/>
              <a:t>Obtenção de curvas de nível;</a:t>
            </a:r>
          </a:p>
          <a:p>
            <a:r>
              <a:rPr lang="pt-BR" dirty="0" smtClean="0"/>
              <a:t>7. </a:t>
            </a:r>
            <a:r>
              <a:rPr lang="pt-BR" dirty="0"/>
              <a:t>Interpretação do relevo através de plantas </a:t>
            </a:r>
            <a:r>
              <a:rPr lang="pt-BR" dirty="0" smtClean="0"/>
              <a:t>Planialtimétrico;</a:t>
            </a:r>
            <a:endParaRPr lang="pt-BR" dirty="0"/>
          </a:p>
          <a:p>
            <a:r>
              <a:rPr lang="pt-BR" dirty="0" smtClean="0"/>
              <a:t>8. </a:t>
            </a:r>
            <a:r>
              <a:rPr lang="pt-BR" dirty="0"/>
              <a:t>Sistema GPS;</a:t>
            </a:r>
          </a:p>
          <a:p>
            <a:r>
              <a:rPr lang="pt-BR" dirty="0" smtClean="0"/>
              <a:t>9. </a:t>
            </a:r>
            <a:r>
              <a:rPr lang="pt-BR" dirty="0"/>
              <a:t>Cálculo de áreas;</a:t>
            </a:r>
          </a:p>
          <a:p>
            <a:r>
              <a:rPr lang="pt-BR" dirty="0" smtClean="0"/>
              <a:t>10. </a:t>
            </a:r>
            <a:r>
              <a:rPr lang="pt-BR" dirty="0"/>
              <a:t>Desenho </a:t>
            </a:r>
            <a:r>
              <a:rPr lang="pt-BR" dirty="0" smtClean="0"/>
              <a:t>topográfico; </a:t>
            </a:r>
            <a:endParaRPr lang="pt-BR" dirty="0"/>
          </a:p>
          <a:p>
            <a:r>
              <a:rPr lang="pt-BR" dirty="0" smtClean="0"/>
              <a:t>11. </a:t>
            </a:r>
            <a:r>
              <a:rPr lang="pt-BR" dirty="0"/>
              <a:t>Desenho de </a:t>
            </a:r>
            <a:r>
              <a:rPr lang="pt-BR" dirty="0" smtClean="0"/>
              <a:t>plantas;</a:t>
            </a:r>
            <a:endParaRPr lang="pt-BR" dirty="0"/>
          </a:p>
          <a:p>
            <a:r>
              <a:rPr lang="pt-BR" dirty="0" smtClean="0"/>
              <a:t>12. Aula prática com Estação Total e GPS Topográfico.</a:t>
            </a:r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224784" y="145670"/>
            <a:ext cx="6312408" cy="951612"/>
          </a:xfrm>
        </p:spPr>
        <p:txBody>
          <a:bodyPr/>
          <a:lstStyle/>
          <a:p>
            <a:r>
              <a:rPr lang="pt-BR" dirty="0" smtClean="0"/>
              <a:t>O QUE IREMOS APRENDER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8872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2407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BARRAGEM PETROBRAS – SÃO MATEUS DO SUL</a:t>
            </a:r>
            <a:endParaRPr lang="pt-B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19" y="1235928"/>
            <a:ext cx="6958941" cy="541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349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9463" y="258247"/>
            <a:ext cx="9410205" cy="929285"/>
          </a:xfrm>
        </p:spPr>
        <p:txBody>
          <a:bodyPr/>
          <a:lstStyle/>
          <a:p>
            <a:r>
              <a:rPr lang="pt-BR" dirty="0" smtClean="0"/>
              <a:t>Mapeamento de Áreas rurais e Urbanas</a:t>
            </a:r>
            <a:endParaRPr lang="pt-B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821" y="1421988"/>
            <a:ext cx="6689942" cy="520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516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19499" y="329499"/>
            <a:ext cx="7142018" cy="1107415"/>
          </a:xfrm>
        </p:spPr>
        <p:txBody>
          <a:bodyPr/>
          <a:lstStyle/>
          <a:p>
            <a:r>
              <a:rPr lang="pt-BR" dirty="0" smtClean="0"/>
              <a:t>PLANEJAMENTO LOTEAMENTO</a:t>
            </a:r>
            <a:endParaRPr lang="pt-B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19" y="1210870"/>
            <a:ext cx="6828312" cy="531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84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30728" y="91992"/>
            <a:ext cx="8080169" cy="905535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CADASTRO AMBIENTAL RURAL - CAR</a:t>
            </a:r>
            <a:endParaRPr lang="pt-B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05" y="829439"/>
            <a:ext cx="7466887" cy="580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5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9992" y="175120"/>
            <a:ext cx="7600208" cy="1325563"/>
          </a:xfrm>
        </p:spPr>
        <p:txBody>
          <a:bodyPr>
            <a:normAutofit/>
          </a:bodyPr>
          <a:lstStyle/>
          <a:p>
            <a:r>
              <a:rPr lang="pt-BR" sz="5400" b="1" dirty="0" smtClean="0"/>
              <a:t>O QUE É TOPOGRAFIA?</a:t>
            </a:r>
            <a:endParaRPr lang="pt-BR" sz="5400" dirty="0"/>
          </a:p>
        </p:txBody>
      </p:sp>
      <p:pic>
        <p:nvPicPr>
          <p:cNvPr id="2050" name="Picture 2" descr="http://wp.clicrbs.com.br/chapeco/files/2012/07/Urbanismo-0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1" y="1690688"/>
            <a:ext cx="5404615" cy="341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lanagrosc.com.br/conteudo/imagens/entrada_me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96" y="1672399"/>
            <a:ext cx="4566504" cy="342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539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1261" y="1258784"/>
            <a:ext cx="11388437" cy="5001307"/>
          </a:xfrm>
        </p:spPr>
        <p:txBody>
          <a:bodyPr>
            <a:normAutofit/>
          </a:bodyPr>
          <a:lstStyle/>
          <a:p>
            <a:pPr algn="just"/>
            <a:r>
              <a:rPr lang="pt-BR" sz="3600" dirty="0"/>
              <a:t>Topografia significa a descrição exata e detalhada de um lugar, determinando as dimensões, elementos existentes, variações </a:t>
            </a:r>
            <a:r>
              <a:rPr lang="pt-BR" sz="3600" dirty="0" err="1"/>
              <a:t>altimétricas</a:t>
            </a:r>
            <a:r>
              <a:rPr lang="pt-BR" sz="3600" dirty="0"/>
              <a:t>, acidentes geográficos, etc. A Topografia fornece dados, obtidos através de cálculos, métodos e instrumentos que permitem o conhecimento do terreno, dando base para execução de projetos e obras realizadas por engenheiros ou arquitetos. Sendo fundamental tanto na etapa de projeto quanto na execução da obra.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3910" y="0"/>
            <a:ext cx="3888179" cy="1325563"/>
          </a:xfrm>
        </p:spPr>
        <p:txBody>
          <a:bodyPr/>
          <a:lstStyle/>
          <a:p>
            <a:r>
              <a:rPr lang="pt-BR" dirty="0" smtClean="0"/>
              <a:t>TOPOGRAFIA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95149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0726" y="420624"/>
            <a:ext cx="7027164" cy="877824"/>
          </a:xfrm>
        </p:spPr>
        <p:txBody>
          <a:bodyPr>
            <a:normAutofit/>
          </a:bodyPr>
          <a:lstStyle/>
          <a:p>
            <a:r>
              <a:rPr lang="pt-BR" b="1" dirty="0" smtClean="0"/>
              <a:t>SIGNIFICADO DE TOPOGRAFIA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8912" y="1298448"/>
            <a:ext cx="11430000" cy="52120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b="1" dirty="0"/>
              <a:t>Topografia</a:t>
            </a:r>
            <a:r>
              <a:rPr lang="pt-BR" sz="3200" dirty="0"/>
              <a:t> (do </a:t>
            </a:r>
            <a:r>
              <a:rPr lang="pt-BR" sz="3200" dirty="0" smtClean="0"/>
              <a:t>grego,</a:t>
            </a:r>
            <a:r>
              <a:rPr lang="pt-BR" sz="3200" dirty="0"/>
              <a:t> </a:t>
            </a:r>
            <a:r>
              <a:rPr lang="pt-BR" sz="3200" i="1" dirty="0"/>
              <a:t>topos</a:t>
            </a:r>
            <a:r>
              <a:rPr lang="pt-BR" sz="3200" dirty="0"/>
              <a:t>, que significa "lugar", "região", e </a:t>
            </a:r>
            <a:r>
              <a:rPr lang="pt-BR" sz="3200" i="1" dirty="0" smtClean="0"/>
              <a:t>grapho</a:t>
            </a:r>
            <a:r>
              <a:rPr lang="pt-BR" sz="3200" dirty="0"/>
              <a:t>, que significa "descrever", portanto "descrição de um lugar") é a </a:t>
            </a:r>
            <a:r>
              <a:rPr lang="pt-BR" sz="3200" dirty="0" smtClean="0"/>
              <a:t>ciência que </a:t>
            </a:r>
            <a:r>
              <a:rPr lang="pt-BR" sz="3200" dirty="0"/>
              <a:t>estuda todos os </a:t>
            </a:r>
            <a:r>
              <a:rPr lang="pt-BR" sz="3200" dirty="0" smtClean="0"/>
              <a:t>acidentes geográficos,</a:t>
            </a:r>
            <a:r>
              <a:rPr lang="pt-BR" sz="3200" dirty="0"/>
              <a:t> definindo a sua situação e localização na </a:t>
            </a:r>
            <a:r>
              <a:rPr lang="pt-BR" sz="3200" dirty="0" smtClean="0"/>
              <a:t>Terra</a:t>
            </a:r>
            <a:r>
              <a:rPr lang="pt-BR" sz="3200" dirty="0"/>
              <a:t>.</a:t>
            </a:r>
            <a:r>
              <a:rPr lang="pt-BR" sz="3200" dirty="0" smtClean="0"/>
              <a:t> </a:t>
            </a:r>
            <a:r>
              <a:rPr lang="pt-BR" sz="3200" dirty="0"/>
              <a:t>É ainda o estudo dos princípios e métodos necessários para a descrição e representação das </a:t>
            </a:r>
            <a:r>
              <a:rPr lang="pt-BR" sz="3200" dirty="0" smtClean="0"/>
              <a:t>superfícies, </a:t>
            </a:r>
            <a:r>
              <a:rPr lang="pt-BR" sz="3200" dirty="0"/>
              <a:t>em especial para a sua cartografia. Tem a importância de determinar analiticamente as </a:t>
            </a:r>
            <a:r>
              <a:rPr lang="pt-BR" sz="3200" dirty="0" smtClean="0"/>
              <a:t>medidas</a:t>
            </a:r>
            <a:r>
              <a:rPr lang="pt-BR" sz="3200" dirty="0"/>
              <a:t> de área e perímetro, localização, orientação, variações no relevo, </a:t>
            </a:r>
            <a:r>
              <a:rPr lang="pt-BR" sz="3200" dirty="0" smtClean="0"/>
              <a:t>etc. </a:t>
            </a:r>
            <a:r>
              <a:rPr lang="pt-BR" sz="3200" dirty="0"/>
              <a:t>e ainda </a:t>
            </a:r>
            <a:r>
              <a:rPr lang="pt-BR" sz="3200" dirty="0" smtClean="0"/>
              <a:t>representa-las </a:t>
            </a:r>
            <a:r>
              <a:rPr lang="pt-BR" sz="3200" dirty="0"/>
              <a:t>graficamente em cartas (ou plantas) </a:t>
            </a:r>
            <a:r>
              <a:rPr lang="pt-BR" sz="3200" dirty="0" smtClean="0"/>
              <a:t>topográficas.</a:t>
            </a:r>
            <a:r>
              <a:rPr lang="pt-BR" sz="3200" baseline="30000" dirty="0" smtClean="0"/>
              <a:t> 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988548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0896" y="728133"/>
            <a:ext cx="11466576" cy="589279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pt-BR" sz="3200" dirty="0" smtClean="0"/>
              <a:t>A </a:t>
            </a:r>
            <a:r>
              <a:rPr lang="pt-BR" sz="3200" b="1" dirty="0" smtClean="0"/>
              <a:t>topografia </a:t>
            </a:r>
            <a:r>
              <a:rPr lang="pt-BR" sz="3200" dirty="0" smtClean="0"/>
              <a:t>é a ciência que estuda a representação detalhada de um trecho limitado da superfície da terra, sem levar em consideração a curvatura resultante de sua esfericidade. </a:t>
            </a:r>
            <a:r>
              <a:rPr lang="pt-BR" sz="3200" dirty="0"/>
              <a:t>De uma maneira geral (varia de acordo com diversos </a:t>
            </a:r>
            <a:r>
              <a:rPr lang="pt-BR" sz="3200" dirty="0" smtClean="0"/>
              <a:t>Autores</a:t>
            </a:r>
            <a:r>
              <a:rPr lang="pt-BR" sz="3200" dirty="0"/>
              <a:t>), considera-se o </a:t>
            </a:r>
            <a:r>
              <a:rPr lang="pt-BR" sz="3200" dirty="0" smtClean="0"/>
              <a:t>limite de </a:t>
            </a:r>
            <a:r>
              <a:rPr lang="pt-BR" sz="3200" dirty="0"/>
              <a:t>50 km, a partir da origem do levantamento.</a:t>
            </a:r>
            <a:endParaRPr lang="pt-BR" sz="3200" dirty="0" smtClean="0"/>
          </a:p>
          <a:p>
            <a:pPr marL="0" indent="0" algn="just">
              <a:buNone/>
            </a:pPr>
            <a:r>
              <a:rPr lang="pt-BR" sz="3200" dirty="0" smtClean="0"/>
              <a:t>Assim sendo, podemos sempre representar em um plano horizontal a imagem do terreno em estudo, com sua forma, limites, dimensões, relevo, bem como todas as particularidades de importância, tanto naturais como artificiais.</a:t>
            </a:r>
          </a:p>
          <a:p>
            <a:pPr marL="0" indent="0" algn="just">
              <a:buNone/>
            </a:pPr>
            <a:r>
              <a:rPr lang="pt-BR" sz="3200" dirty="0" smtClean="0"/>
              <a:t>Estas particularidades, podem ser: rios, lagos, cercas, vegetações, estradas, pontes, canais, construções isoladas, etc., E serão mais ou menos detalhadas conforme a finalidade do trabalho.</a:t>
            </a:r>
          </a:p>
          <a:p>
            <a:pPr marL="0" indent="0" algn="just">
              <a:buNone/>
            </a:pPr>
            <a:r>
              <a:rPr lang="pt-BR" sz="3200" dirty="0" smtClean="0"/>
              <a:t>A </a:t>
            </a:r>
            <a:r>
              <a:rPr lang="pt-BR" sz="3200" b="1" dirty="0" smtClean="0"/>
              <a:t>topografia, </a:t>
            </a:r>
            <a:r>
              <a:rPr lang="pt-BR" sz="3200" dirty="0" smtClean="0"/>
              <a:t>que é baseada na geometria e na trigonometria, tem por objetivo o estudo e representação da forma e dimensões da terra. No seu estudo tomaremos conhecimento de métodos e instrumentos que nos levarão a duas finalidades principais.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791075" y="0"/>
            <a:ext cx="2561082" cy="877824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DEFINIÇÃO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5609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75121" y="378941"/>
            <a:ext cx="6540844" cy="782594"/>
          </a:xfrm>
        </p:spPr>
        <p:txBody>
          <a:bodyPr>
            <a:normAutofit/>
          </a:bodyPr>
          <a:lstStyle/>
          <a:p>
            <a:r>
              <a:rPr lang="pt-BR" sz="4000" b="1" dirty="0" smtClean="0"/>
              <a:t>IMPORTÂNCIA DA TOPOGRAFIA 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029969"/>
            <a:ext cx="10414686" cy="3472907"/>
          </a:xfrm>
        </p:spPr>
        <p:txBody>
          <a:bodyPr/>
          <a:lstStyle/>
          <a:p>
            <a:pPr algn="just"/>
            <a:r>
              <a:rPr lang="pt-BR" dirty="0" smtClean="0"/>
              <a:t>Segue </a:t>
            </a:r>
            <a:r>
              <a:rPr lang="pt-BR" dirty="0"/>
              <a:t>alguns exemplos de projetos da engenharia </a:t>
            </a:r>
            <a:r>
              <a:rPr lang="pt-BR" dirty="0" smtClean="0"/>
              <a:t>que </a:t>
            </a:r>
            <a:r>
              <a:rPr lang="pt-BR" dirty="0"/>
              <a:t>utilizam a topografia. </a:t>
            </a:r>
            <a:endParaRPr lang="pt-BR" dirty="0" smtClean="0"/>
          </a:p>
          <a:p>
            <a:pPr algn="just"/>
            <a:r>
              <a:rPr lang="pt-BR" dirty="0" smtClean="0"/>
              <a:t>Implantação de edificações</a:t>
            </a:r>
            <a:r>
              <a:rPr lang="pt-BR" dirty="0"/>
              <a:t>, estradas, barragens, </a:t>
            </a:r>
            <a:r>
              <a:rPr lang="pt-BR" dirty="0" smtClean="0"/>
              <a:t>projetos  de saneamento </a:t>
            </a:r>
            <a:r>
              <a:rPr lang="pt-BR" dirty="0"/>
              <a:t>de água e esgoto, pontes, viadutos, túneis, portos, irrigação, arruamentos, loteamentos, </a:t>
            </a:r>
            <a:r>
              <a:rPr lang="pt-BR" dirty="0" smtClean="0"/>
              <a:t>levantamentos topográfico de áreas rurais e urbanas, Cadastro Ambiental Rural, </a:t>
            </a:r>
            <a:r>
              <a:rPr lang="pt-BR" dirty="0"/>
              <a:t>mineração, </a:t>
            </a:r>
            <a:r>
              <a:rPr lang="pt-BR" dirty="0" smtClean="0"/>
              <a:t>Georreferenciamento de imóveis rurais, implantação de máquinas e equipamentos para Indústria, etc.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2520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5324" y="109752"/>
            <a:ext cx="6625281" cy="730507"/>
          </a:xfrm>
        </p:spPr>
        <p:txBody>
          <a:bodyPr>
            <a:normAutofit/>
          </a:bodyPr>
          <a:lstStyle/>
          <a:p>
            <a:r>
              <a:rPr lang="pt-BR" sz="4000" b="1" dirty="0"/>
              <a:t>IMPORTÂNCIA DA TOPOGRAFIA </a:t>
            </a:r>
            <a:endParaRPr lang="pt-BR" sz="4000" dirty="0"/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7" y="1095374"/>
            <a:ext cx="4642883" cy="2348041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71" y="1095374"/>
            <a:ext cx="6645534" cy="4984150"/>
          </a:xfrm>
          <a:prstGeom prst="rect">
            <a:avLst/>
          </a:prstGeom>
        </p:spPr>
      </p:pic>
      <p:pic>
        <p:nvPicPr>
          <p:cNvPr id="4098" name="Picture 2" descr="http://micrositios.todamorelia.com/upload/archivos/600/1504_zxy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26" y="3560214"/>
            <a:ext cx="3795404" cy="32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798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682368" y="372533"/>
            <a:ext cx="11046940" cy="61976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dirty="0" smtClean="0"/>
              <a:t>A </a:t>
            </a:r>
            <a:r>
              <a:rPr lang="pt-BR" dirty="0"/>
              <a:t>primeira etapa na execução de uma obra é solicitar um serviço de levantamento </a:t>
            </a:r>
            <a:r>
              <a:rPr lang="pt-BR" dirty="0" smtClean="0"/>
              <a:t>topográfico </a:t>
            </a:r>
            <a:r>
              <a:rPr lang="pt-BR" dirty="0"/>
              <a:t>do terreno. Este serviço é que vai mostrar a situação do terreno, seus declives, imperfeições, necessidades de aterro ou </a:t>
            </a:r>
            <a:r>
              <a:rPr lang="pt-BR" dirty="0" smtClean="0"/>
              <a:t>corte, etc. </a:t>
            </a:r>
          </a:p>
          <a:p>
            <a:pPr marL="0" indent="0" algn="just">
              <a:buNone/>
            </a:pPr>
            <a:r>
              <a:rPr lang="pt-BR" dirty="0" smtClean="0"/>
              <a:t>Com </a:t>
            </a:r>
            <a:r>
              <a:rPr lang="pt-BR" dirty="0"/>
              <a:t>o levantamento topográfico em mãos, o engenheiro tem como avaliar não somente o preço, mas se o investimento será viável em relação à expectativa </a:t>
            </a:r>
            <a:r>
              <a:rPr lang="pt-BR" dirty="0" smtClean="0"/>
              <a:t>do cliente. </a:t>
            </a:r>
          </a:p>
          <a:p>
            <a:pPr marL="0" indent="0" algn="just">
              <a:buNone/>
            </a:pPr>
            <a:r>
              <a:rPr lang="pt-BR" dirty="0" smtClean="0"/>
              <a:t>No </a:t>
            </a:r>
            <a:r>
              <a:rPr lang="pt-BR" dirty="0"/>
              <a:t>caso da obra se tratar de uma residência, ele pode planejar e adequar o projeto á topografia do terreno visando reduzir o custo da obra, e não </a:t>
            </a:r>
            <a:r>
              <a:rPr lang="pt-BR" dirty="0" smtClean="0"/>
              <a:t>deixando, </a:t>
            </a:r>
            <a:r>
              <a:rPr lang="pt-BR" dirty="0"/>
              <a:t>é claro, de observar as leis que regem o plano diretor do município. </a:t>
            </a:r>
            <a:endParaRPr lang="pt-BR" dirty="0" smtClean="0"/>
          </a:p>
          <a:p>
            <a:pPr marL="0" indent="0" algn="just">
              <a:buNone/>
            </a:pPr>
            <a:r>
              <a:rPr lang="pt-BR" dirty="0" smtClean="0"/>
              <a:t>Em projetos florestais, o levantamento topográfico serve para identificar á área, a existência de acessos, rios ou córregos, a declividade o terreno, áreas de preservação permanente e reserva legal, áreas de plantios, edificações, etc.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60732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971</Words>
  <Application>Microsoft Office PowerPoint</Application>
  <PresentationFormat>Personalizar</PresentationFormat>
  <Paragraphs>55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Tema do Office</vt:lpstr>
      <vt:lpstr>TOPOGRAFIA 1 Aula 1</vt:lpstr>
      <vt:lpstr>O QUE IREMOS APRENDER</vt:lpstr>
      <vt:lpstr>O QUE É TOPOGRAFIA?</vt:lpstr>
      <vt:lpstr>TOPOGRAFIA</vt:lpstr>
      <vt:lpstr>SIGNIFICADO DE TOPOGRAFIA</vt:lpstr>
      <vt:lpstr>DEFINIÇÃO</vt:lpstr>
      <vt:lpstr>IMPORTÂNCIA DA TOPOGRAFIA </vt:lpstr>
      <vt:lpstr>IMPORTÂNCIA DA TOPOGRAFIA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Planta Topográfica</vt:lpstr>
      <vt:lpstr>ORIENTAÇÃO DA PLANTA TOPOGRÁFICA</vt:lpstr>
      <vt:lpstr>NORTE VERDADEIRO</vt:lpstr>
      <vt:lpstr>Apresentação do PowerPoint</vt:lpstr>
      <vt:lpstr>NORTE MAGNÉTICO</vt:lpstr>
      <vt:lpstr>GOOGLE EARTH UTILIZADO NA TOPOGRAFIA</vt:lpstr>
      <vt:lpstr>BARRAGEM PETROBRAS – SÃO MATEUS DO SUL</vt:lpstr>
      <vt:lpstr>Mapeamento de Áreas rurais e Urbanas</vt:lpstr>
      <vt:lpstr>PLANEJAMENTO LOTEAMENTO</vt:lpstr>
      <vt:lpstr>CADASTRO AMBIENTAL RURAL - CAR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TOPOGRAFIA 1</dc:title>
  <dc:creator>Marcos</dc:creator>
  <cp:lastModifiedBy>Teste</cp:lastModifiedBy>
  <cp:revision>65</cp:revision>
  <dcterms:created xsi:type="dcterms:W3CDTF">2014-08-26T21:22:36Z</dcterms:created>
  <dcterms:modified xsi:type="dcterms:W3CDTF">2015-11-04T18:04:09Z</dcterms:modified>
</cp:coreProperties>
</file>