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1" r:id="rId7"/>
    <p:sldId id="260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972429D-40C1-4ADC-AF3B-3B4674B71A71}" type="datetimeFigureOut">
              <a:rPr lang="pt-BR" smtClean="0"/>
              <a:t>08/09/2015</a:t>
            </a:fld>
            <a:endParaRPr lang="pt-BR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9672951-CC4C-42B4-A5E1-71DAF4A0D4A0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429D-40C1-4ADC-AF3B-3B4674B71A71}" type="datetimeFigureOut">
              <a:rPr lang="pt-BR" smtClean="0"/>
              <a:t>08/09/2015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72951-CC4C-42B4-A5E1-71DAF4A0D4A0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429D-40C1-4ADC-AF3B-3B4674B71A71}" type="datetimeFigureOut">
              <a:rPr lang="pt-BR" smtClean="0"/>
              <a:t>08/09/2015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72951-CC4C-42B4-A5E1-71DAF4A0D4A0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429D-40C1-4ADC-AF3B-3B4674B71A71}" type="datetimeFigureOut">
              <a:rPr lang="pt-BR" smtClean="0"/>
              <a:t>08/09/2015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72951-CC4C-42B4-A5E1-71DAF4A0D4A0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429D-40C1-4ADC-AF3B-3B4674B71A71}" type="datetimeFigureOut">
              <a:rPr lang="pt-BR" smtClean="0"/>
              <a:t>08/09/2015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72951-CC4C-42B4-A5E1-71DAF4A0D4A0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429D-40C1-4ADC-AF3B-3B4674B71A71}" type="datetimeFigureOut">
              <a:rPr lang="pt-BR" smtClean="0"/>
              <a:t>08/09/2015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72951-CC4C-42B4-A5E1-71DAF4A0D4A0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429D-40C1-4ADC-AF3B-3B4674B71A71}" type="datetimeFigureOut">
              <a:rPr lang="pt-BR" smtClean="0"/>
              <a:t>08/09/2015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72951-CC4C-42B4-A5E1-71DAF4A0D4A0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429D-40C1-4ADC-AF3B-3B4674B71A71}" type="datetimeFigureOut">
              <a:rPr lang="pt-BR" smtClean="0"/>
              <a:t>08/09/2015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72951-CC4C-42B4-A5E1-71DAF4A0D4A0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429D-40C1-4ADC-AF3B-3B4674B71A71}" type="datetimeFigureOut">
              <a:rPr lang="pt-BR" smtClean="0"/>
              <a:t>08/09/2015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72951-CC4C-42B4-A5E1-71DAF4A0D4A0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429D-40C1-4ADC-AF3B-3B4674B71A71}" type="datetimeFigureOut">
              <a:rPr lang="pt-BR" smtClean="0"/>
              <a:t>08/09/2015</a:t>
            </a:fld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72951-CC4C-42B4-A5E1-71DAF4A0D4A0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429D-40C1-4ADC-AF3B-3B4674B71A71}" type="datetimeFigureOut">
              <a:rPr lang="pt-BR" smtClean="0"/>
              <a:t>08/09/2015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72951-CC4C-42B4-A5E1-71DAF4A0D4A0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972429D-40C1-4ADC-AF3B-3B4674B71A71}" type="datetimeFigureOut">
              <a:rPr lang="pt-BR" smtClean="0"/>
              <a:t>08/09/2015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9672951-CC4C-42B4-A5E1-71DAF4A0D4A0}" type="slidenum">
              <a:rPr lang="pt-BR" smtClean="0"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Português Instrumental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5/7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7578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Exercício. </a:t>
            </a:r>
            <a:endParaRPr lang="pt-BR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9"/>
            <a:ext cx="820891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46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05" y="764704"/>
            <a:ext cx="8131003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30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325813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6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352928" cy="553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67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208912" cy="5721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0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284987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872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28092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42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9173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98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903"/>
            <a:ext cx="8964488" cy="692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81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1" y="1196752"/>
            <a:ext cx="888826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94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792088"/>
          </a:xfrm>
        </p:spPr>
        <p:txBody>
          <a:bodyPr>
            <a:normAutofit fontScale="90000"/>
          </a:bodyPr>
          <a:lstStyle/>
          <a:p>
            <a:r>
              <a:rPr lang="pt-BR" sz="4800" dirty="0" smtClean="0"/>
              <a:t>Figuras de som.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12776"/>
            <a:ext cx="8280920" cy="5184576"/>
          </a:xfrm>
        </p:spPr>
        <p:txBody>
          <a:bodyPr>
            <a:noAutofit/>
          </a:bodyPr>
          <a:lstStyle/>
          <a:p>
            <a:endParaRPr lang="pt-BR" sz="2500" b="1" dirty="0" smtClean="0"/>
          </a:p>
          <a:p>
            <a:r>
              <a:rPr lang="pt-BR" sz="2500" b="1" dirty="0" smtClean="0"/>
              <a:t>Aliteração:</a:t>
            </a:r>
          </a:p>
          <a:p>
            <a:pPr marL="68580" indent="0">
              <a:buNone/>
            </a:pPr>
            <a:r>
              <a:rPr lang="pt-BR" sz="2500" dirty="0" smtClean="0"/>
              <a:t>“Esperando, parada, pregada na pedra do porto.”</a:t>
            </a:r>
          </a:p>
          <a:p>
            <a:pPr marL="68580" indent="0">
              <a:buNone/>
            </a:pPr>
            <a:r>
              <a:rPr lang="pt-BR" sz="2500" dirty="0" smtClean="0"/>
              <a:t>“O rato roeu a roupa do rei de Roma.”</a:t>
            </a:r>
          </a:p>
          <a:p>
            <a:r>
              <a:rPr lang="pt-BR" sz="2500" b="1" dirty="0" smtClean="0"/>
              <a:t>Assonância:</a:t>
            </a:r>
          </a:p>
          <a:p>
            <a:pPr marL="68580" indent="0">
              <a:buNone/>
            </a:pPr>
            <a:r>
              <a:rPr lang="pt-BR" sz="2500" dirty="0" smtClean="0"/>
              <a:t>“Sou um mulato nato no sentido lato mulato democrático do litoral.”</a:t>
            </a:r>
          </a:p>
          <a:p>
            <a:pPr marL="68580" indent="0">
              <a:buNone/>
            </a:pPr>
            <a:r>
              <a:rPr lang="pt-BR" sz="2500" dirty="0" smtClean="0"/>
              <a:t>“Ó Formas alvas, brancas, Formas claras.”</a:t>
            </a:r>
          </a:p>
        </p:txBody>
      </p:sp>
    </p:spTree>
    <p:extLst>
      <p:ext uri="{BB962C8B-B14F-4D97-AF65-F5344CB8AC3E}">
        <p14:creationId xmlns:p14="http://schemas.microsoft.com/office/powerpoint/2010/main" val="1964480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633747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80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574" y="620688"/>
            <a:ext cx="925657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165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069" y="476672"/>
            <a:ext cx="9212069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69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56084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03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98" y="476672"/>
            <a:ext cx="8318758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36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963496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80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54" y="692696"/>
            <a:ext cx="840661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33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378791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00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68" y="620688"/>
            <a:ext cx="829028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31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42493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87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908720"/>
            <a:ext cx="7848872" cy="5472608"/>
          </a:xfrm>
        </p:spPr>
        <p:txBody>
          <a:bodyPr/>
          <a:lstStyle/>
          <a:p>
            <a:endParaRPr lang="pt-BR" sz="2500" b="1" dirty="0"/>
          </a:p>
          <a:p>
            <a:r>
              <a:rPr lang="pt-BR" sz="2500" b="1" dirty="0" smtClean="0"/>
              <a:t>Paronomásia</a:t>
            </a:r>
            <a:r>
              <a:rPr lang="pt-BR" sz="2500" b="1" dirty="0"/>
              <a:t>:</a:t>
            </a:r>
          </a:p>
          <a:p>
            <a:pPr marL="68580" indent="0">
              <a:buNone/>
            </a:pPr>
            <a:r>
              <a:rPr lang="pt-BR" sz="2500" dirty="0"/>
              <a:t>“Eu que passo, penso e peço.”</a:t>
            </a:r>
          </a:p>
          <a:p>
            <a:pPr marL="68580" indent="0">
              <a:buNone/>
            </a:pPr>
            <a:r>
              <a:rPr lang="pt-BR" sz="2500" dirty="0"/>
              <a:t>“O passarinho pousou e posou, se sentido uma águia</a:t>
            </a:r>
            <a:r>
              <a:rPr lang="pt-BR" sz="2500" dirty="0" smtClean="0"/>
              <a:t>.”</a:t>
            </a:r>
          </a:p>
          <a:p>
            <a:pPr marL="68580" indent="0">
              <a:buNone/>
            </a:pPr>
            <a:endParaRPr lang="pt-BR" dirty="0" smtClean="0"/>
          </a:p>
          <a:p>
            <a:r>
              <a:rPr lang="pt-BR" sz="2500" b="1" dirty="0" smtClean="0"/>
              <a:t>Onomatopeia:</a:t>
            </a:r>
          </a:p>
          <a:p>
            <a:pPr marL="68580" indent="0">
              <a:buNone/>
            </a:pPr>
            <a:r>
              <a:rPr lang="pt-BR" sz="2500" dirty="0" smtClean="0"/>
              <a:t>“O </a:t>
            </a:r>
            <a:r>
              <a:rPr lang="pt-BR" sz="2500" dirty="0" smtClean="0"/>
              <a:t>tum-tum</a:t>
            </a:r>
            <a:r>
              <a:rPr lang="pt-BR" sz="2500" dirty="0" smtClean="0"/>
              <a:t> </a:t>
            </a:r>
            <a:r>
              <a:rPr lang="pt-BR" sz="2500" dirty="0"/>
              <a:t>do </a:t>
            </a:r>
            <a:r>
              <a:rPr lang="pt-BR" sz="2500" dirty="0" smtClean="0"/>
              <a:t>coração.”</a:t>
            </a:r>
          </a:p>
          <a:p>
            <a:pPr marL="68580" indent="0">
              <a:buNone/>
            </a:pPr>
            <a:r>
              <a:rPr lang="pt-BR" sz="2500" dirty="0" smtClean="0"/>
              <a:t>“</a:t>
            </a:r>
            <a:r>
              <a:rPr lang="pt-BR" sz="2500" dirty="0"/>
              <a:t>O</a:t>
            </a:r>
            <a:r>
              <a:rPr lang="pt-BR" sz="2500" dirty="0" smtClean="0"/>
              <a:t> </a:t>
            </a:r>
            <a:r>
              <a:rPr lang="pt-BR" sz="2500" dirty="0"/>
              <a:t>triiimm</a:t>
            </a:r>
            <a:r>
              <a:rPr lang="pt-BR" sz="2500" dirty="0"/>
              <a:t> do </a:t>
            </a:r>
            <a:r>
              <a:rPr lang="pt-BR" sz="2500" dirty="0" smtClean="0"/>
              <a:t>telefone.”</a:t>
            </a:r>
            <a:endParaRPr lang="pt-BR" sz="2500" dirty="0"/>
          </a:p>
          <a:p>
            <a:pPr marL="68580" indent="0">
              <a:buNone/>
            </a:pPr>
            <a:endParaRPr lang="pt-BR" dirty="0" smtClean="0"/>
          </a:p>
          <a:p>
            <a:pPr marL="6858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61234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29057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82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764704"/>
            <a:ext cx="8136904" cy="576064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pt-BR" sz="3200" dirty="0" smtClean="0"/>
              <a:t>k) O pai ordenou que a menina entrasse para dentro imediatamente.</a:t>
            </a:r>
          </a:p>
          <a:p>
            <a:pPr marL="68580" indent="0">
              <a:buNone/>
            </a:pPr>
            <a:r>
              <a:rPr lang="pt-BR" sz="3200" dirty="0" smtClean="0"/>
              <a:t>l)Muitas mãos foram responsáveis pela construção de Brasília.</a:t>
            </a:r>
          </a:p>
          <a:p>
            <a:pPr marL="68580" indent="0">
              <a:buNone/>
            </a:pPr>
            <a:r>
              <a:rPr lang="pt-BR" sz="3200" dirty="0" smtClean="0"/>
              <a:t>m) O bico da chaleira jorrava vapor.</a:t>
            </a:r>
          </a:p>
          <a:p>
            <a:pPr marL="68580" indent="0">
              <a:buNone/>
            </a:pPr>
            <a:r>
              <a:rPr lang="pt-BR" sz="3200" dirty="0" smtClean="0"/>
              <a:t>n)Você é como um lírio de tão bela.</a:t>
            </a:r>
          </a:p>
          <a:p>
            <a:pPr marL="68580" indent="0">
              <a:buNone/>
            </a:pPr>
            <a:r>
              <a:rPr lang="pt-BR" sz="3200" dirty="0" smtClean="0"/>
              <a:t>o)Comi uma tonelada de chocolate hoje.</a:t>
            </a:r>
          </a:p>
        </p:txBody>
      </p:sp>
    </p:spTree>
    <p:extLst>
      <p:ext uri="{BB962C8B-B14F-4D97-AF65-F5344CB8AC3E}">
        <p14:creationId xmlns:p14="http://schemas.microsoft.com/office/powerpoint/2010/main" val="29465357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692696"/>
            <a:ext cx="8136904" cy="583264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pt-BR" sz="3200" dirty="0"/>
              <a:t>p)Arrumei-me tanto para esta festa que meu espelho até se cansou de mim.</a:t>
            </a:r>
          </a:p>
          <a:p>
            <a:pPr marL="68580" indent="0">
              <a:buNone/>
            </a:pPr>
            <a:r>
              <a:rPr lang="pt-BR" sz="3200" dirty="0"/>
              <a:t>q)O </a:t>
            </a:r>
            <a:r>
              <a:rPr lang="pt-BR" sz="3200" dirty="0" err="1"/>
              <a:t>tic-tac</a:t>
            </a:r>
            <a:r>
              <a:rPr lang="pt-BR" sz="3200" dirty="0"/>
              <a:t> do relógio me causa arrepio aos domingos.</a:t>
            </a:r>
          </a:p>
          <a:p>
            <a:pPr marL="68580" indent="0">
              <a:buNone/>
            </a:pPr>
            <a:r>
              <a:rPr lang="pt-BR" sz="3200" dirty="0" smtClean="0"/>
              <a:t>r) Sempre estamos entre o bem e o mal.</a:t>
            </a:r>
          </a:p>
          <a:p>
            <a:pPr marL="68580" indent="0">
              <a:buNone/>
            </a:pPr>
            <a:r>
              <a:rPr lang="pt-BR" sz="3200" dirty="0" smtClean="0"/>
              <a:t>s)Mais é tão inteligente esse menino que tirou 0 na prova.</a:t>
            </a:r>
          </a:p>
          <a:p>
            <a:pPr marL="68580" indent="0">
              <a:buNone/>
            </a:pPr>
            <a:r>
              <a:rPr lang="pt-BR" sz="3200" dirty="0" smtClean="0"/>
              <a:t>t)João estava um gato de manhoso.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604959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792088"/>
          </a:xfrm>
        </p:spPr>
        <p:txBody>
          <a:bodyPr>
            <a:normAutofit/>
          </a:bodyPr>
          <a:lstStyle/>
          <a:p>
            <a:r>
              <a:rPr lang="pt-BR" sz="4400" dirty="0" smtClean="0"/>
              <a:t>Figuras de construção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8136904" cy="5040560"/>
          </a:xfrm>
        </p:spPr>
        <p:txBody>
          <a:bodyPr>
            <a:normAutofit/>
          </a:bodyPr>
          <a:lstStyle/>
          <a:p>
            <a:r>
              <a:rPr lang="pt-BR" sz="2500" b="1" dirty="0" smtClean="0"/>
              <a:t>Elipse:</a:t>
            </a:r>
          </a:p>
          <a:p>
            <a:pPr marL="68580" indent="0">
              <a:buNone/>
            </a:pPr>
            <a:r>
              <a:rPr lang="pt-BR" sz="2500" dirty="0" smtClean="0"/>
              <a:t>“Na sala, apenas quatro ou cinco convidados.” (omissão de havia)</a:t>
            </a:r>
          </a:p>
          <a:p>
            <a:pPr marL="68580" indent="0">
              <a:buNone/>
            </a:pPr>
            <a:r>
              <a:rPr lang="pt-BR" sz="2500" dirty="0" smtClean="0"/>
              <a:t>“Chegou quieta, um olhar doce, roupa colada, sorriso discreto.” (ela / com)</a:t>
            </a:r>
          </a:p>
          <a:p>
            <a:r>
              <a:rPr lang="pt-BR" sz="2500" b="1" dirty="0" smtClean="0"/>
              <a:t>Zeugma:</a:t>
            </a:r>
          </a:p>
          <a:p>
            <a:pPr marL="68580" indent="0">
              <a:buNone/>
            </a:pPr>
            <a:r>
              <a:rPr lang="pt-BR" sz="2500" dirty="0" smtClean="0"/>
              <a:t>“Ele prefere cinema; eu, teatro.” (omissão de prefiro)</a:t>
            </a:r>
          </a:p>
          <a:p>
            <a:pPr marL="68580" indent="0">
              <a:buNone/>
            </a:pPr>
            <a:r>
              <a:rPr lang="pt-BR" sz="2500" dirty="0" smtClean="0"/>
              <a:t>“O aluno falou tão alto que interrompeu a aula.” (tão alto que o aluno interrompeu a aula)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789738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764704"/>
            <a:ext cx="7848872" cy="5616624"/>
          </a:xfrm>
        </p:spPr>
        <p:txBody>
          <a:bodyPr>
            <a:normAutofit/>
          </a:bodyPr>
          <a:lstStyle/>
          <a:p>
            <a:r>
              <a:rPr lang="pt-BR" sz="2500" b="1" dirty="0" smtClean="0"/>
              <a:t>Anacoluto:</a:t>
            </a:r>
          </a:p>
          <a:p>
            <a:pPr marL="68580" indent="0">
              <a:buNone/>
            </a:pPr>
            <a:r>
              <a:rPr lang="pt-BR" sz="2500" dirty="0" smtClean="0"/>
              <a:t>“A vida, não sei realmente se ela vale alguma coisa.”</a:t>
            </a:r>
          </a:p>
          <a:p>
            <a:pPr marL="68580" indent="0">
              <a:buNone/>
            </a:pPr>
            <a:r>
              <a:rPr lang="pt-BR" sz="2500" dirty="0" smtClean="0"/>
              <a:t>“O governo brasileiro, precisamos rever este caso de corrupção.”</a:t>
            </a:r>
          </a:p>
          <a:p>
            <a:r>
              <a:rPr lang="pt-BR" sz="2500" b="1" dirty="0" smtClean="0"/>
              <a:t>Pleonasmo:</a:t>
            </a:r>
          </a:p>
          <a:p>
            <a:pPr marL="68580" indent="0">
              <a:buNone/>
            </a:pPr>
            <a:r>
              <a:rPr lang="pt-BR" sz="2500" dirty="0" smtClean="0"/>
              <a:t>“E rir meu riso e derramar meu pranto.”</a:t>
            </a:r>
          </a:p>
          <a:p>
            <a:pPr marL="68580" indent="0">
              <a:buNone/>
            </a:pPr>
            <a:r>
              <a:rPr lang="pt-BR" sz="2500" dirty="0"/>
              <a:t> "Chovia uma triste chuva de </a:t>
            </a:r>
            <a:r>
              <a:rPr lang="pt-BR" sz="2500" dirty="0" smtClean="0"/>
              <a:t>resignação.“</a:t>
            </a:r>
          </a:p>
          <a:p>
            <a:r>
              <a:rPr lang="pt-BR" sz="2500" b="1" dirty="0" smtClean="0"/>
              <a:t>Anáfora:</a:t>
            </a:r>
          </a:p>
          <a:p>
            <a:pPr marL="68580" indent="0">
              <a:buNone/>
            </a:pPr>
            <a:r>
              <a:rPr lang="pt-BR" sz="2500" dirty="0" smtClean="0"/>
              <a:t>“É ferida que dói e não se sente</a:t>
            </a:r>
          </a:p>
          <a:p>
            <a:pPr marL="68580" indent="0">
              <a:buNone/>
            </a:pPr>
            <a:r>
              <a:rPr lang="pt-BR" sz="2500" dirty="0" smtClean="0"/>
              <a:t>  É um contentamento descontente...”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3428987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>
            <a:normAutofit/>
          </a:bodyPr>
          <a:lstStyle/>
          <a:p>
            <a:r>
              <a:rPr lang="pt-BR" sz="4400" dirty="0" smtClean="0"/>
              <a:t>Figuras de pensamento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8136904" cy="4680520"/>
          </a:xfrm>
        </p:spPr>
        <p:txBody>
          <a:bodyPr>
            <a:normAutofit/>
          </a:bodyPr>
          <a:lstStyle/>
          <a:p>
            <a:r>
              <a:rPr lang="pt-BR" sz="2500" b="1" dirty="0" smtClean="0"/>
              <a:t>Antítese:</a:t>
            </a:r>
          </a:p>
          <a:p>
            <a:pPr marL="68580" indent="0">
              <a:buNone/>
            </a:pPr>
            <a:r>
              <a:rPr lang="pt-BR" sz="2500" dirty="0" smtClean="0"/>
              <a:t>“Vivemos entre a vida e a morte.”</a:t>
            </a:r>
          </a:p>
          <a:p>
            <a:pPr marL="68580" indent="0">
              <a:buNone/>
            </a:pPr>
            <a:r>
              <a:rPr lang="pt-BR" sz="2500" dirty="0" smtClean="0"/>
              <a:t>“Cultivamos tristezas e alegrias.”</a:t>
            </a:r>
          </a:p>
          <a:p>
            <a:r>
              <a:rPr lang="pt-BR" sz="2500" b="1" dirty="0" smtClean="0"/>
              <a:t>Ironia:</a:t>
            </a:r>
          </a:p>
          <a:p>
            <a:pPr marL="68580" indent="0">
              <a:buNone/>
            </a:pPr>
            <a:r>
              <a:rPr lang="pt-BR" sz="2500" dirty="0" smtClean="0"/>
              <a:t>“Esse eleitor é muito inteligente: troca o voto por uma dentadura.”</a:t>
            </a:r>
          </a:p>
          <a:p>
            <a:r>
              <a:rPr lang="pt-BR" sz="2500" b="1" dirty="0" smtClean="0"/>
              <a:t>Eufemismo:</a:t>
            </a:r>
          </a:p>
          <a:p>
            <a:pPr marL="68580" indent="0">
              <a:buNone/>
            </a:pPr>
            <a:r>
              <a:rPr lang="pt-BR" sz="2500" dirty="0" smtClean="0"/>
              <a:t>“Ele, finalmente, entregou a alma a Deus.”</a:t>
            </a:r>
          </a:p>
          <a:p>
            <a:pPr marL="68580" indent="0">
              <a:buNone/>
            </a:pP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2697673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764704"/>
            <a:ext cx="8136904" cy="5760640"/>
          </a:xfrm>
        </p:spPr>
        <p:txBody>
          <a:bodyPr>
            <a:normAutofit/>
          </a:bodyPr>
          <a:lstStyle/>
          <a:p>
            <a:r>
              <a:rPr lang="pt-BR" sz="2500" b="1" dirty="0" smtClean="0"/>
              <a:t>Hipérbole:</a:t>
            </a:r>
          </a:p>
          <a:p>
            <a:pPr marL="68580" indent="0">
              <a:buNone/>
            </a:pPr>
            <a:r>
              <a:rPr lang="pt-BR" sz="2500" dirty="0" smtClean="0"/>
              <a:t>“Estou morrendo de sede.”</a:t>
            </a:r>
          </a:p>
          <a:p>
            <a:pPr marL="68580" indent="0">
              <a:buNone/>
            </a:pPr>
            <a:r>
              <a:rPr lang="pt-BR" sz="2500" dirty="0" smtClean="0"/>
              <a:t>“Só ontem à noite, João beijou mil mulheres.”</a:t>
            </a:r>
          </a:p>
          <a:p>
            <a:r>
              <a:rPr lang="pt-BR" sz="2500" b="1" dirty="0" smtClean="0"/>
              <a:t>Prosopopeia:</a:t>
            </a:r>
          </a:p>
          <a:p>
            <a:pPr marL="68580" indent="0">
              <a:buNone/>
            </a:pPr>
            <a:r>
              <a:rPr lang="pt-BR" sz="2500" dirty="0" smtClean="0"/>
              <a:t>“A lua espera, ansiosa, a sua volta.”</a:t>
            </a:r>
          </a:p>
          <a:p>
            <a:pPr marL="68580" indent="0">
              <a:buNone/>
            </a:pPr>
            <a:r>
              <a:rPr lang="pt-BR" sz="2500" dirty="0" smtClean="0"/>
              <a:t>“O jardim olhava as crianças sem dizer nada.”</a:t>
            </a:r>
          </a:p>
          <a:p>
            <a:r>
              <a:rPr lang="pt-BR" sz="2500" b="1" dirty="0" smtClean="0"/>
              <a:t>Gradação:</a:t>
            </a:r>
          </a:p>
          <a:p>
            <a:pPr marL="68580" indent="0">
              <a:buNone/>
            </a:pPr>
            <a:r>
              <a:rPr lang="pt-BR" sz="2500" dirty="0" smtClean="0"/>
              <a:t>“Chegou olhando feio, gritou com todo mundo, virou duas mesas do bar, bateu no garçom, matou três.”</a:t>
            </a:r>
          </a:p>
          <a:p>
            <a:pPr marL="68580" indent="0">
              <a:buNone/>
            </a:pPr>
            <a:endParaRPr lang="pt-BR" sz="2500" dirty="0" smtClean="0"/>
          </a:p>
          <a:p>
            <a:endParaRPr lang="pt-BR" sz="2500" b="1" dirty="0"/>
          </a:p>
        </p:txBody>
      </p:sp>
    </p:spTree>
    <p:extLst>
      <p:ext uri="{BB962C8B-B14F-4D97-AF65-F5344CB8AC3E}">
        <p14:creationId xmlns:p14="http://schemas.microsoft.com/office/powerpoint/2010/main" val="393241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>
            <a:normAutofit fontScale="90000"/>
          </a:bodyPr>
          <a:lstStyle/>
          <a:p>
            <a:r>
              <a:rPr lang="pt-BR" sz="4900" dirty="0" smtClean="0"/>
              <a:t>Figuras de palavras</a:t>
            </a:r>
            <a:r>
              <a:rPr lang="pt-BR" sz="4400" dirty="0" smtClean="0"/>
              <a:t>.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700808"/>
            <a:ext cx="8136904" cy="4752528"/>
          </a:xfrm>
        </p:spPr>
        <p:txBody>
          <a:bodyPr>
            <a:normAutofit/>
          </a:bodyPr>
          <a:lstStyle/>
          <a:p>
            <a:r>
              <a:rPr lang="pt-BR" sz="2500" b="1" dirty="0" smtClean="0"/>
              <a:t>Metáfora:</a:t>
            </a:r>
          </a:p>
          <a:p>
            <a:pPr marL="68580" indent="0">
              <a:buNone/>
            </a:pPr>
            <a:r>
              <a:rPr lang="pt-BR" sz="2500" dirty="0" smtClean="0"/>
              <a:t>“Você é uma gata.”</a:t>
            </a:r>
          </a:p>
          <a:p>
            <a:pPr marL="68580" indent="0">
              <a:buNone/>
            </a:pPr>
            <a:r>
              <a:rPr lang="pt-BR" sz="2500" dirty="0" smtClean="0"/>
              <a:t>“Meu pensamento é um rio subterrâneo.”</a:t>
            </a:r>
          </a:p>
          <a:p>
            <a:r>
              <a:rPr lang="pt-BR" sz="2500" b="1" dirty="0" smtClean="0"/>
              <a:t>Metonímia:</a:t>
            </a:r>
          </a:p>
          <a:p>
            <a:pPr marL="68580" indent="0">
              <a:buNone/>
            </a:pPr>
            <a:r>
              <a:rPr lang="pt-BR" sz="2500" dirty="0" smtClean="0"/>
              <a:t>“Conseguiu tudo com suor.”(suor substitui esforço)</a:t>
            </a:r>
          </a:p>
          <a:p>
            <a:pPr marL="68580" indent="0">
              <a:buNone/>
            </a:pPr>
            <a:r>
              <a:rPr lang="pt-BR" sz="2500" dirty="0" smtClean="0"/>
              <a:t>“Comeu o prato todo.”</a:t>
            </a:r>
          </a:p>
          <a:p>
            <a:r>
              <a:rPr lang="pt-BR" sz="2500" b="1" dirty="0" smtClean="0"/>
              <a:t>Catacrese:</a:t>
            </a:r>
          </a:p>
          <a:p>
            <a:pPr marL="68580" indent="0">
              <a:buNone/>
            </a:pPr>
            <a:r>
              <a:rPr lang="pt-BR" sz="2500" dirty="0" smtClean="0"/>
              <a:t>“O pé da mesa está quebrado.”</a:t>
            </a:r>
          </a:p>
          <a:p>
            <a:pPr marL="68580" indent="0">
              <a:buNone/>
            </a:pP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844837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764704"/>
            <a:ext cx="8064896" cy="5688632"/>
          </a:xfrm>
        </p:spPr>
        <p:txBody>
          <a:bodyPr>
            <a:normAutofit/>
          </a:bodyPr>
          <a:lstStyle/>
          <a:p>
            <a:endParaRPr lang="pt-BR" sz="2500" b="1" dirty="0" smtClean="0"/>
          </a:p>
          <a:p>
            <a:r>
              <a:rPr lang="pt-BR" sz="2500" b="1" dirty="0" smtClean="0"/>
              <a:t>Antonomásia: </a:t>
            </a:r>
          </a:p>
          <a:p>
            <a:pPr marL="68580" indent="0">
              <a:buNone/>
            </a:pPr>
            <a:r>
              <a:rPr lang="pt-BR" sz="2500" dirty="0" smtClean="0"/>
              <a:t>“... Os quatro rapazes de Liverpool” (em vez de Beatles)</a:t>
            </a:r>
          </a:p>
          <a:p>
            <a:pPr marL="68580" indent="0">
              <a:buNone/>
            </a:pPr>
            <a:r>
              <a:rPr lang="pt-BR" sz="2500" dirty="0" smtClean="0"/>
              <a:t>“O rei dom pop...” </a:t>
            </a:r>
          </a:p>
          <a:p>
            <a:r>
              <a:rPr lang="pt-BR" sz="2500" b="1" dirty="0" smtClean="0"/>
              <a:t>Sinestesia:</a:t>
            </a:r>
          </a:p>
          <a:p>
            <a:pPr marL="68580" indent="0">
              <a:buNone/>
            </a:pPr>
            <a:r>
              <a:rPr lang="pt-BR" sz="2500" dirty="0" smtClean="0"/>
              <a:t>“Você tem um olhar quente e azedo.” (</a:t>
            </a:r>
            <a:r>
              <a:rPr lang="pt-BR" sz="2500" dirty="0" smtClean="0"/>
              <a:t>visão+tato+paladar</a:t>
            </a:r>
            <a:r>
              <a:rPr lang="pt-BR" sz="2500" dirty="0" smtClean="0"/>
              <a:t>)</a:t>
            </a:r>
          </a:p>
          <a:p>
            <a:pPr marL="68580" indent="0">
              <a:buNone/>
            </a:pPr>
            <a:r>
              <a:rPr lang="pt-BR" sz="2500" dirty="0" smtClean="0"/>
              <a:t>“Ele tem uma voz doce.” (</a:t>
            </a:r>
            <a:r>
              <a:rPr lang="pt-BR" sz="2500" dirty="0" smtClean="0"/>
              <a:t>audição+paladar</a:t>
            </a:r>
            <a:r>
              <a:rPr lang="pt-BR" sz="2500" dirty="0" smtClean="0"/>
              <a:t>)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413248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Farmacêutico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263</TotalTime>
  <Words>546</Words>
  <Application>Microsoft Office PowerPoint</Application>
  <PresentationFormat>Apresentação na tela (4:3)</PresentationFormat>
  <Paragraphs>78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Austin</vt:lpstr>
      <vt:lpstr>Português Instrumental </vt:lpstr>
      <vt:lpstr>Figuras de som.</vt:lpstr>
      <vt:lpstr>Apresentação do PowerPoint</vt:lpstr>
      <vt:lpstr>Figuras de construção</vt:lpstr>
      <vt:lpstr>Apresentação do PowerPoint</vt:lpstr>
      <vt:lpstr>Figuras de pensamento</vt:lpstr>
      <vt:lpstr>Apresentação do PowerPoint</vt:lpstr>
      <vt:lpstr>Figuras de palavras.</vt:lpstr>
      <vt:lpstr>Apresentação do PowerPoint</vt:lpstr>
      <vt:lpstr>Exercício.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Português Instrumental</dc:title>
  <dc:creator>Camila Munhoz</dc:creator>
  <cp:lastModifiedBy>Camila Munhoz</cp:lastModifiedBy>
  <cp:revision>17</cp:revision>
  <dcterms:created xsi:type="dcterms:W3CDTF">2015-09-04T17:39:40Z</dcterms:created>
  <dcterms:modified xsi:type="dcterms:W3CDTF">2015-09-09T00:48:31Z</dcterms:modified>
</cp:coreProperties>
</file>