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70" r:id="rId7"/>
    <p:sldId id="261" r:id="rId8"/>
    <p:sldId id="260" r:id="rId9"/>
    <p:sldId id="271" r:id="rId10"/>
    <p:sldId id="262" r:id="rId11"/>
    <p:sldId id="263" r:id="rId12"/>
    <p:sldId id="264" r:id="rId13"/>
    <p:sldId id="265" r:id="rId14"/>
    <p:sldId id="272" r:id="rId15"/>
    <p:sldId id="266" r:id="rId16"/>
    <p:sldId id="267" r:id="rId17"/>
    <p:sldId id="268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3D86D4-FAB9-4937-89E9-58C4B402B223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BB8669-6C64-4C24-8FB8-A64EA3421B6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62200" y="1066800"/>
            <a:ext cx="6172200" cy="2286000"/>
          </a:xfrm>
        </p:spPr>
        <p:txBody>
          <a:bodyPr>
            <a:normAutofit fontScale="90000"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Ana Helena W.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Mischiatti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Davet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000" b="0" dirty="0" err="1" smtClean="0">
                <a:latin typeface="Arial" pitchFamily="34" charset="0"/>
                <a:cs typeface="Arial" pitchFamily="34" charset="0"/>
              </a:rPr>
              <a:t>Cirurgi</a:t>
            </a:r>
            <a:r>
              <a:rPr lang="pt-BR" sz="2000" b="0" dirty="0" err="1" smtClean="0">
                <a:latin typeface="Arial" pitchFamily="34" charset="0"/>
                <a:cs typeface="Arial" pitchFamily="34" charset="0"/>
              </a:rPr>
              <a:t>ã-dentista</a:t>
            </a: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t-BR" sz="2000" b="0" dirty="0" err="1" smtClean="0">
                <a:latin typeface="Arial" pitchFamily="34" charset="0"/>
                <a:cs typeface="Arial" pitchFamily="34" charset="0"/>
              </a:rPr>
              <a:t>Univille</a:t>
            </a: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-2005)</a:t>
            </a:r>
            <a:br>
              <a:rPr lang="pt-BR" sz="2000" b="0" dirty="0" smtClean="0">
                <a:latin typeface="Arial" pitchFamily="34" charset="0"/>
                <a:cs typeface="Arial" pitchFamily="34" charset="0"/>
              </a:rPr>
            </a:b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Pós-graduação em PSF (</a:t>
            </a:r>
            <a:r>
              <a:rPr lang="pt-BR" sz="2000" b="0" dirty="0" err="1" smtClean="0">
                <a:latin typeface="Arial" pitchFamily="34" charset="0"/>
                <a:cs typeface="Arial" pitchFamily="34" charset="0"/>
              </a:rPr>
              <a:t>Univille</a:t>
            </a: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-2006)</a:t>
            </a:r>
            <a:br>
              <a:rPr lang="pt-BR" sz="2000" b="0" dirty="0" smtClean="0">
                <a:latin typeface="Arial" pitchFamily="34" charset="0"/>
                <a:cs typeface="Arial" pitchFamily="34" charset="0"/>
              </a:rPr>
            </a:b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Especialista em </a:t>
            </a:r>
            <a:r>
              <a:rPr lang="pt-BR" sz="2000" b="0" dirty="0" err="1" smtClean="0">
                <a:latin typeface="Arial" pitchFamily="34" charset="0"/>
                <a:cs typeface="Arial" pitchFamily="34" charset="0"/>
              </a:rPr>
              <a:t>Periodontia</a:t>
            </a: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 (PUC-PR-2007)</a:t>
            </a:r>
            <a:br>
              <a:rPr lang="pt-BR" sz="2000" b="0" dirty="0" smtClean="0">
                <a:latin typeface="Arial" pitchFamily="34" charset="0"/>
                <a:cs typeface="Arial" pitchFamily="34" charset="0"/>
              </a:rPr>
            </a:br>
            <a:r>
              <a:rPr lang="pt-BR" sz="2000" b="0" dirty="0" smtClean="0">
                <a:latin typeface="Arial" pitchFamily="34" charset="0"/>
                <a:cs typeface="Arial" pitchFamily="34" charset="0"/>
              </a:rPr>
              <a:t>Atu</a:t>
            </a:r>
            <a:r>
              <a:rPr lang="pt-BR" sz="1800" b="0" dirty="0" smtClean="0">
                <a:latin typeface="Arial" pitchFamily="34" charset="0"/>
                <a:cs typeface="Arial" pitchFamily="34" charset="0"/>
              </a:rPr>
              <a:t>alização em Toxina Botulínica (Inst. </a:t>
            </a:r>
            <a:r>
              <a:rPr lang="pt-BR" sz="1800" b="0" dirty="0" err="1" smtClean="0">
                <a:latin typeface="Arial" pitchFamily="34" charset="0"/>
                <a:cs typeface="Arial" pitchFamily="34" charset="0"/>
              </a:rPr>
              <a:t>Ziroldo</a:t>
            </a:r>
            <a:r>
              <a:rPr lang="pt-BR" sz="1800" b="0" dirty="0" smtClean="0">
                <a:latin typeface="Arial" pitchFamily="34" charset="0"/>
                <a:cs typeface="Arial" pitchFamily="34" charset="0"/>
              </a:rPr>
              <a:t>-2008)</a:t>
            </a:r>
            <a:r>
              <a:rPr lang="pt-BR" sz="20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000" b="0" dirty="0" smtClean="0">
                <a:latin typeface="Arial" pitchFamily="34" charset="0"/>
                <a:cs typeface="Arial" pitchFamily="34" charset="0"/>
              </a:rPr>
            </a:br>
            <a:r>
              <a:rPr lang="en-US" sz="20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3962400"/>
            <a:ext cx="6172200" cy="990600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/>
              <a:t>PERIODONTIA</a:t>
            </a:r>
            <a:endParaRPr lang="en-US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7467600" cy="616915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pt-BR" dirty="0" smtClean="0"/>
              <a:t>- </a:t>
            </a:r>
            <a:r>
              <a:rPr lang="pt-BR" u="sng" dirty="0" smtClean="0">
                <a:solidFill>
                  <a:srgbClr val="7030A0"/>
                </a:solidFill>
              </a:rPr>
              <a:t>Textura superficial</a:t>
            </a:r>
            <a:r>
              <a:rPr lang="pt-BR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>
              <a:buNone/>
            </a:pPr>
            <a:r>
              <a:rPr lang="pt-BR" dirty="0" smtClean="0"/>
              <a:t>          - pontilhado (“casca de laranja”)</a:t>
            </a:r>
          </a:p>
          <a:p>
            <a:pPr marL="457200" indent="-457200">
              <a:buNone/>
            </a:pPr>
            <a:r>
              <a:rPr lang="pt-BR" dirty="0" smtClean="0"/>
              <a:t>          - 40% dos adultos</a:t>
            </a:r>
          </a:p>
          <a:p>
            <a:pPr marL="457200" indent="-457200">
              <a:buNone/>
            </a:pPr>
            <a:r>
              <a:rPr lang="pt-BR" dirty="0" smtClean="0"/>
              <a:t>- </a:t>
            </a:r>
            <a:r>
              <a:rPr lang="pt-BR" u="sng" dirty="0" smtClean="0">
                <a:solidFill>
                  <a:srgbClr val="7030A0"/>
                </a:solidFill>
              </a:rPr>
              <a:t>Consistência</a:t>
            </a:r>
            <a:r>
              <a:rPr lang="pt-BR" dirty="0" smtClean="0">
                <a:solidFill>
                  <a:srgbClr val="7030A0"/>
                </a:solidFill>
              </a:rPr>
              <a:t>: </a:t>
            </a:r>
          </a:p>
          <a:p>
            <a:pPr marL="457200" indent="-457200">
              <a:buNone/>
            </a:pPr>
            <a:r>
              <a:rPr lang="pt-BR" dirty="0" smtClean="0"/>
              <a:t>          - firme e </a:t>
            </a:r>
            <a:r>
              <a:rPr lang="pt-BR" dirty="0" err="1" smtClean="0"/>
              <a:t>resiliente</a:t>
            </a: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          - alto conteúdo de </a:t>
            </a:r>
            <a:r>
              <a:rPr lang="pt-BR" dirty="0" err="1" smtClean="0"/>
              <a:t>ff</a:t>
            </a:r>
            <a:r>
              <a:rPr lang="pt-BR" dirty="0" smtClean="0"/>
              <a:t> colágenas</a:t>
            </a:r>
          </a:p>
          <a:p>
            <a:pPr marL="457200" indent="-457200">
              <a:buNone/>
            </a:pPr>
            <a:r>
              <a:rPr lang="pt-BR" dirty="0" smtClean="0"/>
              <a:t>- </a:t>
            </a:r>
            <a:r>
              <a:rPr lang="pt-BR" u="sng" dirty="0" smtClean="0">
                <a:solidFill>
                  <a:srgbClr val="7030A0"/>
                </a:solidFill>
              </a:rPr>
              <a:t>Volume</a:t>
            </a:r>
            <a:r>
              <a:rPr lang="pt-BR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>
              <a:buNone/>
            </a:pPr>
            <a:r>
              <a:rPr lang="pt-BR" dirty="0" smtClean="0"/>
              <a:t>          - delgada/afilada</a:t>
            </a:r>
          </a:p>
          <a:p>
            <a:pPr marL="457200" indent="-457200">
              <a:buNone/>
            </a:pPr>
            <a:r>
              <a:rPr lang="pt-BR" dirty="0" smtClean="0"/>
              <a:t>          - preenche todo o espaço interdental</a:t>
            </a:r>
          </a:p>
          <a:p>
            <a:pPr marL="457200" indent="-457200">
              <a:buNone/>
            </a:pPr>
            <a:r>
              <a:rPr lang="pt-BR" dirty="0" smtClean="0"/>
              <a:t>- </a:t>
            </a:r>
            <a:r>
              <a:rPr lang="pt-BR" u="sng" dirty="0" smtClean="0">
                <a:solidFill>
                  <a:srgbClr val="7030A0"/>
                </a:solidFill>
              </a:rPr>
              <a:t>Contorno</a:t>
            </a:r>
            <a:r>
              <a:rPr lang="pt-BR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>
              <a:buNone/>
            </a:pPr>
            <a:r>
              <a:rPr lang="pt-BR" dirty="0" smtClean="0"/>
              <a:t>          - arco côncavo regular</a:t>
            </a:r>
          </a:p>
          <a:p>
            <a:pPr marL="457200" indent="-457200">
              <a:buNone/>
            </a:pPr>
            <a:r>
              <a:rPr lang="pt-BR" dirty="0" smtClean="0"/>
              <a:t>          - arco + acentuado nos </a:t>
            </a:r>
            <a:r>
              <a:rPr lang="pt-BR" dirty="0" err="1" smtClean="0"/>
              <a:t>ant</a:t>
            </a:r>
            <a:r>
              <a:rPr lang="pt-BR" dirty="0" smtClean="0"/>
              <a:t> q/ nos </a:t>
            </a:r>
            <a:r>
              <a:rPr lang="pt-BR" dirty="0" err="1" smtClean="0"/>
              <a:t>post</a:t>
            </a: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- </a:t>
            </a:r>
            <a:r>
              <a:rPr lang="pt-BR" u="sng" dirty="0" smtClean="0">
                <a:solidFill>
                  <a:srgbClr val="7030A0"/>
                </a:solidFill>
              </a:rPr>
              <a:t>Forma</a:t>
            </a:r>
            <a:r>
              <a:rPr lang="pt-BR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>
              <a:buNone/>
            </a:pPr>
            <a:r>
              <a:rPr lang="pt-BR" dirty="0" smtClean="0"/>
              <a:t>          - determinada pela forma/espaço interdental</a:t>
            </a:r>
          </a:p>
          <a:p>
            <a:pPr marL="457200" indent="-457200">
              <a:buNone/>
            </a:pPr>
            <a:r>
              <a:rPr lang="pt-BR" dirty="0" smtClean="0"/>
              <a:t>          - espaços proximais </a:t>
            </a:r>
            <a:r>
              <a:rPr lang="pt-BR" u="sng" dirty="0" smtClean="0"/>
              <a:t>estreitos</a:t>
            </a:r>
            <a:r>
              <a:rPr lang="pt-BR" dirty="0" smtClean="0"/>
              <a:t> = papilas estreitas</a:t>
            </a:r>
          </a:p>
          <a:p>
            <a:pPr marL="457200" indent="-457200">
              <a:buNone/>
            </a:pPr>
            <a:r>
              <a:rPr lang="pt-BR" dirty="0" smtClean="0"/>
              <a:t>          - espaços proximais </a:t>
            </a:r>
            <a:r>
              <a:rPr lang="pt-BR" u="sng" dirty="0" smtClean="0"/>
              <a:t>largos</a:t>
            </a:r>
            <a:r>
              <a:rPr lang="pt-BR" dirty="0" smtClean="0"/>
              <a:t> = papilas largas</a:t>
            </a:r>
          </a:p>
          <a:p>
            <a:pPr marL="457200" indent="-457200">
              <a:buNone/>
            </a:pPr>
            <a:r>
              <a:rPr lang="pt-BR" dirty="0" smtClean="0"/>
              <a:t>       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Fatores q/ influenciam na quantidade de mucosa </a:t>
            </a:r>
            <a:r>
              <a:rPr lang="pt-BR" dirty="0" err="1" smtClean="0"/>
              <a:t>ceratinizada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Inserção alta de freios e bridas</a:t>
            </a:r>
          </a:p>
          <a:p>
            <a:r>
              <a:rPr lang="pt-BR" sz="4000" dirty="0" smtClean="0"/>
              <a:t>Inflamação gengival</a:t>
            </a:r>
          </a:p>
          <a:p>
            <a:r>
              <a:rPr lang="pt-BR" sz="4000" dirty="0" smtClean="0"/>
              <a:t>Posição do dente no arco</a:t>
            </a:r>
          </a:p>
          <a:p>
            <a:r>
              <a:rPr lang="pt-BR" sz="4000" dirty="0" smtClean="0"/>
              <a:t>Grupo dentário</a:t>
            </a:r>
          </a:p>
          <a:p>
            <a:r>
              <a:rPr lang="pt-BR" sz="4000" dirty="0" smtClean="0"/>
              <a:t>Trauma de escovação</a:t>
            </a:r>
          </a:p>
          <a:p>
            <a:r>
              <a:rPr lang="pt-BR" sz="4000" dirty="0" smtClean="0"/>
              <a:t>Posição de erupção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“COL”: PM e M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Dentes PM e M têm superfícies proximais de contatos e não </a:t>
            </a:r>
            <a:r>
              <a:rPr lang="pt-BR" dirty="0" err="1" smtClean="0"/>
              <a:t>pto</a:t>
            </a:r>
            <a:r>
              <a:rPr lang="pt-BR" dirty="0" smtClean="0"/>
              <a:t> de contato (</a:t>
            </a:r>
            <a:r>
              <a:rPr lang="pt-BR" dirty="0" err="1" smtClean="0"/>
              <a:t>ant</a:t>
            </a:r>
            <a:r>
              <a:rPr lang="pt-BR" dirty="0" smtClean="0"/>
              <a:t>).</a:t>
            </a:r>
          </a:p>
          <a:p>
            <a:r>
              <a:rPr lang="pt-BR" dirty="0" smtClean="0"/>
              <a:t>Forma da papila interdental determinada pelas relações de contato entre os </a:t>
            </a:r>
            <a:r>
              <a:rPr lang="pt-BR" dirty="0" err="1" smtClean="0"/>
              <a:t>dts</a:t>
            </a:r>
            <a:r>
              <a:rPr lang="pt-BR" dirty="0" smtClean="0"/>
              <a:t>, pela largura interproximal dos </a:t>
            </a:r>
            <a:r>
              <a:rPr lang="pt-BR" dirty="0" err="1" smtClean="0"/>
              <a:t>dts</a:t>
            </a:r>
            <a:r>
              <a:rPr lang="pt-BR" dirty="0" smtClean="0"/>
              <a:t> e pelo contorno da junção </a:t>
            </a:r>
            <a:r>
              <a:rPr lang="pt-BR" dirty="0" err="1" smtClean="0"/>
              <a:t>cemento-esmalte</a:t>
            </a:r>
            <a:r>
              <a:rPr lang="pt-BR" dirty="0" smtClean="0"/>
              <a:t>.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Gengiva (papila) interdental:</a:t>
            </a:r>
          </a:p>
          <a:p>
            <a:pPr>
              <a:buNone/>
            </a:pPr>
            <a:r>
              <a:rPr lang="pt-BR" dirty="0" smtClean="0"/>
              <a:t>             - </a:t>
            </a:r>
            <a:r>
              <a:rPr lang="pt-BR" dirty="0" err="1" smtClean="0"/>
              <a:t>ant</a:t>
            </a:r>
            <a:r>
              <a:rPr lang="pt-BR" dirty="0" smtClean="0"/>
              <a:t>: papila piramidal</a:t>
            </a:r>
          </a:p>
          <a:p>
            <a:pPr>
              <a:buNone/>
            </a:pPr>
            <a:r>
              <a:rPr lang="pt-BR" dirty="0" smtClean="0"/>
              <a:t>             - </a:t>
            </a:r>
            <a:r>
              <a:rPr lang="pt-BR" dirty="0" err="1" smtClean="0"/>
              <a:t>post</a:t>
            </a:r>
            <a:r>
              <a:rPr lang="pt-BR" dirty="0" smtClean="0"/>
              <a:t>: mais achatada</a:t>
            </a:r>
          </a:p>
          <a:p>
            <a:pPr>
              <a:buNone/>
            </a:pPr>
            <a:r>
              <a:rPr lang="pt-BR" dirty="0" smtClean="0"/>
              <a:t>O epitélio do “</a:t>
            </a:r>
            <a:r>
              <a:rPr lang="pt-BR" dirty="0" err="1" smtClean="0"/>
              <a:t>col</a:t>
            </a:r>
            <a:r>
              <a:rPr lang="pt-BR" dirty="0" smtClean="0"/>
              <a:t>” NÃO é </a:t>
            </a:r>
            <a:r>
              <a:rPr lang="pt-BR" dirty="0" err="1" smtClean="0"/>
              <a:t>ceratinizado</a:t>
            </a:r>
            <a:r>
              <a:rPr lang="pt-BR" dirty="0" smtClean="0">
                <a:sym typeface="Wingdings" pitchFamily="2" charset="2"/>
              </a:rPr>
              <a:t> área de resistência diminuída (risco à DP).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Periodonto</a:t>
            </a:r>
            <a:r>
              <a:rPr lang="pt-BR" dirty="0" smtClean="0"/>
              <a:t> de Sustentação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Ligamento </a:t>
            </a:r>
            <a:r>
              <a:rPr lang="pt-BR" sz="5400" dirty="0" err="1" smtClean="0"/>
              <a:t>periodontal</a:t>
            </a:r>
            <a:endParaRPr lang="pt-BR" sz="5400" dirty="0" smtClean="0"/>
          </a:p>
          <a:p>
            <a:r>
              <a:rPr lang="pt-BR" sz="5400" dirty="0" err="1" smtClean="0"/>
              <a:t>Cemento</a:t>
            </a:r>
            <a:endParaRPr lang="pt-BR" sz="5400" dirty="0" smtClean="0"/>
          </a:p>
          <a:p>
            <a:r>
              <a:rPr lang="pt-BR" sz="5400" dirty="0" smtClean="0"/>
              <a:t>Processo alveolar </a:t>
            </a:r>
            <a:endParaRPr lang="en-US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runo\Desktop\periodont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1143000"/>
            <a:ext cx="6577826" cy="4867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Ligamento </a:t>
            </a:r>
            <a:r>
              <a:rPr lang="pt-BR" dirty="0" err="1" smtClean="0"/>
              <a:t>Periodontal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/>
              <a:t>Tec</a:t>
            </a:r>
            <a:r>
              <a:rPr lang="pt-BR" dirty="0" smtClean="0"/>
              <a:t> </a:t>
            </a:r>
            <a:r>
              <a:rPr lang="pt-BR" dirty="0" err="1" smtClean="0"/>
              <a:t>conj</a:t>
            </a:r>
            <a:r>
              <a:rPr lang="pt-BR" dirty="0" smtClean="0"/>
              <a:t> frouxo, </a:t>
            </a:r>
            <a:r>
              <a:rPr lang="pt-BR" dirty="0" err="1" smtClean="0"/>
              <a:t>mtas</a:t>
            </a:r>
            <a:r>
              <a:rPr lang="pt-BR" dirty="0" smtClean="0"/>
              <a:t> </a:t>
            </a:r>
            <a:r>
              <a:rPr lang="pt-BR" dirty="0" err="1" smtClean="0"/>
              <a:t>céls</a:t>
            </a:r>
            <a:r>
              <a:rPr lang="pt-BR" dirty="0" smtClean="0"/>
              <a:t>, </a:t>
            </a:r>
            <a:r>
              <a:rPr lang="pt-BR" dirty="0" err="1" smtClean="0"/>
              <a:t>vv</a:t>
            </a:r>
            <a:r>
              <a:rPr lang="pt-BR" dirty="0" smtClean="0"/>
              <a:t>, </a:t>
            </a:r>
            <a:r>
              <a:rPr lang="pt-BR" dirty="0" err="1" smtClean="0"/>
              <a:t>ff</a:t>
            </a:r>
            <a:r>
              <a:rPr lang="pt-BR" dirty="0" smtClean="0"/>
              <a:t> conjuntivas, subst. fundamental amorfa (ou </a:t>
            </a:r>
            <a:r>
              <a:rPr lang="pt-BR" dirty="0" err="1" smtClean="0"/>
              <a:t>líq</a:t>
            </a:r>
            <a:r>
              <a:rPr lang="pt-BR" dirty="0" smtClean="0"/>
              <a:t> tissular</a:t>
            </a:r>
            <a:r>
              <a:rPr lang="pt-BR" dirty="0" smtClean="0">
                <a:sym typeface="Wingdings" pitchFamily="2" charset="2"/>
              </a:rPr>
              <a:t>manutenção da vitalidade e movimentação dentária, durante o toque interoclusal</a:t>
            </a:r>
            <a:r>
              <a:rPr lang="pt-BR" dirty="0" smtClean="0"/>
              <a:t>), fibroblastos (alongados), densas </a:t>
            </a:r>
            <a:r>
              <a:rPr lang="pt-BR" dirty="0" err="1" smtClean="0"/>
              <a:t>ff</a:t>
            </a:r>
            <a:r>
              <a:rPr lang="pt-BR" dirty="0" smtClean="0"/>
              <a:t> colágenas q/ se inserem no </a:t>
            </a:r>
            <a:r>
              <a:rPr lang="pt-BR" dirty="0" err="1" smtClean="0"/>
              <a:t>cemento</a:t>
            </a:r>
            <a:r>
              <a:rPr lang="pt-BR" dirty="0" smtClean="0"/>
              <a:t> radicular e osso alveolar.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Funções:</a:t>
            </a:r>
          </a:p>
          <a:p>
            <a:pPr>
              <a:buFontTx/>
              <a:buChar char="-"/>
            </a:pPr>
            <a:r>
              <a:rPr lang="pt-BR" dirty="0" smtClean="0"/>
              <a:t>Proporcionar um meio flexível p/proteger os </a:t>
            </a:r>
            <a:r>
              <a:rPr lang="pt-BR" dirty="0" err="1" smtClean="0"/>
              <a:t>vv</a:t>
            </a:r>
            <a:r>
              <a:rPr lang="pt-BR" dirty="0" smtClean="0"/>
              <a:t> e músculos de injúria por forças mecânicas</a:t>
            </a:r>
          </a:p>
          <a:p>
            <a:pPr>
              <a:buFontTx/>
              <a:buChar char="-"/>
            </a:pPr>
            <a:r>
              <a:rPr lang="pt-BR" dirty="0" smtClean="0"/>
              <a:t>Transmitir forças oclusais ao osso alveolar</a:t>
            </a:r>
          </a:p>
          <a:p>
            <a:pPr>
              <a:buFontTx/>
              <a:buChar char="-"/>
            </a:pPr>
            <a:r>
              <a:rPr lang="pt-BR" dirty="0" smtClean="0"/>
              <a:t>Fixar o dente ao osso alveolar</a:t>
            </a:r>
          </a:p>
          <a:p>
            <a:pPr>
              <a:buFontTx/>
              <a:buChar char="-"/>
            </a:pPr>
            <a:r>
              <a:rPr lang="pt-BR" dirty="0" smtClean="0"/>
              <a:t>Manter os tecidos gengivais em suas relações adequadas dos </a:t>
            </a:r>
            <a:r>
              <a:rPr lang="pt-BR" dirty="0" err="1" smtClean="0"/>
              <a:t>dts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Resistir ao impacto das forças oclusais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Cemento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Tec. </a:t>
            </a:r>
            <a:r>
              <a:rPr lang="pt-BR" dirty="0" err="1" smtClean="0"/>
              <a:t>mineralizado</a:t>
            </a:r>
            <a:r>
              <a:rPr lang="pt-BR" dirty="0" smtClean="0"/>
              <a:t>, recobre a raiz dentária, em contato c/ a dentina radicular, sua função é a inserção de ff.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Características:</a:t>
            </a:r>
          </a:p>
          <a:p>
            <a:pPr>
              <a:buFontTx/>
              <a:buChar char="-"/>
            </a:pPr>
            <a:r>
              <a:rPr lang="pt-BR" dirty="0" smtClean="0"/>
              <a:t>Semelhante ao osso alveolar</a:t>
            </a:r>
          </a:p>
          <a:p>
            <a:pPr>
              <a:buFontTx/>
              <a:buChar char="-"/>
            </a:pPr>
            <a:r>
              <a:rPr lang="pt-BR" dirty="0" smtClean="0"/>
              <a:t>Não tem nutrição, nem inervação, nem há remodelação fisiológica</a:t>
            </a:r>
          </a:p>
          <a:p>
            <a:pPr>
              <a:buFontTx/>
              <a:buChar char="-"/>
            </a:pPr>
            <a:r>
              <a:rPr lang="pt-BR" dirty="0" smtClean="0"/>
              <a:t>Possível de reabsorção e reparação</a:t>
            </a:r>
          </a:p>
          <a:p>
            <a:pPr>
              <a:buFontTx/>
              <a:buChar char="-"/>
            </a:pPr>
            <a:r>
              <a:rPr lang="pt-BR" dirty="0" smtClean="0"/>
              <a:t>Deposição contínua ao longo da vida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Classificação:</a:t>
            </a:r>
          </a:p>
          <a:p>
            <a:pPr>
              <a:buFontTx/>
              <a:buChar char="-"/>
            </a:pPr>
            <a:r>
              <a:rPr lang="pt-BR" dirty="0" err="1" smtClean="0"/>
              <a:t>qto</a:t>
            </a:r>
            <a:r>
              <a:rPr lang="pt-BR" dirty="0" smtClean="0"/>
              <a:t> à presença de células</a:t>
            </a:r>
          </a:p>
          <a:p>
            <a:pPr>
              <a:buFontTx/>
              <a:buChar char="-"/>
            </a:pPr>
            <a:r>
              <a:rPr lang="pt-BR" dirty="0" err="1" smtClean="0"/>
              <a:t>qto</a:t>
            </a:r>
            <a:r>
              <a:rPr lang="pt-BR" dirty="0" smtClean="0"/>
              <a:t> ao </a:t>
            </a:r>
            <a:r>
              <a:rPr lang="pt-BR" dirty="0" err="1" smtClean="0"/>
              <a:t>períodode</a:t>
            </a:r>
            <a:r>
              <a:rPr lang="pt-BR" dirty="0" smtClean="0"/>
              <a:t> formação</a:t>
            </a:r>
          </a:p>
          <a:p>
            <a:pPr>
              <a:buFontTx/>
              <a:buChar char="-"/>
            </a:pPr>
            <a:r>
              <a:rPr lang="pt-BR" dirty="0" err="1" smtClean="0"/>
              <a:t>qto</a:t>
            </a:r>
            <a:r>
              <a:rPr lang="pt-BR" dirty="0" smtClean="0"/>
              <a:t> à presença de </a:t>
            </a:r>
            <a:r>
              <a:rPr lang="pt-BR" dirty="0" err="1" smtClean="0"/>
              <a:t>ff</a:t>
            </a: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Alveolar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Parte da maxila e da mandíbula que forma e suporta os alvéolos dentários. O osso alveolar corresponde à superfície interna da loja alveolar onde se localizam as raízes dentárias, é o revestimento interno dos alvéolos. É do tipo compacto e serve da inserção às </a:t>
            </a:r>
            <a:r>
              <a:rPr lang="pt-BR" dirty="0" err="1" smtClean="0"/>
              <a:t>ff</a:t>
            </a:r>
            <a:r>
              <a:rPr lang="pt-BR" dirty="0" smtClean="0"/>
              <a:t> colágenas. Rodeia  a totalidade das raízes dentárias e através das </a:t>
            </a:r>
            <a:r>
              <a:rPr lang="pt-BR" dirty="0" err="1" smtClean="0"/>
              <a:t>ff</a:t>
            </a:r>
            <a:r>
              <a:rPr lang="pt-BR" dirty="0" smtClean="0"/>
              <a:t> nele inseridas sustenta o dente dentro do seu alvéolo como se fosse uma ponte suspensa por meios de cabos. Arquitetura de arco côncavo regular.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Bruno\Desktop\boanoite0293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399"/>
            <a:ext cx="7239000" cy="6118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runo\Desktop\periodontit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95" y="457200"/>
            <a:ext cx="8077105" cy="601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Anatomia e Fisiologia do </a:t>
            </a:r>
            <a:r>
              <a:rPr lang="pt-BR" dirty="0" err="1" smtClean="0"/>
              <a:t>Periodonto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7030A0"/>
                </a:solidFill>
              </a:rPr>
              <a:t>Periodonto</a:t>
            </a:r>
            <a:r>
              <a:rPr lang="pt-BR" dirty="0" smtClean="0"/>
              <a:t>: - “</a:t>
            </a:r>
            <a:r>
              <a:rPr lang="pt-BR" dirty="0" err="1" smtClean="0"/>
              <a:t>peri</a:t>
            </a:r>
            <a:r>
              <a:rPr lang="pt-BR" dirty="0" smtClean="0"/>
              <a:t>”: ao redor de</a:t>
            </a:r>
          </a:p>
          <a:p>
            <a:pPr>
              <a:buNone/>
            </a:pPr>
            <a:r>
              <a:rPr lang="pt-BR" dirty="0" smtClean="0"/>
              <a:t>                       - “</a:t>
            </a:r>
            <a:r>
              <a:rPr lang="pt-BR" dirty="0" err="1" smtClean="0"/>
              <a:t>odontos</a:t>
            </a:r>
            <a:r>
              <a:rPr lang="pt-BR" dirty="0" smtClean="0"/>
              <a:t>”: dentes</a:t>
            </a:r>
          </a:p>
          <a:p>
            <a:pPr>
              <a:buNone/>
            </a:pPr>
            <a:r>
              <a:rPr lang="pt-BR" dirty="0" smtClean="0"/>
              <a:t>Tecidos que </a:t>
            </a:r>
            <a:r>
              <a:rPr lang="pt-BR" u="sng" dirty="0" smtClean="0">
                <a:solidFill>
                  <a:srgbClr val="7030A0"/>
                </a:solidFill>
              </a:rPr>
              <a:t>protegem</a:t>
            </a:r>
            <a:r>
              <a:rPr lang="pt-BR" dirty="0" smtClean="0"/>
              <a:t> e </a:t>
            </a:r>
            <a:r>
              <a:rPr lang="pt-BR" u="sng" dirty="0" smtClean="0">
                <a:solidFill>
                  <a:srgbClr val="7030A0"/>
                </a:solidFill>
              </a:rPr>
              <a:t>sustentam</a:t>
            </a:r>
            <a:r>
              <a:rPr lang="pt-BR" dirty="0" smtClean="0"/>
              <a:t> os dentes.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err="1" smtClean="0">
                <a:solidFill>
                  <a:srgbClr val="7030A0"/>
                </a:solidFill>
              </a:rPr>
              <a:t>Periodonto</a:t>
            </a:r>
            <a:r>
              <a:rPr lang="pt-BR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pt-BR" u="sng" dirty="0" smtClean="0"/>
              <a:t>Proteção</a:t>
            </a:r>
            <a:r>
              <a:rPr lang="pt-BR" dirty="0" smtClean="0"/>
              <a:t>: gengiva marginal (gengiva livre) e gengiva inserida.</a:t>
            </a:r>
          </a:p>
          <a:p>
            <a:pPr marL="457200" indent="-457200">
              <a:buFont typeface="+mj-lt"/>
              <a:buAutoNum type="arabicPeriod"/>
            </a:pPr>
            <a:r>
              <a:rPr lang="pt-BR" u="sng" dirty="0" smtClean="0"/>
              <a:t>Sustentação</a:t>
            </a:r>
            <a:r>
              <a:rPr lang="pt-BR" dirty="0" smtClean="0"/>
              <a:t>: </a:t>
            </a:r>
            <a:r>
              <a:rPr lang="pt-BR" dirty="0" err="1" smtClean="0"/>
              <a:t>cemento</a:t>
            </a:r>
            <a:r>
              <a:rPr lang="pt-BR" dirty="0" smtClean="0"/>
              <a:t>, ligamento e osso.</a:t>
            </a:r>
          </a:p>
          <a:p>
            <a:pPr marL="457200" indent="-457200">
              <a:buNone/>
            </a:pPr>
            <a:endParaRPr lang="en-US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711952"/>
          </a:xfrm>
        </p:spPr>
        <p:txBody>
          <a:bodyPr>
            <a:noAutofit/>
          </a:bodyPr>
          <a:lstStyle/>
          <a:p>
            <a:r>
              <a:rPr lang="pt-BR" sz="5400" dirty="0" smtClean="0"/>
              <a:t>Mucosa alveolar</a:t>
            </a:r>
          </a:p>
          <a:p>
            <a:r>
              <a:rPr lang="pt-BR" sz="5400" dirty="0" smtClean="0"/>
              <a:t>Mucosa </a:t>
            </a:r>
            <a:r>
              <a:rPr lang="pt-BR" sz="5400" dirty="0" err="1" smtClean="0"/>
              <a:t>ceratinizada</a:t>
            </a:r>
            <a:endParaRPr lang="pt-BR" sz="5400" dirty="0" smtClean="0"/>
          </a:p>
          <a:p>
            <a:r>
              <a:rPr lang="pt-BR" sz="5400" dirty="0" smtClean="0"/>
              <a:t>Linha muco-gengival</a:t>
            </a:r>
          </a:p>
          <a:p>
            <a:r>
              <a:rPr lang="pt-BR" sz="5400" dirty="0" smtClean="0"/>
              <a:t>Margem gengival livre</a:t>
            </a:r>
            <a:endParaRPr lang="en-US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Periodonto</a:t>
            </a:r>
            <a:r>
              <a:rPr lang="pt-BR" dirty="0" smtClean="0"/>
              <a:t> de Proteção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3200" dirty="0" smtClean="0"/>
              <a:t>Gengiva: O que é? </a:t>
            </a:r>
          </a:p>
          <a:p>
            <a:pPr>
              <a:buNone/>
            </a:pPr>
            <a:r>
              <a:rPr lang="pt-BR" sz="3200" dirty="0" smtClean="0"/>
              <a:t>                  Serve para o quê?</a:t>
            </a:r>
          </a:p>
          <a:p>
            <a:pPr>
              <a:buNone/>
            </a:pPr>
            <a:r>
              <a:rPr lang="pt-BR" sz="3200" dirty="0" smtClean="0"/>
              <a:t>                  Como pode ser dividida?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runo\Desktop\GENGIVA-SAUDAVEL-BLO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6943724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/>
          <a:lstStyle/>
          <a:p>
            <a:r>
              <a:rPr lang="pt-BR" dirty="0" smtClean="0"/>
              <a:t>É a parte da mucosa mastigatória que cobre o processo alveolar (+/- 2mm </a:t>
            </a:r>
            <a:r>
              <a:rPr lang="pt-BR" dirty="0" err="1" smtClean="0"/>
              <a:t>ff</a:t>
            </a:r>
            <a:r>
              <a:rPr lang="pt-BR" dirty="0" smtClean="0"/>
              <a:t> de inserção) e circunda a região cervical dos dentes.</a:t>
            </a:r>
          </a:p>
          <a:p>
            <a:r>
              <a:rPr lang="pt-BR" dirty="0" smtClean="0"/>
              <a:t>Dividida em 2 partes:gengiva marginal (ou livre) e gengiva inserida. </a:t>
            </a:r>
          </a:p>
          <a:p>
            <a:r>
              <a:rPr lang="pt-BR" dirty="0" smtClean="0"/>
              <a:t>Função: proteção, evita agressões químicas, físicas e até biológicas ao redor dos dentes.</a:t>
            </a:r>
          </a:p>
          <a:p>
            <a:r>
              <a:rPr lang="pt-BR" u="sng" dirty="0" smtClean="0"/>
              <a:t>Gengiva marginal ou livre</a:t>
            </a:r>
            <a:r>
              <a:rPr lang="pt-BR" dirty="0" smtClean="0"/>
              <a:t>: não tem inserção de </a:t>
            </a:r>
            <a:r>
              <a:rPr lang="pt-BR" dirty="0" err="1" smtClean="0"/>
              <a:t>ff</a:t>
            </a:r>
            <a:r>
              <a:rPr lang="pt-BR" dirty="0" smtClean="0"/>
              <a:t>, por isto é livre. É a borda terminal da gengiva que circunda o dente (“colar”).</a:t>
            </a:r>
          </a:p>
          <a:p>
            <a:r>
              <a:rPr lang="pt-BR" u="sng" dirty="0" smtClean="0"/>
              <a:t>Gengiva inserida</a:t>
            </a:r>
            <a:r>
              <a:rPr lang="pt-BR" dirty="0" smtClean="0"/>
              <a:t>: é contínua com a gengiva livre, sendo firme, </a:t>
            </a:r>
            <a:r>
              <a:rPr lang="pt-BR" dirty="0" err="1" smtClean="0"/>
              <a:t>resiliente</a:t>
            </a:r>
            <a:r>
              <a:rPr lang="pt-BR" dirty="0" smtClean="0"/>
              <a:t> e forte/e inserida ao periósteo alveolar e ao </a:t>
            </a:r>
            <a:r>
              <a:rPr lang="pt-BR" dirty="0" err="1" smtClean="0"/>
              <a:t>cemento</a:t>
            </a:r>
            <a:r>
              <a:rPr lang="pt-BR" dirty="0" smtClean="0"/>
              <a:t> supra-alveolar.</a:t>
            </a:r>
            <a:endParaRPr lang="en-US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Características Clínicas e Anatômicas:</a:t>
            </a:r>
          </a:p>
          <a:p>
            <a:pPr>
              <a:buNone/>
            </a:pPr>
            <a:r>
              <a:rPr lang="pt-BR" dirty="0" smtClean="0"/>
              <a:t>Mucosa Bucal:</a:t>
            </a:r>
          </a:p>
          <a:p>
            <a:pPr>
              <a:buFontTx/>
              <a:buChar char="-"/>
            </a:pPr>
            <a:r>
              <a:rPr lang="pt-BR" dirty="0" smtClean="0"/>
              <a:t>Mastigatória</a:t>
            </a:r>
          </a:p>
          <a:p>
            <a:pPr>
              <a:buFontTx/>
              <a:buChar char="-"/>
            </a:pPr>
            <a:r>
              <a:rPr lang="pt-BR" dirty="0" smtClean="0"/>
              <a:t>Especializada</a:t>
            </a:r>
          </a:p>
          <a:p>
            <a:pPr>
              <a:buFontTx/>
              <a:buChar char="-"/>
            </a:pPr>
            <a:r>
              <a:rPr lang="pt-BR" dirty="0" smtClean="0"/>
              <a:t>De revestimento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Características Clínicas Normais – GENGIVA</a:t>
            </a:r>
            <a:r>
              <a:rPr lang="pt-BR" dirty="0" smtClean="0"/>
              <a:t>:</a:t>
            </a:r>
          </a:p>
          <a:p>
            <a:pPr marL="457200" indent="-457200">
              <a:buNone/>
            </a:pPr>
            <a:r>
              <a:rPr lang="pt-BR" dirty="0" smtClean="0"/>
              <a:t>- </a:t>
            </a:r>
            <a:r>
              <a:rPr lang="pt-BR" u="sng" dirty="0" smtClean="0">
                <a:solidFill>
                  <a:srgbClr val="7030A0"/>
                </a:solidFill>
              </a:rPr>
              <a:t>Cor</a:t>
            </a:r>
            <a:r>
              <a:rPr lang="pt-BR" dirty="0" smtClean="0"/>
              <a:t>: rósea pálida (coral)</a:t>
            </a:r>
          </a:p>
          <a:p>
            <a:pPr>
              <a:buNone/>
            </a:pPr>
            <a:r>
              <a:rPr lang="pt-BR" dirty="0" smtClean="0"/>
              <a:t>       - vascularização</a:t>
            </a:r>
          </a:p>
          <a:p>
            <a:pPr>
              <a:buNone/>
            </a:pPr>
            <a:r>
              <a:rPr lang="pt-BR" dirty="0" smtClean="0"/>
              <a:t>       - espessura do tecido</a:t>
            </a:r>
          </a:p>
          <a:p>
            <a:pPr>
              <a:buNone/>
            </a:pPr>
            <a:r>
              <a:rPr lang="pt-BR" dirty="0" smtClean="0"/>
              <a:t>       - grau de </a:t>
            </a:r>
            <a:r>
              <a:rPr lang="pt-BR" dirty="0" err="1" smtClean="0"/>
              <a:t>queratinização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  - pigmentação melânica</a:t>
            </a:r>
          </a:p>
          <a:p>
            <a:pPr>
              <a:buNone/>
            </a:pPr>
            <a:r>
              <a:rPr lang="pt-BR" dirty="0" smtClean="0"/>
              <a:t># mucosa alveolar: vermelha, lisa e brilhante</a:t>
            </a:r>
          </a:p>
          <a:p>
            <a:pPr>
              <a:buNone/>
            </a:pPr>
            <a:r>
              <a:rPr lang="pt-BR" dirty="0" smtClean="0"/>
              <a:t># MÓVEL (</a:t>
            </a:r>
            <a:r>
              <a:rPr lang="pt-BR" dirty="0" smtClean="0">
                <a:latin typeface="Times New Roman"/>
                <a:cs typeface="Times New Roman"/>
              </a:rPr>
              <a:t>&gt; n° de </a:t>
            </a:r>
            <a:r>
              <a:rPr lang="pt-BR" dirty="0" err="1" smtClean="0">
                <a:latin typeface="Times New Roman"/>
                <a:cs typeface="Times New Roman"/>
              </a:rPr>
              <a:t>vv</a:t>
            </a:r>
            <a:r>
              <a:rPr lang="pt-BR" dirty="0" smtClean="0">
                <a:latin typeface="Times New Roman"/>
                <a:cs typeface="Times New Roman"/>
              </a:rPr>
              <a:t>, </a:t>
            </a:r>
            <a:r>
              <a:rPr lang="pt-BR" dirty="0" err="1" smtClean="0">
                <a:latin typeface="Times New Roman"/>
                <a:cs typeface="Times New Roman"/>
              </a:rPr>
              <a:t>tec</a:t>
            </a:r>
            <a:r>
              <a:rPr lang="pt-BR" dirty="0" smtClean="0">
                <a:latin typeface="Times New Roman"/>
                <a:cs typeface="Times New Roman"/>
              </a:rPr>
              <a:t> </a:t>
            </a:r>
            <a:r>
              <a:rPr lang="pt-BR" dirty="0" err="1" smtClean="0">
                <a:latin typeface="Times New Roman"/>
                <a:cs typeface="Times New Roman"/>
              </a:rPr>
              <a:t>conj</a:t>
            </a:r>
            <a:r>
              <a:rPr lang="pt-BR" dirty="0" smtClean="0">
                <a:latin typeface="Times New Roman"/>
                <a:cs typeface="Times New Roman"/>
              </a:rPr>
              <a:t> frouxo – </a:t>
            </a:r>
            <a:r>
              <a:rPr lang="pt-BR" dirty="0" err="1" smtClean="0">
                <a:latin typeface="Times New Roman"/>
                <a:cs typeface="Times New Roman"/>
              </a:rPr>
              <a:t>ff</a:t>
            </a:r>
            <a:r>
              <a:rPr lang="pt-BR" dirty="0" smtClean="0">
                <a:latin typeface="Times New Roman"/>
                <a:cs typeface="Times New Roman"/>
              </a:rPr>
              <a:t> elásticas</a:t>
            </a:r>
            <a:r>
              <a:rPr lang="pt-BR" dirty="0" smtClean="0"/>
              <a:t>)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runo\Desktop\mucosa alv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09600"/>
            <a:ext cx="6858000" cy="551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</TotalTime>
  <Words>735</Words>
  <Application>Microsoft Office PowerPoint</Application>
  <PresentationFormat>Apresentação na tela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Balcão Envidraçado</vt:lpstr>
      <vt:lpstr>Dra. Ana Helena W. Mischiatti Davet Cirurgiã-dentista (Univille-2005) Pós-graduação em PSF (Univille-2006) Especialista em Periodontia (PUC-PR-2007) Atualização em Toxina Botulínica (Inst. Ziroldo-2008)  </vt:lpstr>
      <vt:lpstr>Slide 2</vt:lpstr>
      <vt:lpstr>Anatomia e Fisiologia do Periodonto</vt:lpstr>
      <vt:lpstr>Slide 4</vt:lpstr>
      <vt:lpstr>Periodonto de Proteção</vt:lpstr>
      <vt:lpstr>Slide 6</vt:lpstr>
      <vt:lpstr>Slide 7</vt:lpstr>
      <vt:lpstr>Slide 8</vt:lpstr>
      <vt:lpstr>Slide 9</vt:lpstr>
      <vt:lpstr> </vt:lpstr>
      <vt:lpstr>Fatores q/ influenciam na quantidade de mucosa ceratinizada</vt:lpstr>
      <vt:lpstr>“COL”: PM e M</vt:lpstr>
      <vt:lpstr>Periodonto de Sustentação</vt:lpstr>
      <vt:lpstr>Slide 14</vt:lpstr>
      <vt:lpstr>Ligamento Periodontal</vt:lpstr>
      <vt:lpstr>Cemento</vt:lpstr>
      <vt:lpstr>Processo Alveolar</vt:lpstr>
      <vt:lpstr>Slide 18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Dra. Ana Helena W. Mischiatti Davet Cirurgiã-dentista (Univille-2005) Pós-graduação em PSF (Univille-2006) Especialista em Periodontia (PUC-PR-2007) Atualização em Toxina Botulínica (Inst. Ziroldo-2008)</dc:title>
  <dc:creator>Bruno</dc:creator>
  <cp:lastModifiedBy>Bruno</cp:lastModifiedBy>
  <cp:revision>24</cp:revision>
  <dcterms:created xsi:type="dcterms:W3CDTF">2014-08-07T23:53:38Z</dcterms:created>
  <dcterms:modified xsi:type="dcterms:W3CDTF">2014-08-13T15:28:24Z</dcterms:modified>
</cp:coreProperties>
</file>