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78" r:id="rId5"/>
    <p:sldId id="258" r:id="rId6"/>
    <p:sldId id="264" r:id="rId7"/>
    <p:sldId id="265" r:id="rId8"/>
    <p:sldId id="282" r:id="rId9"/>
    <p:sldId id="283" r:id="rId10"/>
    <p:sldId id="285" r:id="rId11"/>
    <p:sldId id="281" r:id="rId12"/>
    <p:sldId id="260" r:id="rId13"/>
    <p:sldId id="267" r:id="rId14"/>
    <p:sldId id="269" r:id="rId15"/>
    <p:sldId id="272" r:id="rId16"/>
    <p:sldId id="273" r:id="rId17"/>
    <p:sldId id="274" r:id="rId18"/>
    <p:sldId id="276" r:id="rId19"/>
    <p:sldId id="277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4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4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3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9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3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9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3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9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3"/>
            <a:ext cx="609600" cy="365125"/>
          </a:xfrm>
        </p:spPr>
        <p:txBody>
          <a:bodyPr/>
          <a:lstStyle/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3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3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19CBE6-B272-4B8B-8CFA-20B230B2ABDC}" type="datetimeFigureOut">
              <a:rPr lang="pt-BR" smtClean="0"/>
              <a:pPr/>
              <a:t>01/03/2016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3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3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F36F80-CBEC-444B-80FC-8F1EAF871B49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3" y="188640"/>
            <a:ext cx="2857500" cy="1762126"/>
          </a:xfrm>
          <a:prstGeom prst="rect">
            <a:avLst/>
          </a:prstGeom>
          <a:noFill/>
        </p:spPr>
      </p:pic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2780928"/>
            <a:ext cx="9144000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9404" tIns="54701" rIns="109404" bIns="54701" anchor="ctr"/>
          <a:lstStyle>
            <a:defPPr>
              <a:defRPr lang="pt-BR"/>
            </a:defPPr>
            <a:lvl1pPr marL="0" algn="l" defTabSz="93242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6212" algn="l" defTabSz="93242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24" algn="l" defTabSz="93242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98635" algn="l" defTabSz="93242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64847" algn="l" defTabSz="93242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31058" algn="l" defTabSz="93242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7270" algn="l" defTabSz="93242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63482" algn="l" defTabSz="93242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29695" algn="l" defTabSz="932424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5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Apresentação</a:t>
            </a:r>
          </a:p>
          <a:p>
            <a:pPr algn="ctr"/>
            <a:endParaRPr lang="pt-BR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0" y="1476073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latin typeface="+mj-lt"/>
              </a:rPr>
              <a:t>Tubulações industriais - Conceitos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0" y="2598003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err="1" smtClean="0">
                <a:latin typeface="+mj-lt"/>
              </a:rPr>
              <a:t>Tube</a:t>
            </a:r>
            <a:r>
              <a:rPr lang="pt-BR" sz="2400" dirty="0" smtClean="0">
                <a:latin typeface="+mj-lt"/>
              </a:rPr>
              <a:t> – Tubos para troca térmica: Utilizados em caldeiras, fornos, trocadores de calor. </a:t>
            </a:r>
          </a:p>
        </p:txBody>
      </p:sp>
      <p:pic>
        <p:nvPicPr>
          <p:cNvPr id="36866" name="Picture 2" descr="http://40.media.tumblr.com/2fe40d7aa51c954ee0b8029fd11ab941/tumblr_inline_nuyop652Xx1tcgidk_5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69" y="3429001"/>
            <a:ext cx="5940921" cy="3059668"/>
          </a:xfrm>
          <a:prstGeom prst="rect">
            <a:avLst/>
          </a:prstGeom>
          <a:noFill/>
        </p:spPr>
      </p:pic>
      <p:pic>
        <p:nvPicPr>
          <p:cNvPr id="36870" name="Picture 6" descr="http://s3.amazonaws.com/magoo/ABAAAALEgAE-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3526392"/>
            <a:ext cx="3203848" cy="29622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9" name="object 11"/>
          <p:cNvSpPr txBox="1"/>
          <p:nvPr/>
        </p:nvSpPr>
        <p:spPr>
          <a:xfrm>
            <a:off x="0" y="4610745"/>
            <a:ext cx="9144000" cy="1791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96900"/>
              </a:lnSpc>
            </a:pPr>
            <a:r>
              <a:rPr lang="pt-BR" sz="2000" spc="15" dirty="0" smtClean="0">
                <a:latin typeface="+mj-lt"/>
                <a:cs typeface="Arial"/>
              </a:rPr>
              <a:t>Custos </a:t>
            </a:r>
          </a:p>
          <a:p>
            <a:pPr marL="12700" marR="5080" algn="just">
              <a:lnSpc>
                <a:spcPct val="96900"/>
              </a:lnSpc>
            </a:pPr>
            <a:endParaRPr lang="pt-BR" sz="2000" spc="15" dirty="0" smtClean="0">
              <a:latin typeface="+mj-lt"/>
              <a:cs typeface="Arial"/>
            </a:endParaRPr>
          </a:p>
          <a:p>
            <a:pPr marL="12700" marR="5080" algn="just">
              <a:lnSpc>
                <a:spcPct val="96900"/>
              </a:lnSpc>
            </a:pPr>
            <a:r>
              <a:rPr sz="2000" spc="15" dirty="0" err="1" smtClean="0">
                <a:latin typeface="+mj-lt"/>
                <a:cs typeface="Arial"/>
              </a:rPr>
              <a:t>Em</a:t>
            </a:r>
            <a:r>
              <a:rPr sz="2000" spc="15" dirty="0" smtClean="0">
                <a:latin typeface="+mj-lt"/>
                <a:cs typeface="Arial"/>
              </a:rPr>
              <a:t> </a:t>
            </a:r>
            <a:r>
              <a:rPr sz="2000" spc="10" dirty="0">
                <a:latin typeface="+mj-lt"/>
                <a:cs typeface="Arial"/>
              </a:rPr>
              <a:t>indústrias </a:t>
            </a:r>
            <a:r>
              <a:rPr sz="2000" spc="5" dirty="0">
                <a:latin typeface="+mj-lt"/>
                <a:cs typeface="Arial"/>
              </a:rPr>
              <a:t>de</a:t>
            </a:r>
            <a:r>
              <a:rPr sz="2000" spc="325" dirty="0">
                <a:latin typeface="+mj-lt"/>
                <a:cs typeface="Arial"/>
              </a:rPr>
              <a:t> </a:t>
            </a:r>
            <a:r>
              <a:rPr sz="2000" spc="5" dirty="0">
                <a:latin typeface="+mj-lt"/>
                <a:cs typeface="Arial"/>
              </a:rPr>
              <a:t>processamento, indústrias</a:t>
            </a:r>
            <a:r>
              <a:rPr sz="2000" spc="325" dirty="0">
                <a:latin typeface="+mj-lt"/>
                <a:cs typeface="Arial"/>
              </a:rPr>
              <a:t> </a:t>
            </a:r>
            <a:r>
              <a:rPr sz="2000" spc="10" dirty="0">
                <a:latin typeface="+mj-lt"/>
                <a:cs typeface="Arial"/>
              </a:rPr>
              <a:t>químicas,  </a:t>
            </a:r>
            <a:r>
              <a:rPr sz="2000" dirty="0">
                <a:latin typeface="+mj-lt"/>
                <a:cs typeface="Arial"/>
              </a:rPr>
              <a:t>refinarias </a:t>
            </a:r>
            <a:r>
              <a:rPr sz="2000" spc="30" dirty="0">
                <a:latin typeface="+mj-lt"/>
                <a:cs typeface="Arial"/>
              </a:rPr>
              <a:t>de </a:t>
            </a:r>
            <a:r>
              <a:rPr sz="2000" spc="5" dirty="0">
                <a:latin typeface="+mj-lt"/>
                <a:cs typeface="Arial"/>
              </a:rPr>
              <a:t>petróleo, </a:t>
            </a:r>
            <a:r>
              <a:rPr sz="2000" spc="10" dirty="0">
                <a:latin typeface="+mj-lt"/>
                <a:cs typeface="Arial"/>
              </a:rPr>
              <a:t>indústrias </a:t>
            </a:r>
            <a:r>
              <a:rPr sz="2000" spc="5" dirty="0">
                <a:latin typeface="+mj-lt"/>
                <a:cs typeface="Arial"/>
              </a:rPr>
              <a:t>petroquímicas, boa </a:t>
            </a:r>
            <a:r>
              <a:rPr sz="2000" spc="10" dirty="0">
                <a:latin typeface="+mj-lt"/>
                <a:cs typeface="Arial"/>
              </a:rPr>
              <a:t>parte das  </a:t>
            </a:r>
            <a:r>
              <a:rPr sz="2000" spc="5" dirty="0">
                <a:latin typeface="+mj-lt"/>
                <a:cs typeface="Arial"/>
              </a:rPr>
              <a:t>indústrias </a:t>
            </a:r>
            <a:r>
              <a:rPr sz="2000" dirty="0">
                <a:latin typeface="+mj-lt"/>
                <a:cs typeface="Arial"/>
              </a:rPr>
              <a:t>alimentícias e </a:t>
            </a:r>
            <a:r>
              <a:rPr sz="2000" spc="5" dirty="0">
                <a:latin typeface="+mj-lt"/>
                <a:cs typeface="Arial"/>
              </a:rPr>
              <a:t>farmacêuticas, </a:t>
            </a:r>
            <a:r>
              <a:rPr sz="2000" dirty="0">
                <a:latin typeface="+mj-lt"/>
                <a:cs typeface="Arial"/>
              </a:rPr>
              <a:t>o </a:t>
            </a:r>
            <a:r>
              <a:rPr sz="2000" spc="5" dirty="0">
                <a:latin typeface="+mj-lt"/>
                <a:cs typeface="Arial"/>
              </a:rPr>
              <a:t>custo das </a:t>
            </a:r>
            <a:r>
              <a:rPr sz="2000" spc="15" dirty="0">
                <a:latin typeface="+mj-lt"/>
                <a:cs typeface="Arial"/>
              </a:rPr>
              <a:t>tubulações  </a:t>
            </a:r>
            <a:r>
              <a:rPr sz="2000" spc="20" dirty="0">
                <a:latin typeface="+mj-lt"/>
                <a:cs typeface="Arial"/>
              </a:rPr>
              <a:t>pode </a:t>
            </a:r>
            <a:r>
              <a:rPr sz="2000" spc="5" dirty="0">
                <a:latin typeface="+mj-lt"/>
                <a:cs typeface="Arial"/>
              </a:rPr>
              <a:t>representar </a:t>
            </a:r>
            <a:r>
              <a:rPr sz="2000" spc="-10" dirty="0">
                <a:latin typeface="+mj-lt"/>
                <a:cs typeface="Arial"/>
              </a:rPr>
              <a:t>70% </a:t>
            </a:r>
            <a:r>
              <a:rPr sz="2000" spc="30" dirty="0">
                <a:latin typeface="+mj-lt"/>
                <a:cs typeface="Arial"/>
              </a:rPr>
              <a:t>do </a:t>
            </a:r>
            <a:r>
              <a:rPr sz="2000" spc="15" dirty="0">
                <a:latin typeface="+mj-lt"/>
                <a:cs typeface="Arial"/>
              </a:rPr>
              <a:t>custo </a:t>
            </a:r>
            <a:r>
              <a:rPr sz="2000" spc="20" dirty="0">
                <a:latin typeface="+mj-lt"/>
                <a:cs typeface="Arial"/>
              </a:rPr>
              <a:t>dos </a:t>
            </a:r>
            <a:r>
              <a:rPr sz="2000" spc="10" dirty="0">
                <a:latin typeface="+mj-lt"/>
                <a:cs typeface="Arial"/>
              </a:rPr>
              <a:t>equipamentos </a:t>
            </a:r>
            <a:r>
              <a:rPr sz="2000" spc="-20" dirty="0">
                <a:latin typeface="+mj-lt"/>
                <a:cs typeface="Arial"/>
              </a:rPr>
              <a:t>ou </a:t>
            </a:r>
            <a:r>
              <a:rPr sz="2000" spc="-10" dirty="0">
                <a:latin typeface="+mj-lt"/>
                <a:cs typeface="Arial"/>
              </a:rPr>
              <a:t>25% </a:t>
            </a:r>
            <a:r>
              <a:rPr sz="2000" spc="30" dirty="0">
                <a:latin typeface="+mj-lt"/>
                <a:cs typeface="Arial"/>
              </a:rPr>
              <a:t>do  </a:t>
            </a:r>
            <a:r>
              <a:rPr sz="2000" spc="15" dirty="0">
                <a:latin typeface="+mj-lt"/>
                <a:cs typeface="Arial"/>
              </a:rPr>
              <a:t>custo </a:t>
            </a:r>
            <a:r>
              <a:rPr sz="2000" spc="5" dirty="0">
                <a:latin typeface="+mj-lt"/>
                <a:cs typeface="Arial"/>
              </a:rPr>
              <a:t>total da </a:t>
            </a:r>
            <a:r>
              <a:rPr sz="2000" spc="40" dirty="0">
                <a:latin typeface="+mj-lt"/>
                <a:cs typeface="Arial"/>
              </a:rPr>
              <a:t> </a:t>
            </a:r>
            <a:r>
              <a:rPr sz="2000" spc="5" dirty="0">
                <a:latin typeface="+mj-lt"/>
                <a:cs typeface="Arial"/>
              </a:rPr>
              <a:t>instalação.</a:t>
            </a:r>
            <a:endParaRPr sz="2000" dirty="0">
              <a:latin typeface="+mj-lt"/>
              <a:cs typeface="Arial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0" y="769263"/>
            <a:ext cx="91439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latin typeface="+mj-lt"/>
                <a:cs typeface="Arial" pitchFamily="34" charset="0"/>
              </a:rPr>
              <a:t>Tubulações industriais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0" y="2086977"/>
            <a:ext cx="9143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>
                <a:latin typeface="+mj-lt"/>
              </a:rPr>
              <a:t>Aplicações: </a:t>
            </a:r>
          </a:p>
          <a:p>
            <a:endParaRPr lang="pt-BR" sz="2000" dirty="0" smtClean="0">
              <a:latin typeface="+mj-lt"/>
            </a:endParaRPr>
          </a:p>
          <a:p>
            <a:r>
              <a:rPr lang="pt-BR" sz="2000" dirty="0" smtClean="0">
                <a:latin typeface="+mj-lt"/>
              </a:rPr>
              <a:t>Distribuição de vapor para força e/ou para aquecimento; </a:t>
            </a:r>
          </a:p>
          <a:p>
            <a:r>
              <a:rPr lang="pt-BR" sz="2000" dirty="0" smtClean="0">
                <a:latin typeface="+mj-lt"/>
              </a:rPr>
              <a:t>Distribuição de água potável ou de processos industriais; </a:t>
            </a:r>
          </a:p>
          <a:p>
            <a:r>
              <a:rPr lang="pt-BR" sz="2000" dirty="0" smtClean="0">
                <a:latin typeface="+mj-lt"/>
              </a:rPr>
              <a:t>Distribuição de óleos combustíveis ou lubrificantes; </a:t>
            </a:r>
          </a:p>
          <a:p>
            <a:r>
              <a:rPr lang="pt-BR" sz="2000" dirty="0" smtClean="0">
                <a:latin typeface="+mj-lt"/>
              </a:rPr>
              <a:t>Distribuição de ar comprimido; </a:t>
            </a:r>
          </a:p>
          <a:p>
            <a:r>
              <a:rPr lang="pt-BR" sz="2000" dirty="0" smtClean="0">
                <a:latin typeface="+mj-lt"/>
              </a:rPr>
              <a:t>Distribuição de gases e/ou líquidos industriais. </a:t>
            </a:r>
            <a:endParaRPr lang="pt-BR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6" name="Retângulo 5"/>
          <p:cNvSpPr/>
          <p:nvPr/>
        </p:nvSpPr>
        <p:spPr>
          <a:xfrm>
            <a:off x="0" y="1179301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Classificação das tubulações industriais</a:t>
            </a:r>
            <a:endParaRPr lang="pt-BR" sz="3200" dirty="0"/>
          </a:p>
        </p:txBody>
      </p:sp>
      <p:sp>
        <p:nvSpPr>
          <p:cNvPr id="7" name="Retângulo de cantos arredondados 6"/>
          <p:cNvSpPr/>
          <p:nvPr/>
        </p:nvSpPr>
        <p:spPr>
          <a:xfrm>
            <a:off x="179512" y="3833724"/>
            <a:ext cx="1800200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Classificação das </a:t>
            </a:r>
            <a:r>
              <a:rPr lang="pt-BR" dirty="0" smtClean="0"/>
              <a:t>tubulações</a:t>
            </a:r>
            <a:r>
              <a:rPr lang="pt-BR" sz="2000" dirty="0" smtClean="0"/>
              <a:t> </a:t>
            </a:r>
            <a:endParaRPr lang="pt-BR" sz="2000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2627784" y="2546871"/>
            <a:ext cx="230425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Tubulações dentro de instalações</a:t>
            </a:r>
            <a:r>
              <a:rPr lang="pt-BR" dirty="0" smtClean="0"/>
              <a:t> </a:t>
            </a:r>
            <a:r>
              <a:rPr lang="pt-BR" sz="1600" dirty="0" smtClean="0"/>
              <a:t>industriais </a:t>
            </a:r>
            <a:endParaRPr lang="pt-BR" sz="1600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627784" y="5067151"/>
            <a:ext cx="2304256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Tubulações  fora de instalações industriais </a:t>
            </a:r>
            <a:endParaRPr lang="pt-BR" sz="1600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5796136" y="1764075"/>
            <a:ext cx="2736304" cy="4227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Tubulações de processo</a:t>
            </a:r>
            <a:endParaRPr lang="pt-BR" sz="1600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5796136" y="2484157"/>
            <a:ext cx="2736304" cy="4227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Tubulações de utilidades</a:t>
            </a:r>
            <a:endParaRPr lang="pt-BR" sz="1600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5796136" y="3091579"/>
            <a:ext cx="2736304" cy="6387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Tubulações de instrumentação</a:t>
            </a:r>
            <a:endParaRPr lang="pt-BR" sz="1600" dirty="0"/>
          </a:p>
        </p:txBody>
      </p:sp>
      <p:sp>
        <p:nvSpPr>
          <p:cNvPr id="17" name="Retângulo de cantos arredondados 16"/>
          <p:cNvSpPr/>
          <p:nvPr/>
        </p:nvSpPr>
        <p:spPr>
          <a:xfrm>
            <a:off x="5796136" y="3915024"/>
            <a:ext cx="2736304" cy="4227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Tubulações de </a:t>
            </a:r>
            <a:r>
              <a:rPr lang="pt-BR" sz="1600" dirty="0" smtClean="0"/>
              <a:t>drenagem</a:t>
            </a:r>
            <a:endParaRPr lang="pt-BR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5796136" y="5595580"/>
            <a:ext cx="2736304" cy="6713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Tubulações</a:t>
            </a:r>
            <a:r>
              <a:rPr lang="pt-BR" sz="2000" dirty="0" smtClean="0"/>
              <a:t> </a:t>
            </a:r>
            <a:r>
              <a:rPr lang="pt-BR" dirty="0" smtClean="0"/>
              <a:t>de distribuições</a:t>
            </a:r>
            <a:endParaRPr lang="pt-BR" dirty="0"/>
          </a:p>
        </p:txBody>
      </p:sp>
      <p:sp>
        <p:nvSpPr>
          <p:cNvPr id="19" name="Retângulo de cantos arredondados 18"/>
          <p:cNvSpPr/>
          <p:nvPr/>
        </p:nvSpPr>
        <p:spPr>
          <a:xfrm>
            <a:off x="5796136" y="4883686"/>
            <a:ext cx="2736304" cy="4227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/>
              <a:t>Tubulações de transporte</a:t>
            </a:r>
            <a:endParaRPr lang="pt-BR" sz="1600" dirty="0"/>
          </a:p>
        </p:txBody>
      </p:sp>
      <p:cxnSp>
        <p:nvCxnSpPr>
          <p:cNvPr id="33" name="Conector angulado 32"/>
          <p:cNvCxnSpPr/>
          <p:nvPr/>
        </p:nvCxnSpPr>
        <p:spPr>
          <a:xfrm rot="10800000" flipV="1">
            <a:off x="2627787" y="2978919"/>
            <a:ext cx="12700" cy="2520280"/>
          </a:xfrm>
          <a:prstGeom prst="bentConnector3">
            <a:avLst>
              <a:gd name="adj1" fmla="val 180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/>
          <p:cNvCxnSpPr/>
          <p:nvPr/>
        </p:nvCxnSpPr>
        <p:spPr>
          <a:xfrm flipH="1">
            <a:off x="1979712" y="4337779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>
            <a:off x="5364088" y="197080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>
            <a:off x="5364088" y="269088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de seta reta 49"/>
          <p:cNvCxnSpPr/>
          <p:nvPr/>
        </p:nvCxnSpPr>
        <p:spPr>
          <a:xfrm>
            <a:off x="5364088" y="5067151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de seta reta 50"/>
          <p:cNvCxnSpPr/>
          <p:nvPr/>
        </p:nvCxnSpPr>
        <p:spPr>
          <a:xfrm>
            <a:off x="5364088" y="413104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de seta reta 51"/>
          <p:cNvCxnSpPr/>
          <p:nvPr/>
        </p:nvCxnSpPr>
        <p:spPr>
          <a:xfrm>
            <a:off x="5364088" y="341096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/>
          <p:nvPr/>
        </p:nvCxnSpPr>
        <p:spPr>
          <a:xfrm>
            <a:off x="5364088" y="5931247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/>
          <p:cNvCxnSpPr/>
          <p:nvPr/>
        </p:nvCxnSpPr>
        <p:spPr>
          <a:xfrm>
            <a:off x="5364088" y="1970807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to 59"/>
          <p:cNvCxnSpPr/>
          <p:nvPr/>
        </p:nvCxnSpPr>
        <p:spPr>
          <a:xfrm>
            <a:off x="5364088" y="5067151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/>
          <p:cNvCxnSpPr/>
          <p:nvPr/>
        </p:nvCxnSpPr>
        <p:spPr>
          <a:xfrm>
            <a:off x="4932040" y="2978919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/>
          <p:cNvCxnSpPr/>
          <p:nvPr/>
        </p:nvCxnSpPr>
        <p:spPr>
          <a:xfrm>
            <a:off x="4932040" y="5499199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ângulo 25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0" y="2379851"/>
            <a:ext cx="914400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Tubulações de processo: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Tubulações de óleo em refinarias, tubulações de produtos químicos em indústrias químicas.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Tubulações de utilidades: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Sistema de refrigeração (água quente, água fria), ar comprimido, vapor, água, combate a incêndio, retorno de processo.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Tubulações de instrumentação: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Sinais de ar comprimido para acionamento de dispositivos de controle – válvulas por ex.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Tubulações de Drenagem: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Utilizadas para o transporte de efluentes industriais.</a:t>
            </a:r>
          </a:p>
          <a:p>
            <a:endParaRPr lang="pt-BR" dirty="0" smtClean="0"/>
          </a:p>
        </p:txBody>
      </p:sp>
      <p:sp>
        <p:nvSpPr>
          <p:cNvPr id="28" name="Retângulo 27"/>
          <p:cNvSpPr/>
          <p:nvPr/>
        </p:nvSpPr>
        <p:spPr>
          <a:xfrm>
            <a:off x="0" y="1471687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Classificação das tubulações industriais</a:t>
            </a:r>
            <a:endParaRPr lang="pt-BR" sz="3200" dirty="0"/>
          </a:p>
        </p:txBody>
      </p:sp>
      <p:sp>
        <p:nvSpPr>
          <p:cNvPr id="29" name="Retângulo 28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3429003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Tubulações de transporte: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Utilizadas para o transporte em longas distancias Ex. Adutoras de água, oleodutos, gasodutos.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Tubulação de distribuição: 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Redes ramificadas foras das instalações industriais, por ex. água, vapor.</a:t>
            </a:r>
          </a:p>
        </p:txBody>
      </p:sp>
      <p:pic>
        <p:nvPicPr>
          <p:cNvPr id="5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7" name="Retângulo 6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0" y="176407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/>
              <a:t>Classificação das tubulações industriais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2276872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+mj-lt"/>
              </a:rPr>
              <a:t>Roscas NPT e BSP qual a  diferença?</a:t>
            </a:r>
            <a:br>
              <a:rPr lang="pt-BR" sz="2400" dirty="0" smtClean="0">
                <a:latin typeface="+mj-lt"/>
              </a:rPr>
            </a:br>
            <a:r>
              <a:rPr lang="pt-BR" sz="2400" dirty="0" smtClean="0">
                <a:latin typeface="+mj-lt"/>
              </a:rPr>
              <a:t>Qual sua Tabela de Medidas?</a:t>
            </a:r>
            <a:br>
              <a:rPr lang="pt-BR" sz="2400" dirty="0" smtClean="0">
                <a:latin typeface="+mj-lt"/>
              </a:rPr>
            </a:br>
            <a:r>
              <a:rPr lang="pt-BR" sz="2400" dirty="0" smtClean="0">
                <a:latin typeface="+mj-lt"/>
              </a:rPr>
              <a:t>Para que serve?</a:t>
            </a:r>
            <a:endParaRPr lang="pt-BR" sz="2400" dirty="0">
              <a:latin typeface="+mj-lt"/>
            </a:endParaRPr>
          </a:p>
        </p:txBody>
      </p:sp>
      <p:pic>
        <p:nvPicPr>
          <p:cNvPr id="1026" name="Picture 2" descr="http://2.bp.blogspot.com/-Gk_-uJfcG10/UZFOev6qscI/AAAAAAAAB30/y-PpgYdzBDo/s1600/flbj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8676" y="1743650"/>
            <a:ext cx="1905000" cy="1733551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>
            <a:off x="0" y="3933059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Rosca NPT é a famosa rosca cônica, muito utilizada em conexões de tubulações de água, gás, etc... Ao </a:t>
            </a:r>
            <a:r>
              <a:rPr lang="pt-BR" sz="2400" dirty="0" err="1" smtClean="0"/>
              <a:t>rosquear</a:t>
            </a:r>
            <a:r>
              <a:rPr lang="pt-BR" sz="2400" dirty="0" smtClean="0"/>
              <a:t> uma conexão com rosca NPT em um furo com rosca, chega um ponto em que o diâmetro da rosca começa a ficar maior do que o furo, portanto trava e veda. Rosca NPT serve para pressões até 10,5 </a:t>
            </a:r>
            <a:r>
              <a:rPr lang="pt-BR" sz="2400" dirty="0" err="1" smtClean="0"/>
              <a:t>kgf</a:t>
            </a:r>
            <a:r>
              <a:rPr lang="pt-BR" sz="2400" dirty="0" smtClean="0"/>
              <a:t>/cm²</a:t>
            </a:r>
            <a:endParaRPr lang="pt-BR" sz="2400" dirty="0"/>
          </a:p>
        </p:txBody>
      </p:sp>
      <p:pic>
        <p:nvPicPr>
          <p:cNvPr id="7" name="Picture 2" descr="Escola Técnica Dam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8" name="Retângulo 7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9" name="Retângulo 8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0" name="Picture 6" descr="http://3.bp.blogspot.com/-LWhwAfJU7o4/UZFOHWxwHcI/AAAAAAAAB3k/7pwB2QQmyzM/s1600/Tabela-de-Roscas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7433" y="1052736"/>
            <a:ext cx="6109139" cy="5184576"/>
          </a:xfrm>
          <a:prstGeom prst="rect">
            <a:avLst/>
          </a:prstGeom>
          <a:noFill/>
        </p:spPr>
      </p:pic>
      <p:pic>
        <p:nvPicPr>
          <p:cNvPr id="3" name="Picture 2" descr="Escola Técnica Dam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5" name="Retângulo 4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2551839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 A BSP ao contrário da NPT é paralela podendo ser </a:t>
            </a:r>
            <a:r>
              <a:rPr lang="pt-BR" sz="2400" dirty="0" err="1" smtClean="0"/>
              <a:t>rosqueada</a:t>
            </a:r>
            <a:r>
              <a:rPr lang="pt-BR" sz="2400" dirty="0" smtClean="0"/>
              <a:t> até o seu fim. Rosca soberba é a rosca encontrada em parafusos para madeira ou buchas, possui no seu inicio uma ponta que vai aumentando em diâmetro até atingir sua medida nominal...</a:t>
            </a:r>
            <a:endParaRPr lang="pt-BR" sz="2400" dirty="0"/>
          </a:p>
        </p:txBody>
      </p:sp>
      <p:pic>
        <p:nvPicPr>
          <p:cNvPr id="3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4" name="Retângulo 3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3.bp.blogspot.com/-JbwSEM4n9WM/UZFOVQrpsdI/AAAAAAAAB3s/rRtt5XBEfi8/s1600/ROSCA+BS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36263"/>
            <a:ext cx="8763000" cy="5347423"/>
          </a:xfrm>
          <a:prstGeom prst="rect">
            <a:avLst/>
          </a:prstGeom>
          <a:noFill/>
        </p:spPr>
      </p:pic>
      <p:pic>
        <p:nvPicPr>
          <p:cNvPr id="3" name="Picture 2" descr="Escola Técnica Dam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2413341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+mj-lt"/>
              </a:rPr>
              <a:t>A rosca paralela é para líquidos, a cônica para gases em geral – conforme norma ASME </a:t>
            </a:r>
            <a:r>
              <a:rPr lang="pt-BR" sz="2400" dirty="0" smtClean="0">
                <a:latin typeface="+mj-lt"/>
              </a:rPr>
              <a:t>B.1.20.1</a:t>
            </a:r>
          </a:p>
          <a:p>
            <a:pPr algn="just"/>
            <a:r>
              <a:rPr lang="pt-BR" sz="2400" dirty="0" smtClean="0">
                <a:latin typeface="+mj-lt"/>
              </a:rPr>
              <a:t/>
            </a:r>
            <a:br>
              <a:rPr lang="pt-BR" sz="2400" dirty="0" smtClean="0">
                <a:latin typeface="+mj-lt"/>
              </a:rPr>
            </a:br>
            <a:r>
              <a:rPr lang="pt-BR" sz="2400" dirty="0" smtClean="0">
                <a:latin typeface="+mj-lt"/>
              </a:rPr>
              <a:t>Rosca BSP é para pressão de 21 </a:t>
            </a:r>
            <a:r>
              <a:rPr lang="pt-BR" sz="2400" dirty="0" err="1" smtClean="0">
                <a:latin typeface="+mj-lt"/>
              </a:rPr>
              <a:t>kgf</a:t>
            </a:r>
            <a:r>
              <a:rPr lang="pt-BR" sz="2400" dirty="0" smtClean="0">
                <a:latin typeface="+mj-lt"/>
              </a:rPr>
              <a:t>/cm² tanto para gases e líquidos- </a:t>
            </a:r>
            <a:r>
              <a:rPr lang="pt-BR" sz="2400" dirty="0" err="1" smtClean="0">
                <a:latin typeface="+mj-lt"/>
              </a:rPr>
              <a:t>conicidade</a:t>
            </a:r>
            <a:r>
              <a:rPr lang="pt-BR" sz="2400" dirty="0" smtClean="0">
                <a:latin typeface="+mj-lt"/>
              </a:rPr>
              <a:t> 1:16 – - conforme norma ASME B.1.20.1 e PB-14 e ISO R-7</a:t>
            </a:r>
            <a:endParaRPr lang="pt-BR" sz="2400" dirty="0">
              <a:latin typeface="+mj-lt"/>
            </a:endParaRPr>
          </a:p>
        </p:txBody>
      </p:sp>
      <p:pic>
        <p:nvPicPr>
          <p:cNvPr id="3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0" y="119675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latin typeface="+mj-lt"/>
              </a:rPr>
              <a:t>Professor</a:t>
            </a:r>
            <a:endParaRPr lang="pt-BR" sz="3200" dirty="0">
              <a:latin typeface="+mj-lt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0" y="2492900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 smtClean="0">
                <a:latin typeface="+mj-lt"/>
              </a:rPr>
              <a:t>Formação:</a:t>
            </a:r>
          </a:p>
          <a:p>
            <a:endParaRPr lang="pt-BR" b="1" i="1" dirty="0">
              <a:latin typeface="+mj-lt"/>
            </a:endParaRPr>
          </a:p>
          <a:p>
            <a:r>
              <a:rPr lang="pt-BR" b="1" dirty="0">
                <a:latin typeface="+mj-lt"/>
              </a:rPr>
              <a:t>Pós </a:t>
            </a:r>
            <a:r>
              <a:rPr lang="pt-BR" b="1" dirty="0" smtClean="0">
                <a:latin typeface="+mj-lt"/>
              </a:rPr>
              <a:t>Graduação em Gerência </a:t>
            </a:r>
            <a:r>
              <a:rPr lang="pt-BR" b="1" dirty="0">
                <a:latin typeface="+mj-lt"/>
              </a:rPr>
              <a:t>da </a:t>
            </a:r>
            <a:r>
              <a:rPr lang="pt-BR" b="1" dirty="0" smtClean="0">
                <a:latin typeface="+mj-lt"/>
              </a:rPr>
              <a:t>Manutenção.</a:t>
            </a:r>
          </a:p>
          <a:p>
            <a:r>
              <a:rPr lang="pt-BR" dirty="0" smtClean="0">
                <a:latin typeface="+mj-lt"/>
              </a:rPr>
              <a:t>Instituição</a:t>
            </a:r>
            <a:r>
              <a:rPr lang="pt-BR" dirty="0">
                <a:latin typeface="+mj-lt"/>
              </a:rPr>
              <a:t>: </a:t>
            </a:r>
            <a:r>
              <a:rPr lang="pt-BR" dirty="0" smtClean="0">
                <a:latin typeface="+mj-lt"/>
              </a:rPr>
              <a:t>UTFPR – Paraná.</a:t>
            </a:r>
            <a:endParaRPr lang="pt-BR" dirty="0">
              <a:latin typeface="+mj-lt"/>
            </a:endParaRPr>
          </a:p>
          <a:p>
            <a:endParaRPr lang="pt-BR" b="1" dirty="0" smtClean="0">
              <a:latin typeface="+mj-lt"/>
            </a:endParaRPr>
          </a:p>
          <a:p>
            <a:r>
              <a:rPr lang="pt-BR" b="1" dirty="0" smtClean="0">
                <a:latin typeface="+mj-lt"/>
              </a:rPr>
              <a:t>Engenharia </a:t>
            </a:r>
            <a:r>
              <a:rPr lang="pt-BR" b="1" dirty="0">
                <a:latin typeface="+mj-lt"/>
              </a:rPr>
              <a:t>de Produção </a:t>
            </a:r>
          </a:p>
          <a:p>
            <a:r>
              <a:rPr lang="pt-BR" dirty="0">
                <a:latin typeface="+mj-lt"/>
              </a:rPr>
              <a:t>Instituição: FACEAR – Araucária – Paraná</a:t>
            </a:r>
            <a:r>
              <a:rPr lang="pt-BR" dirty="0" smtClean="0">
                <a:latin typeface="+mj-lt"/>
              </a:rPr>
              <a:t>.</a:t>
            </a:r>
          </a:p>
          <a:p>
            <a:r>
              <a:rPr lang="pt-BR" dirty="0" smtClean="0">
                <a:latin typeface="+mj-lt"/>
              </a:rPr>
              <a:t> </a:t>
            </a:r>
            <a:endParaRPr lang="pt-BR" dirty="0">
              <a:latin typeface="+mj-lt"/>
            </a:endParaRPr>
          </a:p>
          <a:p>
            <a:r>
              <a:rPr lang="pt-BR" b="1" dirty="0">
                <a:latin typeface="+mj-lt"/>
              </a:rPr>
              <a:t>Tecnólogo </a:t>
            </a:r>
            <a:r>
              <a:rPr lang="pt-BR" b="1" dirty="0" smtClean="0">
                <a:latin typeface="+mj-lt"/>
              </a:rPr>
              <a:t>em Eletromecânica. </a:t>
            </a:r>
            <a:endParaRPr lang="pt-BR" b="1" dirty="0">
              <a:latin typeface="+mj-lt"/>
            </a:endParaRPr>
          </a:p>
          <a:p>
            <a:r>
              <a:rPr lang="pt-BR" dirty="0">
                <a:latin typeface="+mj-lt"/>
              </a:rPr>
              <a:t>Instituição: UTFPR </a:t>
            </a:r>
            <a:r>
              <a:rPr lang="pt-BR" dirty="0" smtClean="0">
                <a:latin typeface="+mj-lt"/>
              </a:rPr>
              <a:t>– Paraná.</a:t>
            </a:r>
          </a:p>
          <a:p>
            <a:endParaRPr lang="pt-BR" dirty="0">
              <a:latin typeface="+mj-lt"/>
            </a:endParaRPr>
          </a:p>
          <a:p>
            <a:r>
              <a:rPr lang="pt-BR" b="1" dirty="0">
                <a:latin typeface="+mj-lt"/>
              </a:rPr>
              <a:t>Técnico Eletromecânico </a:t>
            </a:r>
          </a:p>
          <a:p>
            <a:r>
              <a:rPr lang="pt-BR" dirty="0">
                <a:latin typeface="+mj-lt"/>
              </a:rPr>
              <a:t>Instituição: UTFPR </a:t>
            </a:r>
            <a:r>
              <a:rPr lang="pt-BR" dirty="0" smtClean="0">
                <a:latin typeface="+mj-lt"/>
              </a:rPr>
              <a:t>– Paraná.</a:t>
            </a:r>
            <a:endParaRPr lang="pt-BR" dirty="0">
              <a:latin typeface="+mj-lt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0" y="1988843"/>
            <a:ext cx="39959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dirty="0" smtClean="0">
                <a:latin typeface="+mj-lt"/>
              </a:rPr>
              <a:t>Marcelo </a:t>
            </a:r>
            <a:r>
              <a:rPr lang="pt-BR" sz="2200" dirty="0" err="1" smtClean="0">
                <a:latin typeface="+mj-lt"/>
              </a:rPr>
              <a:t>Vitali</a:t>
            </a:r>
            <a:r>
              <a:rPr lang="pt-BR" sz="2200" dirty="0" smtClean="0">
                <a:latin typeface="+mj-lt"/>
              </a:rPr>
              <a:t> </a:t>
            </a:r>
            <a:r>
              <a:rPr lang="pt-BR" sz="2200" dirty="0" err="1" smtClean="0">
                <a:latin typeface="+mj-lt"/>
              </a:rPr>
              <a:t>Pagnussatt</a:t>
            </a:r>
            <a:endParaRPr lang="pt-BR" sz="22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249289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latin typeface="+mj-lt"/>
              </a:rPr>
              <a:t>O material deste curso, organizado em seis módulos denominados de Aula 1 até Aula 12 e</a:t>
            </a:r>
          </a:p>
          <a:p>
            <a:r>
              <a:rPr lang="pt-BR" dirty="0" smtClean="0">
                <a:latin typeface="+mj-lt"/>
              </a:rPr>
              <a:t>contém às transparências que serão utilizadas no curso.</a:t>
            </a:r>
          </a:p>
          <a:p>
            <a:endParaRPr lang="pt-BR" dirty="0" smtClean="0">
              <a:latin typeface="+mj-lt"/>
            </a:endParaRPr>
          </a:p>
          <a:p>
            <a:r>
              <a:rPr lang="pt-BR" dirty="0" smtClean="0">
                <a:latin typeface="+mj-lt"/>
              </a:rPr>
              <a:t>Nas aulas a além do livro texto do curso, foram utilizadas tabelas e gráficos, bem como, </a:t>
            </a:r>
          </a:p>
          <a:p>
            <a:r>
              <a:rPr lang="pt-BR" dirty="0" smtClean="0">
                <a:latin typeface="+mj-lt"/>
              </a:rPr>
              <a:t>figuras e dados de diversos catálogos de fabricantes de tubos.</a:t>
            </a:r>
          </a:p>
          <a:p>
            <a:endParaRPr lang="pt-BR" dirty="0" smtClean="0">
              <a:latin typeface="+mj-lt"/>
            </a:endParaRPr>
          </a:p>
          <a:p>
            <a:r>
              <a:rPr lang="pt-BR" dirty="0" smtClean="0">
                <a:latin typeface="+mj-lt"/>
              </a:rPr>
              <a:t>Para garantir um bom aproveitamento no curso, o estudante deve utilizar os resumos das</a:t>
            </a:r>
          </a:p>
          <a:p>
            <a:r>
              <a:rPr lang="pt-BR" dirty="0" smtClean="0">
                <a:latin typeface="+mj-lt"/>
              </a:rPr>
              <a:t>transparências juntamente com o Livro Texto.</a:t>
            </a:r>
          </a:p>
          <a:p>
            <a:pPr algn="just"/>
            <a:r>
              <a:rPr lang="pt-BR" dirty="0" smtClean="0">
                <a:latin typeface="+mj-lt"/>
              </a:rPr>
              <a:t> </a:t>
            </a:r>
          </a:p>
          <a:p>
            <a:pPr algn="just"/>
            <a:r>
              <a:rPr lang="pt-BR" dirty="0" smtClean="0">
                <a:latin typeface="+mj-lt"/>
              </a:rPr>
              <a:t>Prof. </a:t>
            </a:r>
            <a:r>
              <a:rPr lang="pt-BR" dirty="0" err="1" smtClean="0">
                <a:latin typeface="+mj-lt"/>
              </a:rPr>
              <a:t>Vitali</a:t>
            </a:r>
            <a:endParaRPr lang="pt-BR" dirty="0">
              <a:latin typeface="+mj-lt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0" y="1772819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 smtClean="0">
                <a:latin typeface="+mj-lt"/>
              </a:rPr>
              <a:t>Apresentação da Matéria</a:t>
            </a:r>
          </a:p>
        </p:txBody>
      </p:sp>
      <p:pic>
        <p:nvPicPr>
          <p:cNvPr id="6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7" name="Retângulo 6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8" name="Retângulo 7"/>
          <p:cNvSpPr/>
          <p:nvPr/>
        </p:nvSpPr>
        <p:spPr>
          <a:xfrm>
            <a:off x="7892440" y="6488668"/>
            <a:ext cx="1251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33128" y="-27384"/>
            <a:ext cx="1310872" cy="808372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5497" y="790492"/>
          <a:ext cx="9108504" cy="5589302"/>
        </p:xfrm>
        <a:graphic>
          <a:graphicData uri="http://schemas.openxmlformats.org/drawingml/2006/table">
            <a:tbl>
              <a:tblPr/>
              <a:tblGrid>
                <a:gridCol w="2224553"/>
                <a:gridCol w="704734"/>
                <a:gridCol w="743120"/>
                <a:gridCol w="504056"/>
                <a:gridCol w="576064"/>
                <a:gridCol w="1080120"/>
                <a:gridCol w="1080120"/>
                <a:gridCol w="1008112"/>
                <a:gridCol w="648072"/>
                <a:gridCol w="539553"/>
              </a:tblGrid>
              <a:tr h="2766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1400" dirty="0">
                        <a:latin typeface="Calibri"/>
                        <a:ea typeface="Times New Roman"/>
                      </a:endParaRPr>
                    </a:p>
                  </a:txBody>
                  <a:tcPr marL="33784" marR="33784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CURSO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TURMA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SALA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Alunos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PROFESSOR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DISCIPLINAS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CH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AULA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1 de março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222222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01-12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8 de março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02-12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15 de março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03-12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22 de março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222222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04-12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29 de março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05-12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5 de abril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222222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06-12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12 de abril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07-12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19 de abril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222222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08-12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26 de abril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222222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09-12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10 de maio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222222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10-12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17 de maio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222222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11-12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terça-feira, 24 de maio de 2016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 4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Mecânica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D9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Marcelo Vitali Pagnussatt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Tubulação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12-12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4" marR="3378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0" y="769265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dirty="0" smtClean="0">
                <a:latin typeface="+mj-lt"/>
              </a:rPr>
              <a:t>Programa e Plano de Aula</a:t>
            </a:r>
            <a:endParaRPr lang="pt-BR" sz="3200" dirty="0"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485800" y="1354038"/>
          <a:ext cx="8172400" cy="5341386"/>
        </p:xfrm>
        <a:graphic>
          <a:graphicData uri="http://schemas.openxmlformats.org/drawingml/2006/table">
            <a:tbl>
              <a:tblPr/>
              <a:tblGrid>
                <a:gridCol w="1818715"/>
                <a:gridCol w="3306750"/>
                <a:gridCol w="3046935"/>
              </a:tblGrid>
              <a:tr h="135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b="1" kern="1200" dirty="0">
                          <a:latin typeface="Calibri"/>
                          <a:ea typeface="Calibri"/>
                          <a:cs typeface="Times New Roman"/>
                        </a:rPr>
                        <a:t>AULAS 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b="1" kern="1200">
                          <a:latin typeface="Calibri"/>
                          <a:ea typeface="Calibri"/>
                          <a:cs typeface="Times New Roman"/>
                        </a:rPr>
                        <a:t>ASSUNTOS 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b="1" kern="1200">
                          <a:latin typeface="Calibri"/>
                          <a:ea typeface="Calibri"/>
                          <a:cs typeface="Times New Roman"/>
                        </a:rPr>
                        <a:t>ATIVIDADES 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Calibri"/>
                          <a:ea typeface="Calibri"/>
                          <a:cs typeface="Times New Roman"/>
                        </a:rPr>
                        <a:t>Aula Apresentação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Arial"/>
                          <a:ea typeface="Calibri"/>
                          <a:cs typeface="Times New Roman"/>
                        </a:rPr>
                        <a:t>Apresentação do professor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Arial"/>
                          <a:ea typeface="Calibri"/>
                          <a:cs typeface="Times New Roman"/>
                        </a:rPr>
                        <a:t>Apresentação do Alunos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Arial"/>
                          <a:ea typeface="Calibri"/>
                          <a:cs typeface="Times New Roman"/>
                        </a:rPr>
                        <a:t>Apresentação da matéria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Arial"/>
                          <a:ea typeface="Calibri"/>
                          <a:cs typeface="Times New Roman"/>
                        </a:rPr>
                        <a:t>Formas de Avaliação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Arial"/>
                          <a:ea typeface="Calibri"/>
                          <a:cs typeface="Times New Roman"/>
                        </a:rPr>
                        <a:t>Uso do Livro tubulações 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>
                          <a:latin typeface="Arial"/>
                          <a:ea typeface="Calibri"/>
                          <a:cs typeface="Times New Roman"/>
                        </a:rPr>
                        <a:t>Exposição Teórica 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>
                          <a:latin typeface="Calibri"/>
                          <a:ea typeface="Calibri"/>
                          <a:cs typeface="Times New Roman"/>
                        </a:rPr>
                        <a:t>Aula 01-12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Tubos e Tubulações – Definições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Tubos: Materiais, Processos de Fabricação e Normalização Dimensional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>
                          <a:latin typeface="Arial"/>
                          <a:ea typeface="Calibri"/>
                          <a:cs typeface="Times New Roman"/>
                        </a:rPr>
                        <a:t>Exposição Teórica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>
                          <a:latin typeface="Arial"/>
                          <a:ea typeface="Calibri"/>
                          <a:cs typeface="Times New Roman"/>
                        </a:rPr>
                        <a:t>Apresentação Prática de modelos de tubos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>
                          <a:latin typeface="Calibri"/>
                          <a:ea typeface="Calibri"/>
                          <a:cs typeface="Times New Roman"/>
                        </a:rPr>
                        <a:t>Aula 02-12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Meios de Ligação de Tubos, Conexões de Tubulações e Juntas de Expansão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>
                          <a:latin typeface="Arial"/>
                          <a:ea typeface="Calibri"/>
                          <a:cs typeface="Times New Roman"/>
                        </a:rPr>
                        <a:t>Exposição Teórica 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>
                          <a:latin typeface="Calibri"/>
                          <a:ea typeface="Calibri"/>
                          <a:cs typeface="Times New Roman"/>
                        </a:rPr>
                        <a:t>Aula 03-12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Válvulas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Arial"/>
                          <a:ea typeface="Calibri"/>
                          <a:cs typeface="Times New Roman"/>
                        </a:rPr>
                        <a:t>Exposição Teórica 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Arial"/>
                          <a:ea typeface="Calibri"/>
                          <a:cs typeface="Times New Roman"/>
                        </a:rPr>
                        <a:t>Desenvolvimento Prática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Times New Roman"/>
                          <a:cs typeface="Times New Roman"/>
                        </a:rPr>
                        <a:t>Aula 04-12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Purgadores de Vapor, Separadores e Filtros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Recomendações de Material para Serviços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Exposição Teórica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Times New Roman"/>
                          <a:cs typeface="Times New Roman"/>
                        </a:rPr>
                        <a:t>Aula 05-12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Aquecimento, Isolamento Térmico, Pintura e Proteção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Exposição Teórica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9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Calibri"/>
                          <a:ea typeface="Calibri"/>
                          <a:cs typeface="Times New Roman"/>
                        </a:rPr>
                        <a:t>Aula 06-12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Calibri"/>
                          <a:ea typeface="Calibri"/>
                          <a:cs typeface="Times New Roman"/>
                        </a:rPr>
                        <a:t>Aula 07-12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Calibri"/>
                          <a:ea typeface="Calibri"/>
                          <a:cs typeface="Times New Roman"/>
                        </a:rPr>
                        <a:t>Aula 08-12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Disposição das Construções em uma Instalação Industrial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Arranjo e Detalhamento de Tubulações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Exposição Teórica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Sistemas Especiais de Tubulação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Suportes de Tubulação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Montagem e Teste de Tubulações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 Desenhos de Tubulações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Exposição Teórica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Pratica de desenho sala de aula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>
                          <a:latin typeface="Calibri"/>
                          <a:ea typeface="Calibri"/>
                          <a:cs typeface="Times New Roman"/>
                        </a:rPr>
                        <a:t>Aula 09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Avaliação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Arial"/>
                          <a:ea typeface="Calibri"/>
                          <a:cs typeface="Times New Roman"/>
                        </a:rPr>
                        <a:t>Escrita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>
                          <a:latin typeface="Calibri"/>
                          <a:ea typeface="Calibri"/>
                          <a:cs typeface="Times New Roman"/>
                        </a:rPr>
                        <a:t>Aula 10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A Tubulação Considerada como Elemento estrutural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Cálculo da Espessura de Parede de Tubos e do vão Entre Suportes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Arial"/>
                          <a:ea typeface="Calibri"/>
                          <a:cs typeface="Times New Roman"/>
                        </a:rPr>
                        <a:t>Exposição Teórica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72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>
                          <a:latin typeface="Calibri"/>
                          <a:ea typeface="Calibri"/>
                          <a:cs typeface="Times New Roman"/>
                        </a:rPr>
                        <a:t>Aula 11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Dilatação Térmica e Flexibilidade de Tubulações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Arial"/>
                          <a:ea typeface="Calibri"/>
                          <a:cs typeface="Times New Roman"/>
                        </a:rPr>
                        <a:t>Cálculo de Flexibilidade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t-BR" sz="800" dirty="0">
                        <a:latin typeface="Calibri"/>
                        <a:ea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>
                          <a:latin typeface="Calibri"/>
                          <a:ea typeface="Calibri"/>
                          <a:cs typeface="Times New Roman"/>
                        </a:rPr>
                        <a:t>Aula 12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Arial"/>
                          <a:ea typeface="Times New Roman"/>
                          <a:cs typeface="Times New Roman"/>
                        </a:rPr>
                        <a:t>Apresentação Trabalho.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800" kern="1200" dirty="0">
                          <a:latin typeface="Arial"/>
                          <a:ea typeface="Calibri"/>
                          <a:cs typeface="Times New Roman"/>
                        </a:rPr>
                        <a:t>Apresentação sala de Aula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00" marR="22000" marT="42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0" y="1354041"/>
            <a:ext cx="91440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300" dirty="0" smtClean="0">
                <a:latin typeface="+mj-lt"/>
              </a:rPr>
              <a:t>AULA 01</a:t>
            </a:r>
            <a:endParaRPr lang="pt-BR" sz="5300" dirty="0"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0" y="3105837"/>
            <a:ext cx="9144000" cy="1694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2400" dirty="0" smtClean="0">
                <a:latin typeface="Arial"/>
                <a:ea typeface="Calibri"/>
                <a:cs typeface="Times New Roman"/>
              </a:rPr>
              <a:t>Tubos e Tubulações – Definições</a:t>
            </a:r>
            <a:endParaRPr lang="pt-BR" sz="2400" dirty="0" smtClean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sz="2400" dirty="0" smtClean="0">
                <a:latin typeface="Arial"/>
                <a:ea typeface="Calibri"/>
                <a:cs typeface="Times New Roman"/>
              </a:rPr>
              <a:t>Tubos: Materiais, Processos de Fabricação e Normalização Dimensional</a:t>
            </a:r>
            <a:endParaRPr lang="pt-BR" sz="24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6" name="Retângulo 5"/>
          <p:cNvSpPr/>
          <p:nvPr/>
        </p:nvSpPr>
        <p:spPr>
          <a:xfrm>
            <a:off x="0" y="1354038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latin typeface="+mj-lt"/>
              </a:rPr>
              <a:t>Tubulações industriais - Conceitos</a:t>
            </a:r>
          </a:p>
        </p:txBody>
      </p:sp>
      <p:sp>
        <p:nvSpPr>
          <p:cNvPr id="7" name="Retângulo 6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0" y="2607295"/>
            <a:ext cx="5364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>
                <a:latin typeface="+mj-lt"/>
              </a:rPr>
              <a:t>Tubo: </a:t>
            </a:r>
            <a:r>
              <a:rPr lang="pt-BR" sz="2400" dirty="0" smtClean="0">
                <a:latin typeface="+mj-lt"/>
              </a:rPr>
              <a:t>Conjunto fechado oco, geralmente circular destinado principalmente ao transporte de fluidos</a:t>
            </a:r>
            <a:r>
              <a:rPr lang="pt-BR" sz="2400" dirty="0" smtClean="0"/>
              <a:t>.</a:t>
            </a:r>
          </a:p>
          <a:p>
            <a:endParaRPr lang="pt-BR" sz="2400" dirty="0" smtClean="0"/>
          </a:p>
        </p:txBody>
      </p:sp>
      <p:sp>
        <p:nvSpPr>
          <p:cNvPr id="11" name="Retângulo 10"/>
          <p:cNvSpPr/>
          <p:nvPr/>
        </p:nvSpPr>
        <p:spPr>
          <a:xfrm>
            <a:off x="-1" y="4798893"/>
            <a:ext cx="49613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+mj-lt"/>
              </a:rPr>
              <a:t>Tubulação: É o conjunto de tubos, conexões, válvulas e acessórios.</a:t>
            </a:r>
            <a:endParaRPr lang="pt-BR" sz="2400" dirty="0">
              <a:latin typeface="+mj-lt"/>
            </a:endParaRPr>
          </a:p>
        </p:txBody>
      </p:sp>
      <p:pic>
        <p:nvPicPr>
          <p:cNvPr id="14340" name="Picture 4" descr="Tubos de Conduçã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191537"/>
            <a:ext cx="2109000" cy="21090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342" name="Picture 6" descr="http://imagens.canaltech.com.br/9971.18735-Interior-do-Googl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61345" y="4360326"/>
            <a:ext cx="3550574" cy="21697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s://lh3.googleusercontent.com/XoOiq8UPMkLwDICpAhwZ7W46L493YGf4VzR66AYYXO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00860"/>
            <a:ext cx="4286250" cy="28479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848" name="Picture 8" descr="http://www.hydroflex.ind.br/images/prod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630360"/>
            <a:ext cx="4390628" cy="29184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aixaDeTexto 8"/>
          <p:cNvSpPr txBox="1"/>
          <p:nvPr/>
        </p:nvSpPr>
        <p:spPr>
          <a:xfrm>
            <a:off x="0" y="2507704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+mj-lt"/>
              </a:rPr>
              <a:t>Tubos</a:t>
            </a:r>
            <a:endParaRPr lang="pt-BR" sz="2400" dirty="0">
              <a:latin typeface="+mj-l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822676" y="2276872"/>
            <a:ext cx="4139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+mj-lt"/>
              </a:rPr>
              <a:t>Tubos Flexíveis, mangueiras ou </a:t>
            </a:r>
            <a:r>
              <a:rPr lang="pt-BR" sz="2400" dirty="0" err="1" smtClean="0">
                <a:latin typeface="+mj-lt"/>
              </a:rPr>
              <a:t>mangotes</a:t>
            </a:r>
            <a:r>
              <a:rPr lang="pt-BR" sz="2400" dirty="0" smtClean="0">
                <a:latin typeface="+mj-lt"/>
              </a:rPr>
              <a:t>. </a:t>
            </a:r>
            <a:endParaRPr lang="pt-BR" sz="2400" dirty="0">
              <a:latin typeface="+mj-lt"/>
            </a:endParaRPr>
          </a:p>
        </p:txBody>
      </p:sp>
      <p:pic>
        <p:nvPicPr>
          <p:cNvPr id="11" name="Picture 2" descr="Escola Técnica Dam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12" name="Retângulo 11"/>
          <p:cNvSpPr/>
          <p:nvPr/>
        </p:nvSpPr>
        <p:spPr>
          <a:xfrm>
            <a:off x="2407370" y="0"/>
            <a:ext cx="432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- Centro de Educação e Tecnologia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14" name="Retângulo 13"/>
          <p:cNvSpPr/>
          <p:nvPr/>
        </p:nvSpPr>
        <p:spPr>
          <a:xfrm>
            <a:off x="0" y="106165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latin typeface="+mj-lt"/>
              </a:rPr>
              <a:t>Tubulações industriais - Conceitos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scola Técnica Da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2195736" cy="1354038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407370" y="0"/>
            <a:ext cx="6807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DAMA </a:t>
            </a:r>
            <a:r>
              <a:rPr lang="pt-BR" dirty="0" smtClean="0"/>
              <a:t>– </a:t>
            </a:r>
            <a:r>
              <a:rPr lang="pt-BR" dirty="0" err="1" smtClean="0"/>
              <a:t>Centrodo</a:t>
            </a:r>
            <a:r>
              <a:rPr lang="pt-BR" dirty="0" smtClean="0"/>
              <a:t> de um ponto ao outro. </a:t>
            </a:r>
            <a:r>
              <a:rPr lang="pt-BR" dirty="0"/>
              <a:t>de Educação e Tecnologia</a:t>
            </a:r>
          </a:p>
        </p:txBody>
      </p:sp>
      <p:sp>
        <p:nvSpPr>
          <p:cNvPr id="6" name="Retângulo 5"/>
          <p:cNvSpPr/>
          <p:nvPr/>
        </p:nvSpPr>
        <p:spPr>
          <a:xfrm>
            <a:off x="7833128" y="6488668"/>
            <a:ext cx="13108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dirty="0" smtClean="0"/>
              <a:t>Prof. </a:t>
            </a:r>
            <a:r>
              <a:rPr lang="pt-BR" dirty="0" err="1" smtClean="0"/>
              <a:t>Vitali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0" y="1183685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 smtClean="0">
                <a:latin typeface="+mj-lt"/>
              </a:rPr>
              <a:t>Tubulações industriais - Conceitos</a:t>
            </a:r>
          </a:p>
        </p:txBody>
      </p:sp>
      <p:sp>
        <p:nvSpPr>
          <p:cNvPr id="9" name="Retângulo 8"/>
          <p:cNvSpPr/>
          <p:nvPr/>
        </p:nvSpPr>
        <p:spPr>
          <a:xfrm>
            <a:off x="0" y="2060848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err="1" smtClean="0">
                <a:latin typeface="+mj-lt"/>
              </a:rPr>
              <a:t>Pipe</a:t>
            </a:r>
            <a:r>
              <a:rPr lang="pt-BR" sz="2400" dirty="0" smtClean="0">
                <a:latin typeface="+mj-lt"/>
              </a:rPr>
              <a:t> – Tubos para condução de Fluidos.</a:t>
            </a:r>
          </a:p>
          <a:p>
            <a:r>
              <a:rPr lang="pt-BR" sz="2400" dirty="0" smtClean="0">
                <a:latin typeface="+mj-lt"/>
              </a:rPr>
              <a:t>Função enviar fluido de um ponto ao outro. </a:t>
            </a:r>
          </a:p>
        </p:txBody>
      </p:sp>
      <p:pic>
        <p:nvPicPr>
          <p:cNvPr id="12" name="Picture 4" descr="http://s3.amazonaws.com/magoo/ABAAAf5EUAG-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07370" y="2994015"/>
            <a:ext cx="5040169" cy="38065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1450</TotalTime>
  <Words>1203</Words>
  <Application>Microsoft Office PowerPoint</Application>
  <PresentationFormat>Apresentação na tela (4:3)</PresentationFormat>
  <Paragraphs>301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Fluxo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Marcelo</dc:creator>
  <cp:lastModifiedBy>Marcelo</cp:lastModifiedBy>
  <cp:revision>147</cp:revision>
  <dcterms:created xsi:type="dcterms:W3CDTF">2016-02-05T22:46:54Z</dcterms:created>
  <dcterms:modified xsi:type="dcterms:W3CDTF">2016-03-01T09:08:55Z</dcterms:modified>
</cp:coreProperties>
</file>