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91" r:id="rId6"/>
    <p:sldId id="293" r:id="rId7"/>
    <p:sldId id="297" r:id="rId8"/>
    <p:sldId id="294" r:id="rId9"/>
    <p:sldId id="295" r:id="rId10"/>
    <p:sldId id="296" r:id="rId11"/>
    <p:sldId id="292" r:id="rId12"/>
    <p:sldId id="284" r:id="rId13"/>
    <p:sldId id="299" r:id="rId14"/>
    <p:sldId id="285" r:id="rId15"/>
    <p:sldId id="300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328" r:id="rId24"/>
    <p:sldId id="274" r:id="rId25"/>
    <p:sldId id="268" r:id="rId26"/>
    <p:sldId id="269" r:id="rId27"/>
    <p:sldId id="270" r:id="rId28"/>
    <p:sldId id="271" r:id="rId29"/>
    <p:sldId id="272" r:id="rId30"/>
    <p:sldId id="273" r:id="rId31"/>
    <p:sldId id="283" r:id="rId32"/>
    <p:sldId id="306" r:id="rId33"/>
    <p:sldId id="275" r:id="rId34"/>
    <p:sldId id="286" r:id="rId35"/>
    <p:sldId id="287" r:id="rId36"/>
    <p:sldId id="288" r:id="rId37"/>
    <p:sldId id="289" r:id="rId38"/>
    <p:sldId id="327" r:id="rId39"/>
    <p:sldId id="329" r:id="rId40"/>
    <p:sldId id="330" r:id="rId41"/>
    <p:sldId id="290" r:id="rId42"/>
    <p:sldId id="278" r:id="rId43"/>
    <p:sldId id="282" r:id="rId44"/>
    <p:sldId id="276" r:id="rId45"/>
    <p:sldId id="277" r:id="rId46"/>
    <p:sldId id="279" r:id="rId47"/>
    <p:sldId id="298" r:id="rId48"/>
    <p:sldId id="302" r:id="rId49"/>
    <p:sldId id="304" r:id="rId50"/>
    <p:sldId id="301" r:id="rId51"/>
    <p:sldId id="303" r:id="rId52"/>
    <p:sldId id="305" r:id="rId53"/>
    <p:sldId id="308" r:id="rId54"/>
    <p:sldId id="309" r:id="rId55"/>
    <p:sldId id="307" r:id="rId56"/>
    <p:sldId id="310" r:id="rId57"/>
    <p:sldId id="311" r:id="rId58"/>
    <p:sldId id="312" r:id="rId59"/>
    <p:sldId id="313" r:id="rId60"/>
    <p:sldId id="314" r:id="rId61"/>
    <p:sldId id="315" r:id="rId62"/>
    <p:sldId id="331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280" r:id="rId73"/>
    <p:sldId id="332" r:id="rId74"/>
    <p:sldId id="333" r:id="rId7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AF7"/>
    <a:srgbClr val="F9F09D"/>
    <a:srgbClr val="C23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726E-4C20-4C2B-B331-408221CB31F7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9BE8-BC1E-4134-81A2-7F6010E3AA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432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726E-4C20-4C2B-B331-408221CB31F7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9BE8-BC1E-4134-81A2-7F6010E3AA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25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726E-4C20-4C2B-B331-408221CB31F7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9BE8-BC1E-4134-81A2-7F6010E3AA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28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726E-4C20-4C2B-B331-408221CB31F7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9BE8-BC1E-4134-81A2-7F6010E3AA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83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726E-4C20-4C2B-B331-408221CB31F7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9BE8-BC1E-4134-81A2-7F6010E3AA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97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726E-4C20-4C2B-B331-408221CB31F7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9BE8-BC1E-4134-81A2-7F6010E3AA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66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726E-4C20-4C2B-B331-408221CB31F7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9BE8-BC1E-4134-81A2-7F6010E3AA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48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726E-4C20-4C2B-B331-408221CB31F7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9BE8-BC1E-4134-81A2-7F6010E3AA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36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726E-4C20-4C2B-B331-408221CB31F7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9BE8-BC1E-4134-81A2-7F6010E3AA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70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726E-4C20-4C2B-B331-408221CB31F7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9BE8-BC1E-4134-81A2-7F6010E3AA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90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726E-4C20-4C2B-B331-408221CB31F7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9BE8-BC1E-4134-81A2-7F6010E3AA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42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8726E-4C20-4C2B-B331-408221CB31F7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9BE8-BC1E-4134-81A2-7F6010E3AA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8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damateria.com.br/esqueleto-humano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damateria.com.br/esqueleto-axial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mundoeducacao.uol.com.br/biologia/tipos-cartilagem.htm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mundoeducacao.uol.com.br/biologia/funcoes-coluna-vertebral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tomiadocorpo.com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Caixa_alta" TargetMode="External"/><Relationship Id="rId2" Type="http://schemas.openxmlformats.org/officeDocument/2006/relationships/hyperlink" Target="https://pt.wikipedia.org/w/index.php?title=Osso_chato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iki/Ap%C3%AAndice_xif%C3%B3ide" TargetMode="External"/><Relationship Id="rId5" Type="http://schemas.openxmlformats.org/officeDocument/2006/relationships/hyperlink" Target="https://pt.wikipedia.org/wiki/Man%C3%BAbrio" TargetMode="External"/><Relationship Id="rId4" Type="http://schemas.openxmlformats.org/officeDocument/2006/relationships/hyperlink" Target="https://pt.wikipedia.org/wiki/T%C3%B3rax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mundoeducacao.uol.com.br/biologia/coluna.htm" TargetMode="External"/><Relationship Id="rId2" Type="http://schemas.openxmlformats.org/officeDocument/2006/relationships/hyperlink" Target="https://www.youtube.com/watch?v=3i0JCOY7r0A&amp;t=6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atomiadocorpo.com/esqueleto-humano/caixa-toracica-bacia/" TargetMode="Externa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Sistema Esquelético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Cleide Cornelsen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5534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Ossos sesamoides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São </a:t>
            </a:r>
            <a:r>
              <a:rPr lang="pt-BR" dirty="0"/>
              <a:t>ossos cujo diâmetro pode variar de milímetros a centímetros quando se desenvolvem em determinados tendões do corpo, conferindo proteção as regiões que suportam atritos, tensão e estresse físico.</a:t>
            </a:r>
          </a:p>
          <a:p>
            <a:r>
              <a:rPr lang="pt-BR" dirty="0"/>
              <a:t>Uma pessoa pode apresentar um número diferente de ossos sesamoides, entretanto, normalmente todos possuem patelas, os maiores ossos sesamoides.</a:t>
            </a:r>
          </a:p>
          <a:p>
            <a:r>
              <a:rPr lang="pt-BR" b="1" dirty="0"/>
              <a:t>Exemplos</a:t>
            </a:r>
            <a:r>
              <a:rPr lang="pt-BR" dirty="0"/>
              <a:t>: Patelas localizadas no tendão do músculo quadríceps femoral.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0754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/>
              <a:t>CLASSIFICAÇÃO DOS OSSOS PELA LOCALIZAÇÃO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6000" dirty="0" smtClean="0"/>
              <a:t>AXIAL</a:t>
            </a:r>
          </a:p>
          <a:p>
            <a:pPr marL="0" indent="0">
              <a:buNone/>
            </a:pPr>
            <a:endParaRPr lang="pt-BR" sz="6000" dirty="0" smtClean="0"/>
          </a:p>
          <a:p>
            <a:r>
              <a:rPr lang="pt-BR" sz="6000" dirty="0" smtClean="0"/>
              <a:t>APENDICULAR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3316044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85" y="-382304"/>
            <a:ext cx="3744695" cy="736574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007836" y="166399"/>
            <a:ext cx="4760007" cy="19785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Esqueleto Axial</a:t>
            </a: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836" y="1495514"/>
            <a:ext cx="4892169" cy="50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45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visiblebody.com/hs-fs/hub/189659/file-2387041747-jpg/Learn_Articles/Skeleton_System/Set_3_Axial_Skeleton/1C-Axial-Skeleton-1232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20" y="82826"/>
            <a:ext cx="9672089" cy="677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147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39" y="1264777"/>
            <a:ext cx="4918357" cy="551988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580688" y="333286"/>
            <a:ext cx="4187439" cy="820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ESQUELETO APENDICULAR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022" y="531413"/>
            <a:ext cx="3433437" cy="632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01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intura escapular, membros superiores, cintura pélvica e membros inferi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65" y="1"/>
            <a:ext cx="112744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55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41832" y="2493028"/>
            <a:ext cx="3931065" cy="1325563"/>
          </a:xfrm>
        </p:spPr>
        <p:txBody>
          <a:bodyPr>
            <a:normAutofit/>
          </a:bodyPr>
          <a:lstStyle/>
          <a:p>
            <a:r>
              <a:rPr lang="pt-BR" sz="3200" b="1" dirty="0"/>
              <a:t>Divisão do esqueleto</a:t>
            </a:r>
            <a:br>
              <a:rPr lang="pt-BR" sz="3200" b="1" dirty="0"/>
            </a:b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869" y="158054"/>
            <a:ext cx="7504240" cy="689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85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u="sng" dirty="0" smtClean="0">
                <a:hlinkClick r:id="rId2"/>
              </a:rPr>
              <a:t>Esqueleto Humano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 </a:t>
            </a:r>
            <a:r>
              <a:rPr lang="pt-BR" dirty="0" smtClean="0"/>
              <a:t>É composto </a:t>
            </a:r>
            <a:r>
              <a:rPr lang="pt-BR" dirty="0"/>
              <a:t>por </a:t>
            </a:r>
            <a:r>
              <a:rPr lang="pt-BR" b="1" dirty="0"/>
              <a:t>206 ossos</a:t>
            </a:r>
            <a:r>
              <a:rPr lang="pt-BR" dirty="0"/>
              <a:t> com diferentes tamanhos e formas. Eles podem ser longos, curtos, planos, suturais, sesamoides ou irregulares.</a:t>
            </a:r>
          </a:p>
          <a:p>
            <a:r>
              <a:rPr lang="pt-BR" dirty="0"/>
              <a:t>Cada um deles apresenta suas funções próprias e para isso, o esqueleto é dividido em axial e apendicular.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4072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Esqueleto Axial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ossos do </a:t>
            </a:r>
            <a:r>
              <a:rPr lang="pt-BR" u="sng" dirty="0">
                <a:hlinkClick r:id="rId2"/>
              </a:rPr>
              <a:t>esqueleto axial</a:t>
            </a:r>
            <a:r>
              <a:rPr lang="pt-BR" dirty="0"/>
              <a:t> estão na parte central do corpo, ou próximo da linha média, que é o eixo vertical do corpo.</a:t>
            </a:r>
          </a:p>
          <a:p>
            <a:r>
              <a:rPr lang="pt-BR" dirty="0"/>
              <a:t>Os ossos que compõem essa parte do esqueleto são:</a:t>
            </a:r>
          </a:p>
          <a:p>
            <a:r>
              <a:rPr lang="pt-BR" dirty="0"/>
              <a:t>a cabeça (crânio e ossos da face)</a:t>
            </a:r>
          </a:p>
          <a:p>
            <a:r>
              <a:rPr lang="pt-BR" dirty="0"/>
              <a:t>a coluna vertebral e as vértebras</a:t>
            </a:r>
          </a:p>
          <a:p>
            <a:r>
              <a:rPr lang="pt-BR" dirty="0"/>
              <a:t>o tórax (costelas e esterno)</a:t>
            </a:r>
          </a:p>
          <a:p>
            <a:r>
              <a:rPr lang="pt-BR" dirty="0"/>
              <a:t>o osso hioide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799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pt-BR" b="1" dirty="0"/>
              <a:t>Crânio e Ossos da Face</a:t>
            </a:r>
            <a:br>
              <a:rPr lang="pt-BR" b="1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00755" y="1039898"/>
            <a:ext cx="9186729" cy="567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0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ESQUELÉTICO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sistema esquelético contribui para o desenvolvimento dos outros sistemas do corpo humano. Ele é responsável por garantir a sustentação do corpo, proteger órgão internos, armazenar minerais e alojar células produtoras de células sanguíneas.</a:t>
            </a:r>
          </a:p>
          <a:p>
            <a:r>
              <a:rPr lang="pt-BR" dirty="0"/>
              <a:t>O sistema esquelético é constituído de ossos e cartilagens, além dos ligamentos e tendões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5981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56579"/>
            <a:ext cx="10515600" cy="1325563"/>
          </a:xfrm>
        </p:spPr>
        <p:txBody>
          <a:bodyPr/>
          <a:lstStyle/>
          <a:p>
            <a:pPr algn="ctr"/>
            <a:r>
              <a:rPr lang="pt-BR" dirty="0" smtClean="0"/>
              <a:t>CABEÇA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cabeça é formada por </a:t>
            </a:r>
            <a:r>
              <a:rPr lang="pt-BR" b="1" dirty="0"/>
              <a:t>22 ossos</a:t>
            </a:r>
            <a:r>
              <a:rPr lang="pt-BR" dirty="0"/>
              <a:t> (14 da face e 8 da caixa craniana); e há </a:t>
            </a:r>
            <a:r>
              <a:rPr lang="pt-BR" dirty="0" smtClean="0"/>
              <a:t>ainda </a:t>
            </a:r>
            <a:r>
              <a:rPr lang="pt-BR" dirty="0"/>
              <a:t>6 ossos que compõem o ouvido interno</a:t>
            </a:r>
            <a:r>
              <a:rPr lang="pt-BR" dirty="0" smtClean="0"/>
              <a:t>.</a:t>
            </a:r>
          </a:p>
          <a:p>
            <a:r>
              <a:rPr lang="pt-BR" dirty="0"/>
              <a:t>O crânio é extremamente resistente, seus ossos são intimamente ligados e sem movimentos. Ele é responsável por proteger o cérebro, além de possuir os órgãos do sentido.</a:t>
            </a:r>
          </a:p>
        </p:txBody>
      </p:sp>
    </p:spTree>
    <p:extLst>
      <p:ext uri="{BB962C8B-B14F-4D97-AF65-F5344CB8AC3E}">
        <p14:creationId xmlns:p14="http://schemas.microsoft.com/office/powerpoint/2010/main" val="2339889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Funções do C</a:t>
            </a:r>
            <a:r>
              <a:rPr lang="pt-BR" b="1" dirty="0" smtClean="0"/>
              <a:t>rânio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</a:t>
            </a:r>
            <a:r>
              <a:rPr lang="pt-BR" dirty="0"/>
              <a:t>principais funções do crânio são:</a:t>
            </a:r>
          </a:p>
          <a:p>
            <a:r>
              <a:rPr lang="pt-BR" dirty="0"/>
              <a:t>Abrigar e proteger o cérebro e os órgãos da sensibilidade da cabeça;</a:t>
            </a:r>
          </a:p>
          <a:p>
            <a:r>
              <a:rPr lang="pt-BR" dirty="0"/>
              <a:t>Proteger os nervos e vasos sanguíneos;</a:t>
            </a:r>
          </a:p>
          <a:p>
            <a:r>
              <a:rPr lang="pt-BR" dirty="0"/>
              <a:t>Permitir a passagem de ar e alimentos através das aberturas existentes;</a:t>
            </a:r>
          </a:p>
          <a:p>
            <a:r>
              <a:rPr lang="pt-BR" dirty="0"/>
              <a:t>Atuar no processo de mastigação a partir da atuação do maxilar, mandíbula e dentes.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9493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1666" y="185663"/>
            <a:ext cx="10515600" cy="1325563"/>
          </a:xfrm>
        </p:spPr>
        <p:txBody>
          <a:bodyPr/>
          <a:lstStyle/>
          <a:p>
            <a:pPr algn="ctr"/>
            <a:r>
              <a:rPr lang="pt-BR" b="1" dirty="0"/>
              <a:t>Anatomia do crânio</a:t>
            </a:r>
            <a:br>
              <a:rPr lang="pt-BR" b="1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2964" y="848444"/>
            <a:ext cx="8174341" cy="602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62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02" y="111095"/>
            <a:ext cx="8393236" cy="656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81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Ossos do crânio: neurocrânio e viscerocrânio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crânio é separado por três partes, que são neurocrânio, viscerocrânio e ouvido médio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4145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Neurocrânio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 </a:t>
            </a:r>
            <a:r>
              <a:rPr lang="pt-BR" b="1" dirty="0"/>
              <a:t>neurocrânio</a:t>
            </a:r>
            <a:r>
              <a:rPr lang="pt-BR" dirty="0"/>
              <a:t> corresponde à parte superior e póstero-inferior do crânio, é o arcabouço arredondado que envolve o encéfalo e as orelhas internas. Também pode ser chamado de caixa craniana.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810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11097"/>
            <a:ext cx="10515600" cy="57256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OSSOS DO NEUROCRÂNIO: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53187567"/>
              </p:ext>
            </p:extLst>
          </p:nvPr>
        </p:nvGraphicFramePr>
        <p:xfrm>
          <a:off x="0" y="598206"/>
          <a:ext cx="12192000" cy="5982125"/>
        </p:xfrm>
        <a:graphic>
          <a:graphicData uri="http://schemas.openxmlformats.org/drawingml/2006/table">
            <a:tbl>
              <a:tblPr/>
              <a:tblGrid>
                <a:gridCol w="6096000"/>
                <a:gridCol w="6096000"/>
              </a:tblGrid>
              <a:tr h="3097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Ossos do neurocrânio</a:t>
                      </a:r>
                    </a:p>
                  </a:txBody>
                  <a:tcPr marL="21726" marR="21726" marT="15518" marB="15518" anchor="ctr">
                    <a:lnL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</a:t>
                      </a:r>
                    </a:p>
                  </a:txBody>
                  <a:tcPr marL="21726" marR="21726" marT="15518" marB="15518" anchor="ctr">
                    <a:lnL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0E4"/>
                    </a:solidFill>
                  </a:tcPr>
                </a:tc>
              </a:tr>
              <a:tr h="866373"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Occipital</a:t>
                      </a:r>
                    </a:p>
                  </a:txBody>
                  <a:tcPr marL="21726" marR="21726" marT="15518" marB="15518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Apresenta uma perfuração grande e oval responsável por permitir a comunicação do cérebro com o canal vertebral.</a:t>
                      </a:r>
                    </a:p>
                  </a:txBody>
                  <a:tcPr marL="21726" marR="21726" marT="15518" marB="15518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6373"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Esfenoide</a:t>
                      </a:r>
                    </a:p>
                  </a:txBody>
                  <a:tcPr marL="21726" marR="21726" marT="15518" marB="15518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 um osso irregular ímpar que fica localizado na base do crânio antes dos temporais e da porção basilar do osso occipital.</a:t>
                      </a:r>
                    </a:p>
                  </a:txBody>
                  <a:tcPr marL="21726" marR="21726" marT="15518" marB="15518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70126"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Parietal</a:t>
                      </a:r>
                    </a:p>
                  </a:txBody>
                  <a:tcPr marL="21726" marR="21726" marT="15518" marB="15518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 um osso par, sendo responsável por formar o teto do crânio. Seu formato é chato e apresenta duas faces, quatro bordas e quatro ângulos.</a:t>
                      </a:r>
                    </a:p>
                  </a:txBody>
                  <a:tcPr marL="21726" marR="21726" marT="15518" marB="15518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66373"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Temporal</a:t>
                      </a:r>
                    </a:p>
                  </a:txBody>
                  <a:tcPr marL="21726" marR="21726" marT="15518" marB="15518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 um osso par extremamente importante para nosso corpo, pois no seu interior está localizado o aparelho auditivo.</a:t>
                      </a:r>
                    </a:p>
                  </a:txBody>
                  <a:tcPr marL="21726" marR="21726" marT="15518" marB="15518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36726"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Frontal</a:t>
                      </a:r>
                    </a:p>
                  </a:txBody>
                  <a:tcPr marL="21726" marR="21726" marT="15518" marB="15518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 é um osso largo e chato que fica localizado para frente e para cima. Ele apresenta duas porções, sendo uma vertical e outra horizontal, onde ficam localizadas as cavidades orbitais e nasais.</a:t>
                      </a:r>
                    </a:p>
                  </a:txBody>
                  <a:tcPr marL="21726" marR="21726" marT="15518" marB="15518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66373"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Etmoide</a:t>
                      </a:r>
                    </a:p>
                  </a:txBody>
                  <a:tcPr marL="21726" marR="21726" marT="15518" marB="15518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 um osso leve e esponjoso, que apresenta um formato irregular e está localizado na parte anterior do crânio.</a:t>
                      </a:r>
                    </a:p>
                  </a:txBody>
                  <a:tcPr marL="21726" marR="21726" marT="15518" marB="15518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260051" y="111096"/>
            <a:ext cx="4337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Roboto"/>
              </a:rPr>
              <a:t/>
            </a:r>
            <a:b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Roboto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Viscerocrânio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 </a:t>
            </a:r>
            <a:r>
              <a:rPr lang="pt-BR" b="1" dirty="0"/>
              <a:t>viscerocrânio</a:t>
            </a:r>
            <a:r>
              <a:rPr lang="pt-BR" dirty="0"/>
              <a:t> estão os ossos da face que se relacionam com os sistemas respiratório, digestório e sensorial.</a:t>
            </a:r>
          </a:p>
          <a:p>
            <a:r>
              <a:rPr lang="pt-BR" dirty="0"/>
              <a:t>Também conhecido como esplancnocrânio, o viscerocrânio é composto pelos ossos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9147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77508392"/>
              </p:ext>
            </p:extLst>
          </p:nvPr>
        </p:nvGraphicFramePr>
        <p:xfrm>
          <a:off x="0" y="1"/>
          <a:ext cx="12192000" cy="6846600"/>
        </p:xfrm>
        <a:graphic>
          <a:graphicData uri="http://schemas.openxmlformats.org/drawingml/2006/table">
            <a:tbl>
              <a:tblPr/>
              <a:tblGrid>
                <a:gridCol w="6096000"/>
                <a:gridCol w="6096000"/>
              </a:tblGrid>
              <a:tr h="3477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Ossos do viscerocrânio</a:t>
                      </a:r>
                    </a:p>
                  </a:txBody>
                  <a:tcPr marL="19450" marR="19450" marT="13893" marB="13893" anchor="ctr">
                    <a:lnL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</a:t>
                      </a:r>
                    </a:p>
                  </a:txBody>
                  <a:tcPr marL="19450" marR="19450" marT="13893" marB="13893" anchor="ctr">
                    <a:lnL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0E4"/>
                    </a:solidFill>
                  </a:tcPr>
                </a:tc>
              </a:tr>
              <a:tr h="732775"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Lacrimal</a:t>
                      </a:r>
                    </a:p>
                  </a:txBody>
                  <a:tcPr marL="19450" marR="19450" marT="13893" marB="13893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 o osso que abriga o saco lacrimal e responsável por sustentar o conteúdo da órbita.</a:t>
                      </a:r>
                    </a:p>
                  </a:txBody>
                  <a:tcPr marL="19450" marR="19450" marT="13893" marB="13893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32775"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Vômer</a:t>
                      </a:r>
                    </a:p>
                  </a:txBody>
                  <a:tcPr marL="19450" marR="19450" marT="13893" marB="13893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 um osso que compõe o septo nasal, criando assim uma divisão entre os dois lados da cavidade nasal.</a:t>
                      </a:r>
                    </a:p>
                  </a:txBody>
                  <a:tcPr marL="19450" marR="19450" marT="13893" marB="13893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89610"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Maxila</a:t>
                      </a:r>
                    </a:p>
                  </a:txBody>
                  <a:tcPr marL="19450" marR="19450" marT="13893" marB="13893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 o osso que forma a maior porção da face e que possui a maior parte do tecido muscular. É o responsável pelas expressões faciais.</a:t>
                      </a:r>
                    </a:p>
                  </a:txBody>
                  <a:tcPr marL="19450" marR="19450" marT="13893" marB="13893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2758"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Nasal</a:t>
                      </a:r>
                    </a:p>
                  </a:txBody>
                  <a:tcPr marL="19450" marR="19450" marT="13893" marB="13893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 um par de ossos localizado na face e que faz o contorno inicial do nariz.</a:t>
                      </a:r>
                    </a:p>
                  </a:txBody>
                  <a:tcPr marL="19450" marR="19450" marT="13893" marB="13893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76461"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Palatino</a:t>
                      </a:r>
                    </a:p>
                  </a:txBody>
                  <a:tcPr marL="19450" marR="19450" marT="13893" marB="13893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 um osso que fica localizado entre a maxila e o osso esfenoide. Ele tem formato de L e é responsável por formar a porção posterior do palato duro e o assoalho da cavidade nasal.</a:t>
                      </a:r>
                    </a:p>
                  </a:txBody>
                  <a:tcPr marL="19450" marR="19450" marT="13893" marB="13893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72074"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Zigomático</a:t>
                      </a:r>
                    </a:p>
                  </a:txBody>
                  <a:tcPr marL="19450" marR="19450" marT="13893" marB="13893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 o osso responsável por fazer a ponte entre o neurocrânio e o viscerocrânio. É ele que forma as maçãs do rosto.</a:t>
                      </a:r>
                    </a:p>
                  </a:txBody>
                  <a:tcPr marL="19450" marR="19450" marT="13893" marB="13893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89610"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Mandíbula</a:t>
                      </a:r>
                    </a:p>
                  </a:txBody>
                  <a:tcPr marL="19450" marR="19450" marT="13893" marB="13893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 o osso que forma o queixo e o contorno inferior da face. É ele que permite que a pessoa abra a boca para comer, mastigar e falar.</a:t>
                      </a:r>
                    </a:p>
                  </a:txBody>
                  <a:tcPr marL="19450" marR="19450" marT="13893" marB="13893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58"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Concha nasal inferior</a:t>
                      </a:r>
                    </a:p>
                  </a:txBody>
                  <a:tcPr marL="19450" marR="19450" marT="13893" marB="13893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Está localizada ao longo da parede lateral da cavidade nasal.</a:t>
                      </a:r>
                    </a:p>
                  </a:txBody>
                  <a:tcPr marL="19450" marR="19450" marT="13893" marB="13893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27475" y="0"/>
            <a:ext cx="4337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Roboto"/>
              </a:rPr>
              <a:t/>
            </a:r>
            <a:b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Roboto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39282" y="2399024"/>
            <a:ext cx="3614871" cy="1325563"/>
          </a:xfrm>
        </p:spPr>
        <p:txBody>
          <a:bodyPr/>
          <a:lstStyle/>
          <a:p>
            <a:r>
              <a:rPr lang="pt-BR" b="1" dirty="0"/>
              <a:t>Ouvido médio</a:t>
            </a:r>
            <a:br>
              <a:rPr lang="pt-BR" b="1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426863" y="219025"/>
            <a:ext cx="7571574" cy="60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3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477" y="1410057"/>
            <a:ext cx="6905002" cy="4939468"/>
          </a:xfrm>
        </p:spPr>
        <p:txBody>
          <a:bodyPr>
            <a:normAutofit/>
          </a:bodyPr>
          <a:lstStyle/>
          <a:p>
            <a:r>
              <a:rPr lang="pt-BR" dirty="0"/>
              <a:t>O osso é uma estrutura viva, muito resistente e dinâmica pois tem a capacidade de se regenerar quando sofre uma fratura.</a:t>
            </a:r>
          </a:p>
          <a:p>
            <a:r>
              <a:rPr lang="pt-BR" dirty="0"/>
              <a:t>A estrutura óssea é constituída de diversos tipos de tecido conjuntivo (denso, ósseo, adiposo, cartilaginoso e sanguíneo), além do tecido nervoso.</a:t>
            </a:r>
          </a:p>
          <a:p>
            <a:r>
              <a:rPr lang="pt-BR" dirty="0"/>
              <a:t>Os ossos longos são formados por diversas </a:t>
            </a:r>
            <a:r>
              <a:rPr lang="pt-BR" dirty="0" smtClean="0"/>
              <a:t>camadas:</a:t>
            </a:r>
            <a:endParaRPr lang="pt-BR" dirty="0"/>
          </a:p>
          <a:p>
            <a:endParaRPr lang="pt-BR" dirty="0"/>
          </a:p>
        </p:txBody>
      </p:sp>
      <p:pic>
        <p:nvPicPr>
          <p:cNvPr id="1026" name="Picture 2" descr="Estrutura de um osso lon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06" y="205100"/>
            <a:ext cx="4432418" cy="601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279929" y="6349525"/>
            <a:ext cx="5356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https://www.todamateria.com.br/sistema-esqueletico/</a:t>
            </a:r>
          </a:p>
        </p:txBody>
      </p:sp>
    </p:spTree>
    <p:extLst>
      <p:ext uri="{BB962C8B-B14F-4D97-AF65-F5344CB8AC3E}">
        <p14:creationId xmlns:p14="http://schemas.microsoft.com/office/powerpoint/2010/main" val="96604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82766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 </a:t>
            </a:r>
            <a:r>
              <a:rPr lang="pt-BR" b="1" dirty="0" smtClean="0"/>
              <a:t>OUVIDO MÉDIO</a:t>
            </a:r>
            <a:r>
              <a:rPr lang="pt-BR" dirty="0" smtClean="0"/>
              <a:t> 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3645" y="709301"/>
            <a:ext cx="11140155" cy="5467662"/>
          </a:xfrm>
        </p:spPr>
        <p:txBody>
          <a:bodyPr/>
          <a:lstStyle/>
          <a:p>
            <a:r>
              <a:rPr lang="pt-BR" dirty="0" smtClean="0"/>
              <a:t>É </a:t>
            </a:r>
            <a:r>
              <a:rPr lang="pt-BR" dirty="0"/>
              <a:t>formado por três ossos duplos. </a:t>
            </a:r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936639"/>
              </p:ext>
            </p:extLst>
          </p:nvPr>
        </p:nvGraphicFramePr>
        <p:xfrm>
          <a:off x="418741" y="1204958"/>
          <a:ext cx="11773258" cy="5653044"/>
        </p:xfrm>
        <a:graphic>
          <a:graphicData uri="http://schemas.openxmlformats.org/drawingml/2006/table">
            <a:tbl>
              <a:tblPr/>
              <a:tblGrid>
                <a:gridCol w="5886629"/>
                <a:gridCol w="5886629"/>
              </a:tblGrid>
              <a:tr h="478015">
                <a:tc>
                  <a:txBody>
                    <a:bodyPr/>
                    <a:lstStyle/>
                    <a:p>
                      <a:pPr algn="l" fontAlgn="ctr"/>
                      <a:r>
                        <a:rPr lang="pt-BR" b="1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Ossos do ouvido médio</a:t>
                      </a:r>
                    </a:p>
                  </a:txBody>
                  <a:tcPr marL="53340" marR="53340" marT="38100" marB="38100" anchor="ctr">
                    <a:lnL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</a:t>
                      </a:r>
                    </a:p>
                  </a:txBody>
                  <a:tcPr marL="53340" marR="53340" marT="38100" marB="38100" anchor="ctr">
                    <a:lnL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0E4"/>
                    </a:solidFill>
                  </a:tcPr>
                </a:tc>
              </a:tr>
              <a:tr h="1600311"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Martelo</a:t>
                      </a:r>
                    </a:p>
                  </a:txBody>
                  <a:tcPr marL="53340" marR="53340" marT="38100" marB="38100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 o maior ossículo da orelha. Ele está ligado ao tímpano pela membrana timpânica e a bigorna.</a:t>
                      </a:r>
                    </a:p>
                  </a:txBody>
                  <a:tcPr marL="53340" marR="53340" marT="38100" marB="38100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52113"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Bigorna</a:t>
                      </a:r>
                    </a:p>
                  </a:txBody>
                  <a:tcPr marL="53340" marR="53340" marT="38100" marB="38100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Está localizado entre o martelo e o estribo.</a:t>
                      </a:r>
                    </a:p>
                  </a:txBody>
                  <a:tcPr marL="53340" marR="53340" marT="38100" marB="38100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22605"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Estribo</a:t>
                      </a:r>
                    </a:p>
                  </a:txBody>
                  <a:tcPr marL="53340" marR="53340" marT="38100" marB="38100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 o menor osso do corpo humano, medindo cerca de 3 milímetros. Sua função é fornecer sustentação e está conectado </a:t>
                      </a:r>
                      <a:r>
                        <a:rPr lang="pt-BR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</a:t>
                      </a:r>
                      <a:r>
                        <a:rPr lang="pt-BR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bigorna e à orelha interna.</a:t>
                      </a:r>
                    </a:p>
                  </a:txBody>
                  <a:tcPr marL="53340" marR="53340" marT="38100" marB="38100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499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04" y="1837345"/>
            <a:ext cx="11377558" cy="435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43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HIÓIDE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4"/>
          </p:nvPr>
        </p:nvSpPr>
        <p:spPr>
          <a:xfrm>
            <a:off x="5997575" y="1690688"/>
            <a:ext cx="5357813" cy="4498975"/>
          </a:xfrm>
        </p:spPr>
        <p:txBody>
          <a:bodyPr>
            <a:normAutofit/>
          </a:bodyPr>
          <a:lstStyle/>
          <a:p>
            <a:r>
              <a:rPr lang="pt-BR" dirty="0"/>
              <a:t>O </a:t>
            </a:r>
            <a:r>
              <a:rPr lang="pt-BR" b="1" dirty="0"/>
              <a:t>osso hióide</a:t>
            </a:r>
            <a:r>
              <a:rPr lang="pt-BR" dirty="0"/>
              <a:t> é singular, pois é a única parte do esqueleto que não se liga diretamente a nenhum outro </a:t>
            </a:r>
            <a:r>
              <a:rPr lang="pt-BR" b="1" dirty="0"/>
              <a:t>osso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Está </a:t>
            </a:r>
            <a:r>
              <a:rPr lang="pt-BR" dirty="0"/>
              <a:t>localizado na região do pescoço, debaixo da mandíbula, ligado ao processo </a:t>
            </a:r>
            <a:r>
              <a:rPr lang="pt-BR" dirty="0" smtClean="0"/>
              <a:t>estiloide </a:t>
            </a:r>
            <a:r>
              <a:rPr lang="pt-BR" dirty="0"/>
              <a:t>do </a:t>
            </a:r>
            <a:r>
              <a:rPr lang="pt-BR" b="1" dirty="0"/>
              <a:t>osso</a:t>
            </a:r>
            <a:r>
              <a:rPr lang="pt-BR" dirty="0"/>
              <a:t> temporal pelos músculos estilo-</a:t>
            </a:r>
            <a:r>
              <a:rPr lang="pt-BR" dirty="0" err="1"/>
              <a:t>hióideos</a:t>
            </a:r>
            <a:r>
              <a:rPr lang="pt-BR" dirty="0"/>
              <a:t> e por ligamentos.</a:t>
            </a:r>
          </a:p>
          <a:p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863553" y="34544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7" name="Picture 2" descr="https://www.anatomiaemfoco.com.br/wp-content/uploads/2019/08/localiza%C3%A7%C3%A3o-do-os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459" y="1690688"/>
            <a:ext cx="6431972" cy="443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578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353" y="1424804"/>
            <a:ext cx="3058682" cy="1325563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Suturas cranianas</a:t>
            </a:r>
            <a:br>
              <a:rPr lang="pt-BR" b="1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0748" y="-332923"/>
            <a:ext cx="8571252" cy="616658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319175" y="5902076"/>
            <a:ext cx="391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757575"/>
                </a:solidFill>
                <a:latin typeface="Roboto"/>
              </a:rPr>
              <a:t>Vista superior das suturas cranianas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157301" y="6219288"/>
            <a:ext cx="4970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https://www.todamateria.com.br/ossos-do-cranio/</a:t>
            </a:r>
          </a:p>
        </p:txBody>
      </p:sp>
      <p:sp>
        <p:nvSpPr>
          <p:cNvPr id="7" name="Retângulo 6"/>
          <p:cNvSpPr/>
          <p:nvPr/>
        </p:nvSpPr>
        <p:spPr>
          <a:xfrm>
            <a:off x="676659" y="3349951"/>
            <a:ext cx="3374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As suturas são fechadas a partir dos 30 ou 40 anos.</a:t>
            </a:r>
          </a:p>
        </p:txBody>
      </p:sp>
    </p:spTree>
    <p:extLst>
      <p:ext uri="{BB962C8B-B14F-4D97-AF65-F5344CB8AC3E}">
        <p14:creationId xmlns:p14="http://schemas.microsoft.com/office/powerpoint/2010/main" val="287958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dirty="0" smtClean="0"/>
              <a:t>FONTANELAS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</a:t>
            </a:r>
            <a:r>
              <a:rPr lang="pt-BR" dirty="0" smtClean="0"/>
              <a:t>ão </a:t>
            </a:r>
            <a:r>
              <a:rPr lang="pt-BR" dirty="0"/>
              <a:t>espaços situados entre os ossos do crânio dos recém-nascidos e </a:t>
            </a:r>
            <a:r>
              <a:rPr lang="pt-BR" dirty="0" smtClean="0"/>
              <a:t>fetos .“</a:t>
            </a:r>
            <a:r>
              <a:rPr lang="pt-BR" b="1" dirty="0"/>
              <a:t>mo­leiras</a:t>
            </a:r>
            <a:r>
              <a:rPr lang="pt-BR" dirty="0"/>
              <a:t>“. </a:t>
            </a:r>
            <a:endParaRPr lang="pt-BR" dirty="0" smtClean="0"/>
          </a:p>
          <a:p>
            <a:r>
              <a:rPr lang="pt-BR" b="1" dirty="0" smtClean="0"/>
              <a:t>Desaparecem</a:t>
            </a:r>
            <a:r>
              <a:rPr lang="pt-BR" b="1" dirty="0"/>
              <a:t> </a:t>
            </a:r>
            <a:r>
              <a:rPr lang="pt-BR" dirty="0"/>
              <a:t>quando se completa a ossificação dos ossos do crânio</a:t>
            </a:r>
            <a:r>
              <a:rPr lang="pt-BR" dirty="0" smtClean="0"/>
              <a:t>.</a:t>
            </a:r>
          </a:p>
          <a:p>
            <a:r>
              <a:rPr lang="pt-BR" dirty="0"/>
              <a:t>No crânio do feto e recém-nascido, onde a ossificação ainda é incompleta, a quantidade de tecido conjuntivo fibroso interposto é muito maior, explican­do a grande separação entre os ossos e uma maior mobilidade.</a:t>
            </a:r>
          </a:p>
        </p:txBody>
      </p:sp>
    </p:spTree>
    <p:extLst>
      <p:ext uri="{BB962C8B-B14F-4D97-AF65-F5344CB8AC3E}">
        <p14:creationId xmlns:p14="http://schemas.microsoft.com/office/powerpoint/2010/main" val="1506071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Existem </a:t>
            </a:r>
            <a:r>
              <a:rPr lang="pt-BR" b="1" dirty="0"/>
              <a:t>quatro tipos de fontanelas nos recém-nascidos: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 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dirty="0" err="1"/>
              <a:t>Ântero-lateral</a:t>
            </a:r>
            <a:r>
              <a:rPr lang="pt-BR" dirty="0"/>
              <a:t> (</a:t>
            </a:r>
            <a:r>
              <a:rPr lang="pt-BR" b="1" dirty="0"/>
              <a:t>Esfenoidal</a:t>
            </a:r>
            <a:r>
              <a:rPr lang="pt-BR" dirty="0"/>
              <a:t>);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Póstero-lateral (</a:t>
            </a:r>
            <a:r>
              <a:rPr lang="pt-BR" b="1" dirty="0"/>
              <a:t>Mastoidea</a:t>
            </a:r>
            <a:r>
              <a:rPr lang="pt-BR" dirty="0"/>
              <a:t>)</a:t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Essas </a:t>
            </a:r>
            <a:r>
              <a:rPr lang="pt-BR" dirty="0"/>
              <a:t>duas primeiras são simétricas e se localizam de cada lado do crânio;</a:t>
            </a:r>
            <a:br>
              <a:rPr lang="pt-BR" dirty="0"/>
            </a:br>
            <a:r>
              <a:rPr lang="pt-BR" b="1" dirty="0"/>
              <a:t> 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7437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FONTANELAS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b="1" dirty="0"/>
              <a:t>Posterior</a:t>
            </a:r>
            <a:r>
              <a:rPr lang="pt-BR" dirty="0"/>
              <a:t>, que se fecha já no segundo mês de vida do recém-nascido;</a:t>
            </a:r>
          </a:p>
          <a:p>
            <a:pPr fontAlgn="base"/>
            <a:r>
              <a:rPr lang="pt-BR" dirty="0"/>
              <a:t> </a:t>
            </a:r>
          </a:p>
          <a:p>
            <a:pPr fontAlgn="base"/>
            <a:r>
              <a:rPr lang="pt-BR" dirty="0"/>
              <a:t>Por fim, a fontanela </a:t>
            </a:r>
            <a:r>
              <a:rPr lang="pt-BR" b="1" dirty="0"/>
              <a:t>Anterior</a:t>
            </a:r>
            <a:r>
              <a:rPr lang="pt-BR" dirty="0"/>
              <a:t>, que se fecha mais tarde, por volta dos 18 meses.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Esta </a:t>
            </a:r>
            <a:r>
              <a:rPr lang="pt-BR" dirty="0"/>
              <a:t>última é utilizada para avaliar a ocorrência de hipertensão craniana, bem como o estado de desidratação do bebê.</a:t>
            </a:r>
          </a:p>
        </p:txBody>
      </p:sp>
    </p:spTree>
    <p:extLst>
      <p:ext uri="{BB962C8B-B14F-4D97-AF65-F5344CB8AC3E}">
        <p14:creationId xmlns:p14="http://schemas.microsoft.com/office/powerpoint/2010/main" val="9472591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583" y="111095"/>
            <a:ext cx="8216121" cy="674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90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15" y="461474"/>
            <a:ext cx="10438939" cy="61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39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6" y="76913"/>
            <a:ext cx="6348941" cy="44891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199" y="2743200"/>
            <a:ext cx="6079276" cy="432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31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37249805"/>
              </p:ext>
            </p:extLst>
          </p:nvPr>
        </p:nvGraphicFramePr>
        <p:xfrm>
          <a:off x="0" y="85458"/>
          <a:ext cx="12192000" cy="6772542"/>
        </p:xfrm>
        <a:graphic>
          <a:graphicData uri="http://schemas.openxmlformats.org/drawingml/2006/table">
            <a:tbl>
              <a:tblPr/>
              <a:tblGrid>
                <a:gridCol w="6096000"/>
                <a:gridCol w="6096000"/>
              </a:tblGrid>
              <a:tr h="3721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Camada do osso</a:t>
                      </a:r>
                    </a:p>
                  </a:txBody>
                  <a:tcPr marL="20806" marR="20806" marT="14861" marB="14861" anchor="ctr">
                    <a:lnL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</a:t>
                      </a:r>
                    </a:p>
                  </a:txBody>
                  <a:tcPr marL="20806" marR="20806" marT="14861" marB="14861" anchor="ctr">
                    <a:lnL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0E4"/>
                    </a:solidFill>
                  </a:tcPr>
                </a:tc>
              </a:tr>
              <a:tr h="1507566">
                <a:tc>
                  <a:txBody>
                    <a:bodyPr/>
                    <a:lstStyle/>
                    <a:p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Periósteo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806" marR="20806" marT="14861" marB="14861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 a mais externa, sendo uma membrana fina e fibrosa (tecido conjuntivo denso) que envolve o osso, exceto nas regiões de articulação (epífises). É no periósteo que se inserem os músculos e tendões.</a:t>
                      </a:r>
                    </a:p>
                  </a:txBody>
                  <a:tcPr marL="20806" marR="20806" marT="14861" marB="14861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832552">
                <a:tc>
                  <a:txBody>
                    <a:bodyPr/>
                    <a:lstStyle/>
                    <a:p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Osso compacto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806" marR="20806" marT="14861" marB="14861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tecido ósseo compacto é composto de cálcio, fósforo e fibras de colágeno que lhe dão resistência. É a parte mais rígida do osso, formada por pequenos canais que circulam nervos e vasos. Entre estes canais estão espaços onde se encontram os osteócitos.</a:t>
                      </a:r>
                    </a:p>
                  </a:txBody>
                  <a:tcPr marL="20806" marR="20806" marT="14861" marB="14861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20090">
                <a:tc>
                  <a:txBody>
                    <a:bodyPr/>
                    <a:lstStyle/>
                    <a:p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Osso esponjoso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806" marR="20806" marT="14861" marB="14861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tecido ósseo esponjoso é uma camada menos densa. Em alguns ossos apenas essa estrutura está presente e pode conter medula óssea.</a:t>
                      </a:r>
                    </a:p>
                  </a:txBody>
                  <a:tcPr marL="20806" marR="20806" marT="14861" marB="14861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5106">
                <a:tc>
                  <a:txBody>
                    <a:bodyPr/>
                    <a:lstStyle/>
                    <a:p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 medular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806" marR="20806" marT="14861" marB="14861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 a cavidade onde se encontra a medula óssea, geralmente presente nos ossos longos.</a:t>
                      </a:r>
                    </a:p>
                  </a:txBody>
                  <a:tcPr marL="20806" marR="20806" marT="14861" marB="14861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345076">
                <a:tc>
                  <a:txBody>
                    <a:bodyPr/>
                    <a:lstStyle/>
                    <a:p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Medula óssea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806" marR="20806" marT="14861" marB="14861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medula vermelha (tecido sanguíneo) produz células sanguíneas, mas em alguns ossos deixa de existir e há somente medula amarela (tecido adiposo) que armazena gordura.</a:t>
                      </a:r>
                    </a:p>
                  </a:txBody>
                  <a:tcPr marL="20806" marR="20806" marT="14861" marB="14861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755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91" y="68366"/>
            <a:ext cx="7539893" cy="417806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539" y="3415467"/>
            <a:ext cx="5349393" cy="335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94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066" y="407893"/>
            <a:ext cx="7925487" cy="63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393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8738" y="67277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FOSSAS CRANIANAS</a:t>
            </a:r>
            <a:br>
              <a:rPr lang="pt-BR" b="1" dirty="0" smtClean="0"/>
            </a:br>
            <a:r>
              <a:rPr lang="pt-BR" sz="3100" dirty="0"/>
              <a:t>Além das suturas, o crânio é composto ainda por buracos, que são os locais onde passam os nervos e vasos sanguíneos. A maioria desses buracos estão localizados na base do crânio</a:t>
            </a:r>
            <a:br>
              <a:rPr lang="pt-BR" sz="3100" dirty="0"/>
            </a:br>
            <a:r>
              <a:rPr lang="pt-BR" sz="3100" b="1" dirty="0" smtClean="0"/>
              <a:t/>
            </a:r>
            <a:br>
              <a:rPr lang="pt-BR" sz="3100" b="1" dirty="0" smtClean="0"/>
            </a:br>
            <a:endParaRPr lang="pt-BR" sz="31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268447"/>
              </p:ext>
            </p:extLst>
          </p:nvPr>
        </p:nvGraphicFramePr>
        <p:xfrm>
          <a:off x="581114" y="1998337"/>
          <a:ext cx="11143716" cy="4106387"/>
        </p:xfrm>
        <a:graphic>
          <a:graphicData uri="http://schemas.openxmlformats.org/drawingml/2006/table">
            <a:tbl>
              <a:tblPr/>
              <a:tblGrid>
                <a:gridCol w="5571858"/>
                <a:gridCol w="5571858"/>
              </a:tblGrid>
              <a:tr h="575896">
                <a:tc>
                  <a:txBody>
                    <a:bodyPr/>
                    <a:lstStyle/>
                    <a:p>
                      <a:pPr algn="l" fontAlgn="ctr"/>
                      <a:r>
                        <a:rPr lang="pt-BR" b="1" dirty="0">
                          <a:solidFill>
                            <a:srgbClr val="404040"/>
                          </a:solidFill>
                          <a:effectLst/>
                        </a:rPr>
                        <a:t>Fossa craniana</a:t>
                      </a:r>
                    </a:p>
                  </a:txBody>
                  <a:tcPr marL="53340" marR="53340" marT="38100" marB="38100" anchor="ctr">
                    <a:lnL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b="1" dirty="0">
                          <a:solidFill>
                            <a:srgbClr val="404040"/>
                          </a:solidFill>
                          <a:effectLst/>
                        </a:rPr>
                        <a:t>Descrição</a:t>
                      </a:r>
                    </a:p>
                  </a:txBody>
                  <a:tcPr marL="53340" marR="53340" marT="38100" marB="38100" anchor="ctr">
                    <a:lnL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0E4"/>
                    </a:solidFill>
                  </a:tcPr>
                </a:tc>
              </a:tr>
              <a:tr h="1477297"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Fossa craniana anterior</a:t>
                      </a:r>
                    </a:p>
                  </a:txBody>
                  <a:tcPr marL="53340" marR="53340" marT="38100" marB="38100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Composta pelos ossos frontal, esfenoide e etmoide.</a:t>
                      </a:r>
                    </a:p>
                  </a:txBody>
                  <a:tcPr marL="53340" marR="53340" marT="38100" marB="38100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26597"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Fossa craniana média</a:t>
                      </a:r>
                    </a:p>
                  </a:txBody>
                  <a:tcPr marL="53340" marR="53340" marT="38100" marB="38100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Formada pelos ossos esfenoide e temporal.</a:t>
                      </a:r>
                    </a:p>
                  </a:txBody>
                  <a:tcPr marL="53340" marR="53340" marT="38100" marB="38100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26597"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Fossa craniana posterior</a:t>
                      </a:r>
                    </a:p>
                  </a:txBody>
                  <a:tcPr marL="53340" marR="53340" marT="38100" marB="38100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Composta pelos ossos temporal e occipital.</a:t>
                      </a:r>
                    </a:p>
                  </a:txBody>
                  <a:tcPr marL="53340" marR="53340" marT="38100" marB="38100" anchor="ctr">
                    <a:lnL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85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4475" y="341833"/>
            <a:ext cx="7574450" cy="136594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Má </a:t>
            </a:r>
            <a:r>
              <a:rPr lang="pt-BR" b="1" dirty="0"/>
              <a:t>formação óssea do crânio</a:t>
            </a:r>
            <a:br>
              <a:rPr lang="pt-BR" b="1" dirty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287" y="781962"/>
            <a:ext cx="9937426" cy="49247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988720" y="6072992"/>
            <a:ext cx="3745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/>
              <a:t>Estenose craniofacial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3667997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-1" y="145278"/>
            <a:ext cx="12092299" cy="6712721"/>
          </a:xfrm>
        </p:spPr>
        <p:txBody>
          <a:bodyPr/>
          <a:lstStyle/>
          <a:p>
            <a:r>
              <a:rPr lang="pt-BR" dirty="0"/>
              <a:t>Também conhecida como craniossinostose, esta é uma má formação óssea no crânio. A causa está relacionada à ausência ou fechamento prematuro das suturas cranianas e faciais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Não se sabe ao certo o porquê isso ocorre, porém estima-se que ela atinge em média uma a cada 2 mil crianças no mundo. O diagnóstico é feito a partir de exames radiológicos ou tomografias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O tratamento pode ser feito de acordo com a gravidade da estenose craniofacial. Caso o impacto esteja relacionado à estética é opcional a realização de cirurgia, porém se o fechamento das suturas cranianas coloca em risco a vida da criança a cirurgia passa a ser essencial.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55982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2587" y="108751"/>
            <a:ext cx="10515600" cy="1325563"/>
          </a:xfrm>
        </p:spPr>
        <p:txBody>
          <a:bodyPr/>
          <a:lstStyle/>
          <a:p>
            <a:pPr algn="ctr"/>
            <a:r>
              <a:rPr lang="pt-BR" b="1" dirty="0"/>
              <a:t>Fenda palatina</a:t>
            </a:r>
            <a:br>
              <a:rPr lang="pt-BR" b="1" dirty="0"/>
            </a:b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587" y="1077851"/>
            <a:ext cx="9169638" cy="578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478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FISSURA LABIAL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Conhecida popularmente como lábio leporino, a fissura labial é uma anomalia causada pelo não fechamento das estruturas da região do palato ou do lábio. É uma má formação que ocorre entre a quarta e décima semana de gestação.</a:t>
            </a:r>
          </a:p>
          <a:p>
            <a:r>
              <a:rPr lang="pt-BR" dirty="0"/>
              <a:t>A abertura pode atingir diferentes tamanhos, podendo atingir todo o céu da boca (palato duro) e base do nariz ou somente parte deles.</a:t>
            </a:r>
          </a:p>
          <a:p>
            <a:r>
              <a:rPr lang="pt-BR" dirty="0"/>
              <a:t>Não se sabe ao certo a causa da fenda palatina, porém alguns fatores são considerados de risco, como: deficiência nutricional e doenças maternal durante a gestação, uso de determinados medicamentos e uso de álcool e fumo.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56342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Coluna VERTEBRAL </a:t>
            </a:r>
            <a:endParaRPr lang="pt-BR" dirty="0"/>
          </a:p>
        </p:txBody>
      </p:sp>
      <p:pic>
        <p:nvPicPr>
          <p:cNvPr id="3074" name="Picture 2" descr="Coluna vertebral: Anatomia, vértebras, articulações | Kenhu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47" y="820879"/>
            <a:ext cx="5935009" cy="593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urvatura da coluna e do corpo da mulher para trás ver a ilustração de renderização 3d com espaço de cópia. espinha dors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2" y="2066192"/>
            <a:ext cx="6449404" cy="399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9520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A coluna vertebral é uma haste óssea, firme e flexível formada por várias estruturas sobrepostas denominadas de vértebras. </a:t>
            </a:r>
            <a:endParaRPr lang="pt-BR" b="1" dirty="0" smtClean="0"/>
          </a:p>
          <a:p>
            <a:r>
              <a:rPr lang="pt-BR" dirty="0" smtClean="0"/>
              <a:t>Cada </a:t>
            </a:r>
            <a:r>
              <a:rPr lang="pt-BR" dirty="0"/>
              <a:t>vértebra une-se por meio de discos intervertebrais, uma estrutura </a:t>
            </a:r>
            <a:r>
              <a:rPr lang="pt-BR" dirty="0">
                <a:hlinkClick r:id="rId2"/>
              </a:rPr>
              <a:t>fibrocartilaginosa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Além </a:t>
            </a:r>
            <a:r>
              <a:rPr lang="pt-BR" dirty="0"/>
              <a:t>disso, a coluna vertebral é sustentada pela presença de ligamentos e músculos resistentes.</a:t>
            </a:r>
          </a:p>
        </p:txBody>
      </p:sp>
    </p:spTree>
    <p:extLst>
      <p:ext uri="{BB962C8B-B14F-4D97-AF65-F5344CB8AC3E}">
        <p14:creationId xmlns:p14="http://schemas.microsoft.com/office/powerpoint/2010/main" val="37764919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FUNÇÃO DA COLUNA VERTEBRAL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Qual é a </a:t>
            </a:r>
            <a:r>
              <a:rPr lang="pt-BR" b="1" dirty="0">
                <a:hlinkClick r:id="rId2"/>
              </a:rPr>
              <a:t>função da coluna vertebral</a:t>
            </a:r>
            <a:r>
              <a:rPr lang="pt-BR" b="1" dirty="0" smtClean="0"/>
              <a:t>?</a:t>
            </a:r>
          </a:p>
          <a:p>
            <a:r>
              <a:rPr lang="pt-BR" dirty="0"/>
              <a:t>A </a:t>
            </a:r>
            <a:r>
              <a:rPr lang="pt-BR" b="1" dirty="0"/>
              <a:t>coluna vertebral é um importante eixo de sustentação </a:t>
            </a:r>
            <a:r>
              <a:rPr lang="pt-BR" dirty="0"/>
              <a:t>que garante uma postura adequada, permite que o peso do corpo seja sustentado e protege a medula espinhal e raízes nervosas. </a:t>
            </a:r>
            <a:endParaRPr lang="pt-BR" dirty="0" smtClean="0"/>
          </a:p>
          <a:p>
            <a:r>
              <a:rPr lang="pt-BR" dirty="0" smtClean="0"/>
              <a:t>Ela </a:t>
            </a:r>
            <a:r>
              <a:rPr lang="pt-BR" dirty="0"/>
              <a:t>também constitui uma importante base para estruturas como costelas e músculos. </a:t>
            </a:r>
            <a:endParaRPr lang="pt-BR" dirty="0" smtClean="0"/>
          </a:p>
          <a:p>
            <a:r>
              <a:rPr lang="pt-BR" dirty="0" smtClean="0"/>
              <a:t>Apesar </a:t>
            </a:r>
            <a:r>
              <a:rPr lang="pt-BR" dirty="0"/>
              <a:t>de o movimento entre as vértebras ser pequeno, quando analisamos a coluna vertebral como um todo, vemos que elas permitem importantes movimentos, como os de inclinação, flexão lombar e rotação cervical.</a:t>
            </a:r>
          </a:p>
        </p:txBody>
      </p:sp>
    </p:spTree>
    <p:extLst>
      <p:ext uri="{BB962C8B-B14F-4D97-AF65-F5344CB8AC3E}">
        <p14:creationId xmlns:p14="http://schemas.microsoft.com/office/powerpoint/2010/main" val="373172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13504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Classificação dos ossos do corpo humano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43484"/>
            <a:ext cx="10515600" cy="5433479"/>
          </a:xfrm>
        </p:spPr>
        <p:txBody>
          <a:bodyPr/>
          <a:lstStyle/>
          <a:p>
            <a:r>
              <a:rPr lang="pt-BR" dirty="0"/>
              <a:t>Pela forma, os ossos são classificados em cinco principais tipos: </a:t>
            </a:r>
            <a:r>
              <a:rPr lang="pt-BR" b="1" dirty="0"/>
              <a:t>longos</a:t>
            </a:r>
            <a:r>
              <a:rPr lang="pt-BR" dirty="0"/>
              <a:t>, </a:t>
            </a:r>
            <a:r>
              <a:rPr lang="pt-BR" b="1" dirty="0"/>
              <a:t>curtos</a:t>
            </a:r>
            <a:r>
              <a:rPr lang="pt-BR" dirty="0"/>
              <a:t>, </a:t>
            </a:r>
            <a:r>
              <a:rPr lang="pt-BR" b="1" dirty="0"/>
              <a:t>planos</a:t>
            </a:r>
            <a:r>
              <a:rPr lang="pt-BR" dirty="0"/>
              <a:t>,</a:t>
            </a:r>
            <a:r>
              <a:rPr lang="pt-BR" b="1" dirty="0"/>
              <a:t> irregulares</a:t>
            </a:r>
            <a:r>
              <a:rPr lang="pt-BR" dirty="0"/>
              <a:t> e </a:t>
            </a:r>
            <a:r>
              <a:rPr lang="pt-BR" b="1" dirty="0"/>
              <a:t>sesamoides</a:t>
            </a:r>
            <a:r>
              <a:rPr lang="pt-BR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937" y="1888621"/>
            <a:ext cx="8010704" cy="477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925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2" y="71180"/>
            <a:ext cx="5888329" cy="678682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031523" y="179462"/>
            <a:ext cx="3877408" cy="1244892"/>
          </a:xfrm>
          <a:prstGeom prst="rect">
            <a:avLst/>
          </a:prstGeom>
          <a:solidFill>
            <a:srgbClr val="C237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tx1"/>
                </a:solidFill>
              </a:rPr>
              <a:t>07 </a:t>
            </a:r>
            <a:r>
              <a:rPr lang="pt-BR" b="1" dirty="0">
                <a:solidFill>
                  <a:schemeClr val="tx1"/>
                </a:solidFill>
              </a:rPr>
              <a:t>vértebras cervicais: </a:t>
            </a:r>
            <a:r>
              <a:rPr lang="pt-BR" dirty="0">
                <a:solidFill>
                  <a:schemeClr val="tx1"/>
                </a:solidFill>
              </a:rPr>
              <a:t>proporcionam suporte à cabeça;</a:t>
            </a:r>
          </a:p>
        </p:txBody>
      </p:sp>
      <p:sp>
        <p:nvSpPr>
          <p:cNvPr id="9" name="Retângulo 8"/>
          <p:cNvSpPr/>
          <p:nvPr/>
        </p:nvSpPr>
        <p:spPr>
          <a:xfrm>
            <a:off x="6031523" y="1424354"/>
            <a:ext cx="3877408" cy="2417885"/>
          </a:xfrm>
          <a:prstGeom prst="rect">
            <a:avLst/>
          </a:prstGeom>
          <a:solidFill>
            <a:srgbClr val="F9F0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tx1"/>
                </a:solidFill>
              </a:rPr>
              <a:t>12 </a:t>
            </a:r>
            <a:r>
              <a:rPr lang="pt-BR" b="1" dirty="0">
                <a:solidFill>
                  <a:schemeClr val="tx1"/>
                </a:solidFill>
              </a:rPr>
              <a:t>vértebras torácicas:</a:t>
            </a:r>
            <a:r>
              <a:rPr lang="pt-BR" dirty="0">
                <a:solidFill>
                  <a:schemeClr val="tx1"/>
                </a:solidFill>
              </a:rPr>
              <a:t> garantem suporte para a cavidade torácica e estão conectadas às costelas;</a:t>
            </a:r>
          </a:p>
          <a:p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031523" y="3842239"/>
            <a:ext cx="3877408" cy="1362808"/>
          </a:xfrm>
          <a:prstGeom prst="rect">
            <a:avLst/>
          </a:prstGeom>
          <a:solidFill>
            <a:srgbClr val="FEDA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tx1"/>
                </a:solidFill>
              </a:rPr>
              <a:t>05 </a:t>
            </a:r>
            <a:r>
              <a:rPr lang="pt-BR" b="1" dirty="0">
                <a:solidFill>
                  <a:schemeClr val="tx1"/>
                </a:solidFill>
              </a:rPr>
              <a:t>vértebras lombares:</a:t>
            </a:r>
            <a:r>
              <a:rPr lang="pt-BR" dirty="0">
                <a:solidFill>
                  <a:schemeClr val="tx1"/>
                </a:solidFill>
              </a:rPr>
              <a:t> garantem suporte para a cavidade abdominal e também proporcionam movimento entre a parte torácica e a pelve;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031523" y="5205047"/>
            <a:ext cx="3877408" cy="896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Sacro:</a:t>
            </a:r>
            <a:r>
              <a:rPr lang="pt-BR" dirty="0">
                <a:solidFill>
                  <a:schemeClr val="tx1"/>
                </a:solidFill>
              </a:rPr>
              <a:t> é formado por </a:t>
            </a:r>
            <a:r>
              <a:rPr lang="pt-BR" b="1" dirty="0" smtClean="0">
                <a:solidFill>
                  <a:schemeClr val="tx1"/>
                </a:solidFill>
              </a:rPr>
              <a:t>05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vértebras fundidas e une a coluna à cintura pélvica;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031523" y="6101697"/>
            <a:ext cx="3877408" cy="8460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 smtClean="0"/>
          </a:p>
          <a:p>
            <a:endParaRPr lang="pt-BR" b="1" dirty="0"/>
          </a:p>
          <a:p>
            <a:r>
              <a:rPr lang="pt-BR" b="1" dirty="0" smtClean="0">
                <a:solidFill>
                  <a:schemeClr val="tx1"/>
                </a:solidFill>
              </a:rPr>
              <a:t>Cóccix</a:t>
            </a:r>
            <a:r>
              <a:rPr lang="pt-BR" b="1" dirty="0">
                <a:solidFill>
                  <a:schemeClr val="tx1"/>
                </a:solidFill>
              </a:rPr>
              <a:t>:</a:t>
            </a:r>
            <a:r>
              <a:rPr lang="pt-BR" dirty="0">
                <a:solidFill>
                  <a:schemeClr val="tx1"/>
                </a:solidFill>
              </a:rPr>
              <a:t> é constituído por </a:t>
            </a:r>
            <a:r>
              <a:rPr lang="pt-BR" b="1" dirty="0" smtClean="0">
                <a:solidFill>
                  <a:schemeClr val="tx1"/>
                </a:solidFill>
              </a:rPr>
              <a:t>04</a:t>
            </a:r>
            <a:r>
              <a:rPr lang="pt-BR" dirty="0" smtClean="0">
                <a:solidFill>
                  <a:schemeClr val="tx1"/>
                </a:solidFill>
              </a:rPr>
              <a:t> vértebras </a:t>
            </a:r>
            <a:r>
              <a:rPr lang="pt-BR" dirty="0">
                <a:solidFill>
                  <a:schemeClr val="tx1"/>
                </a:solidFill>
              </a:rPr>
              <a:t>e garante o suporte do assoalho pélvico</a:t>
            </a:r>
            <a:r>
              <a:rPr lang="pt-BR" dirty="0"/>
              <a:t>.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22649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oluna verteb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72" y="0"/>
            <a:ext cx="10126924" cy="67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8642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pt-BR" dirty="0" smtClean="0"/>
              <a:t>TORAX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377" y="1598065"/>
            <a:ext cx="6537902" cy="47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462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TÓRAX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É uma caixa osteocartilagínea que contém os principais órgãos da respiração e circulação e cobre parte dos órgãos abdominais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face dorsal é formado pelas doze vértebras torácicas, e a parte dorsal das doze costelas.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face ventral é constituída pelo esterno e cartilagens costais.</a:t>
            </a:r>
          </a:p>
        </p:txBody>
      </p:sp>
    </p:spTree>
    <p:extLst>
      <p:ext uri="{BB962C8B-B14F-4D97-AF65-F5344CB8AC3E}">
        <p14:creationId xmlns:p14="http://schemas.microsoft.com/office/powerpoint/2010/main" val="19504066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stelas-tor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05" y="888763"/>
            <a:ext cx="5605286" cy="545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580262" y="102550"/>
            <a:ext cx="5611738" cy="2538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 </a:t>
            </a:r>
            <a:r>
              <a:rPr lang="pt-BR" b="1" dirty="0">
                <a:solidFill>
                  <a:schemeClr val="tx1"/>
                </a:solidFill>
                <a:hlinkClick r:id="rId3"/>
              </a:rPr>
              <a:t>corpo humano</a:t>
            </a:r>
            <a:r>
              <a:rPr lang="pt-BR" dirty="0">
                <a:solidFill>
                  <a:schemeClr val="tx1"/>
                </a:solidFill>
              </a:rPr>
              <a:t> apresenta doze pares de costelas. As sete primeiras, que se articulam diretamente com o esterno, são denominadas costelas verdadeiras. </a:t>
            </a:r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As </a:t>
            </a:r>
            <a:r>
              <a:rPr lang="pt-BR" dirty="0">
                <a:solidFill>
                  <a:schemeClr val="tx1"/>
                </a:solidFill>
              </a:rPr>
              <a:t>três seguintes são as falsas costelas, articulando-se indiretamente com o esterno através de uma cartilagem costal. As duas últimas (costelas flutuantes) não se articulam com o esterno.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648628" y="3435409"/>
            <a:ext cx="5477854" cy="3033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As dez costelas que se unem ao esterno o fazem por meio de cartilagens fibrosas; a presença dessas cartilagens confere uma mobilidade muito maior ao esqueleto do tórax. </a:t>
            </a:r>
            <a:endParaRPr lang="pt-BR" dirty="0" smtClean="0"/>
          </a:p>
          <a:p>
            <a:pPr algn="ctr"/>
            <a:r>
              <a:rPr lang="pt-BR" dirty="0" smtClean="0"/>
              <a:t>A </a:t>
            </a:r>
            <a:r>
              <a:rPr lang="pt-BR" dirty="0"/>
              <a:t>própria estrutura das costelas favorece a flexibilidade, porque são longas, muito delgadas, em forma de arco; quando submetidas a compressão nas duas extremidades, curvam-se elasticamente.</a:t>
            </a:r>
          </a:p>
        </p:txBody>
      </p:sp>
    </p:spTree>
    <p:extLst>
      <p:ext uri="{BB962C8B-B14F-4D97-AF65-F5344CB8AC3E}">
        <p14:creationId xmlns:p14="http://schemas.microsoft.com/office/powerpoint/2010/main" val="36301637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COSTELAS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 costelas participam da mudança deformado tórax, na respiração, por outro mecanismo. </a:t>
            </a:r>
            <a:endParaRPr lang="pt-BR" dirty="0" smtClean="0"/>
          </a:p>
          <a:p>
            <a:r>
              <a:rPr lang="pt-BR" dirty="0" smtClean="0"/>
              <a:t>Quando </a:t>
            </a:r>
            <a:r>
              <a:rPr lang="pt-BR" dirty="0"/>
              <a:t>os pulmões estão vazios, ficam mais próximas umas das outras e dirigidas para baixo. Durante a inspiração, por ação dos músculos respiratórios, elevam-se e projetam-se para diante.</a:t>
            </a:r>
          </a:p>
        </p:txBody>
      </p:sp>
    </p:spTree>
    <p:extLst>
      <p:ext uri="{BB962C8B-B14F-4D97-AF65-F5344CB8AC3E}">
        <p14:creationId xmlns:p14="http://schemas.microsoft.com/office/powerpoint/2010/main" val="20745255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pt-BR" b="1" dirty="0"/>
              <a:t>ESTERNO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dirty="0"/>
              <a:t>Além de servir como ponto de apoio para a maioria das costelas, o esterno funciona também como proteção adicional para a região central do tórax.</a:t>
            </a:r>
          </a:p>
          <a:p>
            <a:r>
              <a:rPr lang="pt-BR" dirty="0"/>
              <a:t>O </a:t>
            </a:r>
            <a:r>
              <a:rPr lang="pt-BR" b="1" dirty="0"/>
              <a:t>esterno</a:t>
            </a:r>
            <a:r>
              <a:rPr lang="pt-BR" dirty="0"/>
              <a:t> é um </a:t>
            </a:r>
            <a:r>
              <a:rPr lang="pt-BR" dirty="0">
                <a:hlinkClick r:id="rId2" tooltip="Osso chato (página não existe)"/>
              </a:rPr>
              <a:t>osso chato</a:t>
            </a:r>
            <a:r>
              <a:rPr lang="pt-BR" dirty="0"/>
              <a:t> com o formato da letra "T" em </a:t>
            </a:r>
            <a:r>
              <a:rPr lang="pt-BR" dirty="0">
                <a:hlinkClick r:id="rId3" tooltip="Caixa alta"/>
              </a:rPr>
              <a:t>caixa alta</a:t>
            </a:r>
            <a:r>
              <a:rPr lang="pt-BR" dirty="0"/>
              <a:t>, localizado na parte anterior do </a:t>
            </a:r>
            <a:r>
              <a:rPr lang="pt-BR" dirty="0">
                <a:hlinkClick r:id="rId4" tooltip="Tórax"/>
              </a:rPr>
              <a:t>tórax</a:t>
            </a:r>
            <a:r>
              <a:rPr lang="pt-BR" dirty="0"/>
              <a:t>. É composto por três partes: o </a:t>
            </a:r>
            <a:r>
              <a:rPr lang="pt-BR" dirty="0">
                <a:hlinkClick r:id="rId5" tooltip="Manúbrio"/>
              </a:rPr>
              <a:t>manúbrio</a:t>
            </a:r>
            <a:r>
              <a:rPr lang="pt-BR" dirty="0"/>
              <a:t>, o corpo e a </a:t>
            </a:r>
            <a:r>
              <a:rPr lang="pt-BR" dirty="0">
                <a:hlinkClick r:id="rId6" tooltip="Apêndice xifóide"/>
              </a:rPr>
              <a:t>apêndice </a:t>
            </a:r>
            <a:r>
              <a:rPr lang="pt-BR" dirty="0" err="1">
                <a:hlinkClick r:id="rId6" tooltip="Apêndice xifóide"/>
              </a:rPr>
              <a:t>xifóide</a:t>
            </a:r>
            <a:r>
              <a:rPr lang="pt-BR" dirty="0"/>
              <a:t>, ou o processo </a:t>
            </a:r>
            <a:r>
              <a:rPr lang="pt-BR" dirty="0" err="1"/>
              <a:t>xifóide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00863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ESQUELETO APENDICULAR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O esqueleto apendicular permite a </a:t>
            </a:r>
            <a:r>
              <a:rPr lang="pt-BR" sz="3200" dirty="0" smtClean="0"/>
              <a:t>realização de grande </a:t>
            </a:r>
            <a:r>
              <a:rPr lang="pt-BR" sz="3200" dirty="0"/>
              <a:t>variedade de movimentos </a:t>
            </a:r>
            <a:r>
              <a:rPr lang="pt-BR" sz="3200" dirty="0" smtClean="0"/>
              <a:t>típicos </a:t>
            </a:r>
            <a:r>
              <a:rPr lang="pt-BR" sz="3200" dirty="0"/>
              <a:t>de um </a:t>
            </a:r>
            <a:r>
              <a:rPr lang="pt-BR" sz="3200" dirty="0" smtClean="0"/>
              <a:t>estilo de </a:t>
            </a:r>
            <a:r>
              <a:rPr lang="pt-BR" sz="3200" dirty="0"/>
              <a:t>vida ativo, </a:t>
            </a:r>
            <a:r>
              <a:rPr lang="pt-BR" sz="3200" dirty="0" smtClean="0"/>
              <a:t>dinâmico, </a:t>
            </a:r>
            <a:r>
              <a:rPr lang="pt-BR" sz="3200" dirty="0"/>
              <a:t>com capacidade para </a:t>
            </a:r>
            <a:r>
              <a:rPr lang="pt-BR" sz="3200" dirty="0" smtClean="0"/>
              <a:t>movimenta e </a:t>
            </a:r>
            <a:r>
              <a:rPr lang="pt-BR" sz="3200" dirty="0"/>
              <a:t>manipular objetos. </a:t>
            </a:r>
            <a:endParaRPr lang="pt-BR" sz="3200" dirty="0" smtClean="0"/>
          </a:p>
          <a:p>
            <a:r>
              <a:rPr lang="pt-BR" sz="3200" dirty="0" smtClean="0"/>
              <a:t>Cada </a:t>
            </a:r>
            <a:r>
              <a:rPr lang="pt-BR" sz="3200" dirty="0"/>
              <a:t>vez que </a:t>
            </a:r>
            <a:r>
              <a:rPr lang="pt-BR" sz="3200" dirty="0" smtClean="0"/>
              <a:t>você </a:t>
            </a:r>
            <a:r>
              <a:rPr lang="pt-BR" sz="3200" dirty="0"/>
              <a:t>da </a:t>
            </a:r>
            <a:r>
              <a:rPr lang="pt-BR" sz="3200" dirty="0" smtClean="0"/>
              <a:t>um passo</a:t>
            </a:r>
            <a:r>
              <a:rPr lang="pt-BR" sz="3200" dirty="0"/>
              <a:t>, joga uma bola, segura e manuseia um </a:t>
            </a:r>
            <a:r>
              <a:rPr lang="pt-BR" sz="3200" dirty="0" smtClean="0"/>
              <a:t>lápis para escrever </a:t>
            </a:r>
            <a:r>
              <a:rPr lang="pt-BR" sz="3200" dirty="0"/>
              <a:t>ou ate mesmo dirige um carro, </a:t>
            </a:r>
            <a:r>
              <a:rPr lang="pt-BR" sz="3200" dirty="0" smtClean="0"/>
              <a:t>você </a:t>
            </a:r>
            <a:r>
              <a:rPr lang="pt-BR" sz="3200" dirty="0"/>
              <a:t>usa </a:t>
            </a:r>
            <a:r>
              <a:rPr lang="pt-BR" sz="3200" dirty="0" smtClean="0"/>
              <a:t>seu esqueleto apendicular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810817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ESQUELETO APENDICULAR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É</a:t>
            </a:r>
            <a:r>
              <a:rPr lang="pt-BR" b="1" dirty="0" smtClean="0"/>
              <a:t> </a:t>
            </a:r>
            <a:r>
              <a:rPr lang="pt-BR" b="1" dirty="0"/>
              <a:t>formado pelos ossos dos membros inferiores e superiores, pela cintura escapular e pela cintura pélvica</a:t>
            </a:r>
            <a:r>
              <a:rPr lang="pt-BR" dirty="0"/>
              <a:t>. Os ossos apresentam uma classificação de acordo com sua estrutura e formato, podendo ser: longos, curtos, planos, pneumáticos, irregulares, sesamoides e acessórios</a:t>
            </a:r>
          </a:p>
        </p:txBody>
      </p:sp>
    </p:spTree>
    <p:extLst>
      <p:ext uri="{BB962C8B-B14F-4D97-AF65-F5344CB8AC3E}">
        <p14:creationId xmlns:p14="http://schemas.microsoft.com/office/powerpoint/2010/main" val="21692615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CÍNGULO DO MEMBRO SUPERIOR</a:t>
            </a:r>
            <a:r>
              <a:rPr lang="pt-BR" dirty="0" smtClean="0"/>
              <a:t>, OU </a:t>
            </a:r>
            <a:r>
              <a:rPr lang="pt-BR" i="1" dirty="0" smtClean="0"/>
              <a:t>CINTURA ESCAPULAR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384419"/>
            <a:ext cx="10749897" cy="4792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C</a:t>
            </a:r>
            <a:r>
              <a:rPr lang="pt-BR" dirty="0" smtClean="0"/>
              <a:t>onsiste </a:t>
            </a:r>
            <a:r>
              <a:rPr lang="pt-BR" dirty="0"/>
              <a:t>de uma </a:t>
            </a:r>
            <a:r>
              <a:rPr lang="pt-BR" dirty="0" smtClean="0"/>
              <a:t>clavícula </a:t>
            </a:r>
            <a:r>
              <a:rPr lang="pt-BR" dirty="0"/>
              <a:t>na </a:t>
            </a:r>
            <a:r>
              <a:rPr lang="pt-BR" dirty="0" smtClean="0"/>
              <a:t>posição anterior, </a:t>
            </a:r>
          </a:p>
          <a:p>
            <a:pPr marL="0" indent="0">
              <a:buNone/>
            </a:pPr>
            <a:r>
              <a:rPr lang="pt-BR" dirty="0" smtClean="0"/>
              <a:t>e </a:t>
            </a:r>
            <a:r>
              <a:rPr lang="pt-BR" dirty="0"/>
              <a:t>uma escapula posteriormente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139" y="2445659"/>
            <a:ext cx="5964784" cy="413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9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Ossos longos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São ossos cujo comprimento, apesar de ser variável, é maior que a largura e a espessura. Além disso, são resistentes pela sua estrutura ligeiramente curvada para absorver o estresse gerado pelo peso corporal.</a:t>
            </a:r>
          </a:p>
          <a:p>
            <a:r>
              <a:rPr lang="pt-BR" dirty="0"/>
              <a:t>Esses ossos são constituídos de uma diáfise, um corpo formado por tecido ósseo compacto, e </a:t>
            </a:r>
            <a:r>
              <a:rPr lang="pt-BR" dirty="0" err="1"/>
              <a:t>epífases</a:t>
            </a:r>
            <a:r>
              <a:rPr lang="pt-BR" dirty="0"/>
              <a:t>, que são as extremidades em tecido ósseo esponjoso</a:t>
            </a:r>
            <a:r>
              <a:rPr lang="pt-BR" dirty="0" smtClean="0"/>
              <a:t>.</a:t>
            </a:r>
          </a:p>
          <a:p>
            <a:r>
              <a:rPr lang="pt-BR" b="1" dirty="0"/>
              <a:t>Exemplos</a:t>
            </a:r>
            <a:r>
              <a:rPr lang="pt-BR" dirty="0"/>
              <a:t>: fêmur, úmero, rádio, ulna, fíbula e falanges.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85974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-1" y="-68366"/>
            <a:ext cx="11605189" cy="6245329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 cíngulo, ou </a:t>
            </a:r>
            <a:r>
              <a:rPr lang="pt-BR" dirty="0"/>
              <a:t>cintura, em cada lado, e seus musculos </a:t>
            </a:r>
            <a:r>
              <a:rPr lang="pt-BR" dirty="0" smtClean="0"/>
              <a:t>associados formam </a:t>
            </a:r>
            <a:r>
              <a:rPr lang="pt-BR" dirty="0"/>
              <a:t>os ombros. </a:t>
            </a:r>
          </a:p>
          <a:p>
            <a:r>
              <a:rPr lang="pt-BR" dirty="0"/>
              <a:t>P</a:t>
            </a:r>
            <a:r>
              <a:rPr lang="pt-BR" dirty="0" smtClean="0"/>
              <a:t>osição </a:t>
            </a:r>
            <a:r>
              <a:rPr lang="pt-BR" dirty="0"/>
              <a:t>anterior, a extremidade medial de cada </a:t>
            </a:r>
            <a:r>
              <a:rPr lang="pt-BR" dirty="0" smtClean="0"/>
              <a:t>clavícula une -se ao esterno, e as extremidades laterais unem –se as </a:t>
            </a:r>
            <a:r>
              <a:rPr lang="pt-BR" dirty="0"/>
              <a:t>escapulas</a:t>
            </a:r>
            <a:r>
              <a:rPr lang="pt-BR" dirty="0" smtClean="0"/>
              <a:t>.</a:t>
            </a:r>
          </a:p>
          <a:p>
            <a:r>
              <a:rPr lang="pt-BR" dirty="0" smtClean="0"/>
              <a:t> </a:t>
            </a:r>
            <a:r>
              <a:rPr lang="pt-BR" dirty="0"/>
              <a:t>As duas escapulas, no </a:t>
            </a:r>
            <a:r>
              <a:rPr lang="pt-BR" dirty="0" smtClean="0"/>
              <a:t> entanto</a:t>
            </a:r>
            <a:r>
              <a:rPr lang="pt-BR" dirty="0"/>
              <a:t>, </a:t>
            </a:r>
            <a:r>
              <a:rPr lang="pt-BR" dirty="0" smtClean="0"/>
              <a:t>não completam o </a:t>
            </a:r>
            <a:r>
              <a:rPr lang="pt-BR" dirty="0"/>
              <a:t>anel posteriormente, porque suas margens </a:t>
            </a:r>
            <a:r>
              <a:rPr lang="pt-BR" dirty="0" smtClean="0"/>
              <a:t>mediais não </a:t>
            </a:r>
            <a:r>
              <a:rPr lang="pt-BR" dirty="0"/>
              <a:t>se unem umas as outras ou ao esqueleto axial.</a:t>
            </a:r>
          </a:p>
          <a:p>
            <a:r>
              <a:rPr lang="pt-BR" dirty="0" smtClean="0"/>
              <a:t>Além </a:t>
            </a:r>
            <a:r>
              <a:rPr lang="pt-BR" dirty="0"/>
              <a:t>de unir o membro superior ao tronco, o </a:t>
            </a:r>
            <a:r>
              <a:rPr lang="pt-BR" dirty="0" smtClean="0"/>
              <a:t>cíngulo superior </a:t>
            </a:r>
            <a:r>
              <a:rPr lang="pt-BR" dirty="0"/>
              <a:t>fornece </a:t>
            </a:r>
            <a:r>
              <a:rPr lang="pt-BR" dirty="0" smtClean="0"/>
              <a:t>fixação </a:t>
            </a:r>
            <a:r>
              <a:rPr lang="pt-BR" dirty="0"/>
              <a:t>para muitos musculos </a:t>
            </a:r>
            <a:r>
              <a:rPr lang="pt-BR" dirty="0" smtClean="0"/>
              <a:t>que movem </a:t>
            </a:r>
            <a:r>
              <a:rPr lang="pt-BR" dirty="0"/>
              <a:t>o membro</a:t>
            </a:r>
          </a:p>
        </p:txBody>
      </p:sp>
    </p:spTree>
    <p:extLst>
      <p:ext uri="{BB962C8B-B14F-4D97-AF65-F5344CB8AC3E}">
        <p14:creationId xmlns:p14="http://schemas.microsoft.com/office/powerpoint/2010/main" val="7032007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064" y="-85458"/>
            <a:ext cx="8554709" cy="700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673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Membro superior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Trinta ossos formam o esqueleto do membro </a:t>
            </a:r>
            <a:r>
              <a:rPr lang="pt-BR" dirty="0" smtClean="0"/>
              <a:t>superior</a:t>
            </a:r>
          </a:p>
          <a:p>
            <a:pPr marL="0" indent="0">
              <a:buNone/>
            </a:pPr>
            <a:r>
              <a:rPr lang="pt-BR" dirty="0" smtClean="0"/>
              <a:t> e estão </a:t>
            </a:r>
            <a:r>
              <a:rPr lang="pt-BR" dirty="0"/>
              <a:t>agrupados em ossos </a:t>
            </a:r>
            <a:r>
              <a:rPr lang="pt-BR" dirty="0" smtClean="0"/>
              <a:t>do braço,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dirty="0"/>
              <a:t>do </a:t>
            </a:r>
            <a:r>
              <a:rPr lang="pt-BR" dirty="0" smtClean="0"/>
              <a:t>antebraço </a:t>
            </a:r>
            <a:r>
              <a:rPr lang="pt-BR" dirty="0"/>
              <a:t>e da </a:t>
            </a:r>
            <a:r>
              <a:rPr lang="pt-BR" dirty="0" smtClean="0"/>
              <a:t>mão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655" y="164336"/>
            <a:ext cx="2447145" cy="66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280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Braço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57129"/>
            <a:ext cx="12192000" cy="5802594"/>
          </a:xfrm>
        </p:spPr>
        <p:txBody>
          <a:bodyPr/>
          <a:lstStyle/>
          <a:p>
            <a:r>
              <a:rPr lang="pt-BR" dirty="0" smtClean="0"/>
              <a:t>Anatomistas </a:t>
            </a:r>
            <a:r>
              <a:rPr lang="pt-BR" dirty="0"/>
              <a:t>usam o termo </a:t>
            </a:r>
            <a:r>
              <a:rPr lang="pt-BR" i="1" dirty="0"/>
              <a:t>braço </a:t>
            </a:r>
            <a:r>
              <a:rPr lang="pt-BR" dirty="0"/>
              <a:t>ou </a:t>
            </a:r>
            <a:r>
              <a:rPr lang="pt-BR" i="1" dirty="0" smtClean="0"/>
              <a:t>braquial </a:t>
            </a:r>
            <a:r>
              <a:rPr lang="pt-BR" dirty="0" smtClean="0"/>
              <a:t>para </a:t>
            </a:r>
            <a:r>
              <a:rPr lang="pt-BR" dirty="0"/>
              <a:t>designar a parte do membro superior entre </a:t>
            </a:r>
            <a:r>
              <a:rPr lang="pt-BR" dirty="0" smtClean="0"/>
              <a:t>o ombro </a:t>
            </a:r>
            <a:r>
              <a:rPr lang="pt-BR" dirty="0"/>
              <a:t>e o cotovelo apenas. </a:t>
            </a:r>
            <a:r>
              <a:rPr lang="pt-BR" dirty="0" smtClean="0"/>
              <a:t>7</a:t>
            </a:r>
          </a:p>
          <a:p>
            <a:r>
              <a:rPr lang="pt-BR" dirty="0" smtClean="0"/>
              <a:t>O </a:t>
            </a:r>
            <a:r>
              <a:rPr lang="pt-BR" b="1" dirty="0"/>
              <a:t>úmero </a:t>
            </a:r>
            <a:r>
              <a:rPr lang="pt-BR" dirty="0"/>
              <a:t>e o </a:t>
            </a:r>
            <a:r>
              <a:rPr lang="pt-BR" dirty="0" smtClean="0"/>
              <a:t>único osso do braço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063" y="1943148"/>
            <a:ext cx="5807927" cy="48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654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564" y="1"/>
            <a:ext cx="10875236" cy="1068223"/>
          </a:xfrm>
        </p:spPr>
        <p:txBody>
          <a:bodyPr/>
          <a:lstStyle/>
          <a:p>
            <a:pPr algn="ctr"/>
            <a:r>
              <a:rPr lang="pt-BR" dirty="0"/>
              <a:t>A</a:t>
            </a:r>
            <a:r>
              <a:rPr lang="pt-BR" dirty="0" smtClean="0"/>
              <a:t>ntebraço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6015" y="1273323"/>
            <a:ext cx="10977785" cy="490364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Formando o esqueleto do </a:t>
            </a:r>
            <a:r>
              <a:rPr lang="pt-BR" i="1" dirty="0"/>
              <a:t>antebraço</a:t>
            </a:r>
            <a:r>
              <a:rPr lang="pt-BR" dirty="0"/>
              <a:t>, ha dois </a:t>
            </a:r>
            <a:r>
              <a:rPr lang="pt-BR" dirty="0" smtClean="0"/>
              <a:t>ossos longos </a:t>
            </a:r>
            <a:r>
              <a:rPr lang="pt-BR" dirty="0"/>
              <a:t>paralelos, radio e ulna </a:t>
            </a:r>
            <a:r>
              <a:rPr lang="pt-BR" dirty="0" smtClean="0"/>
              <a:t>que </a:t>
            </a:r>
            <a:r>
              <a:rPr lang="pt-BR" dirty="0"/>
              <a:t>se articulam</a:t>
            </a:r>
          </a:p>
          <a:p>
            <a:r>
              <a:rPr lang="pt-BR" dirty="0"/>
              <a:t>com o </a:t>
            </a:r>
            <a:r>
              <a:rPr lang="pt-BR" dirty="0" smtClean="0"/>
              <a:t>úmero (proximamente) </a:t>
            </a:r>
            <a:r>
              <a:rPr lang="pt-BR" dirty="0"/>
              <a:t>e com os </a:t>
            </a:r>
            <a:r>
              <a:rPr lang="pt-BR" dirty="0" smtClean="0"/>
              <a:t>ossos do </a:t>
            </a:r>
            <a:r>
              <a:rPr lang="pt-BR" dirty="0"/>
              <a:t>carpo (distalmente). O radio e a ulna </a:t>
            </a:r>
            <a:r>
              <a:rPr lang="pt-BR" dirty="0" smtClean="0"/>
              <a:t>também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articulam -se entre si, tanto proximal como </a:t>
            </a:r>
            <a:r>
              <a:rPr lang="pt-BR" dirty="0" smtClean="0"/>
              <a:t>distalmente,, nas </a:t>
            </a:r>
            <a:r>
              <a:rPr lang="pt-BR" dirty="0"/>
              <a:t>pequenas </a:t>
            </a:r>
            <a:r>
              <a:rPr lang="pt-BR" i="1" dirty="0"/>
              <a:t>articulações radiulnares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/>
              <a:t>E</a:t>
            </a:r>
            <a:r>
              <a:rPr lang="pt-BR" dirty="0" smtClean="0"/>
              <a:t>les estão </a:t>
            </a:r>
            <a:r>
              <a:rPr lang="pt-BR" dirty="0"/>
              <a:t>interligados ao longo de todo o seu </a:t>
            </a:r>
            <a:r>
              <a:rPr lang="pt-BR" dirty="0" smtClean="0"/>
              <a:t>comprimento por </a:t>
            </a:r>
            <a:r>
              <a:rPr lang="pt-BR" dirty="0"/>
              <a:t>um ligamento plano chamado </a:t>
            </a:r>
            <a:r>
              <a:rPr lang="pt-BR" b="1" dirty="0" smtClean="0"/>
              <a:t>membrana interóssea </a:t>
            </a:r>
            <a:r>
              <a:rPr lang="pt-BR" dirty="0"/>
              <a:t>(“entre os ossos”). </a:t>
            </a:r>
            <a:endParaRPr lang="pt-BR" dirty="0" smtClean="0"/>
          </a:p>
          <a:p>
            <a:r>
              <a:rPr lang="pt-BR" dirty="0" smtClean="0"/>
              <a:t>Na posição anatômica, o radio </a:t>
            </a:r>
            <a:r>
              <a:rPr lang="pt-BR" dirty="0"/>
              <a:t>encontra -se lateralmente (do lado do polegar) e  </a:t>
            </a:r>
            <a:r>
              <a:rPr lang="pt-BR" dirty="0" smtClean="0"/>
              <a:t>ulna</a:t>
            </a:r>
            <a:r>
              <a:rPr lang="pt-BR" dirty="0"/>
              <a:t>, medialmente. Quando a palma da </a:t>
            </a:r>
            <a:r>
              <a:rPr lang="pt-BR" dirty="0" smtClean="0"/>
              <a:t>mão </a:t>
            </a:r>
            <a:r>
              <a:rPr lang="pt-BR" dirty="0"/>
              <a:t>esta </a:t>
            </a:r>
            <a:r>
              <a:rPr lang="pt-BR" dirty="0" smtClean="0"/>
              <a:t>virada posteriormente</a:t>
            </a:r>
            <a:r>
              <a:rPr lang="pt-BR" dirty="0"/>
              <a:t>, a extremidade distal do radio cruza </a:t>
            </a:r>
            <a:r>
              <a:rPr lang="pt-BR" dirty="0" smtClean="0"/>
              <a:t>sobre a </a:t>
            </a:r>
            <a:r>
              <a:rPr lang="pt-BR" dirty="0"/>
              <a:t>ulna e os dois ossos formam uma letra X.</a:t>
            </a:r>
          </a:p>
        </p:txBody>
      </p:sp>
    </p:spTree>
    <p:extLst>
      <p:ext uri="{BB962C8B-B14F-4D97-AF65-F5344CB8AC3E}">
        <p14:creationId xmlns:p14="http://schemas.microsoft.com/office/powerpoint/2010/main" val="34689132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964" y="0"/>
            <a:ext cx="9087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608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Ulna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</a:t>
            </a:r>
            <a:r>
              <a:rPr lang="pt-BR" b="1" dirty="0"/>
              <a:t>ulna </a:t>
            </a:r>
            <a:r>
              <a:rPr lang="pt-BR" dirty="0"/>
              <a:t>(cotovelo), que e ligeiramente mais </a:t>
            </a:r>
            <a:r>
              <a:rPr lang="pt-BR" dirty="0" smtClean="0"/>
              <a:t>longa do </a:t>
            </a:r>
            <a:r>
              <a:rPr lang="pt-BR" dirty="0"/>
              <a:t>que o radio, e o osso principal que forma a </a:t>
            </a:r>
            <a:r>
              <a:rPr lang="pt-BR" dirty="0" smtClean="0"/>
              <a:t>articulação </a:t>
            </a:r>
            <a:r>
              <a:rPr lang="pt-BR" dirty="0"/>
              <a:t>do cotovelo com o </a:t>
            </a:r>
            <a:r>
              <a:rPr lang="pt-BR" dirty="0" err="1"/>
              <a:t>umero</a:t>
            </a:r>
            <a:r>
              <a:rPr lang="pt-BR" dirty="0"/>
              <a:t>. Ela se parece </a:t>
            </a:r>
            <a:r>
              <a:rPr lang="pt-BR" dirty="0" smtClean="0"/>
              <a:t>muito com </a:t>
            </a:r>
            <a:r>
              <a:rPr lang="pt-BR" dirty="0"/>
              <a:t>uma chave -inglesa. Na sua extremidade </a:t>
            </a:r>
            <a:r>
              <a:rPr lang="pt-BR" dirty="0" smtClean="0"/>
              <a:t>proximal, estão </a:t>
            </a:r>
            <a:r>
              <a:rPr lang="pt-BR" dirty="0"/>
              <a:t>duas </a:t>
            </a:r>
            <a:r>
              <a:rPr lang="pt-BR" dirty="0" smtClean="0"/>
              <a:t>projeções </a:t>
            </a:r>
            <a:r>
              <a:rPr lang="pt-BR" dirty="0"/>
              <a:t>proeminentes, o </a:t>
            </a:r>
            <a:r>
              <a:rPr lang="pt-BR" b="1" dirty="0" smtClean="0"/>
              <a:t>olecrano </a:t>
            </a:r>
            <a:r>
              <a:rPr lang="pt-BR" dirty="0"/>
              <a:t>(</a:t>
            </a:r>
            <a:r>
              <a:rPr lang="pt-BR" dirty="0" smtClean="0"/>
              <a:t>cotovelo)e </a:t>
            </a:r>
            <a:r>
              <a:rPr lang="pt-BR" b="1" dirty="0"/>
              <a:t>coronoide </a:t>
            </a:r>
            <a:r>
              <a:rPr lang="pt-BR" dirty="0"/>
              <a:t>(“em forma de coroa</a:t>
            </a:r>
            <a:r>
              <a:rPr lang="pt-BR" dirty="0" smtClean="0"/>
              <a:t>”).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8296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983" y="-173649"/>
            <a:ext cx="4289989" cy="688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821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Radio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411"/>
            <a:ext cx="11353800" cy="498055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b="1" dirty="0"/>
              <a:t>rádio </a:t>
            </a:r>
            <a:r>
              <a:rPr lang="pt-BR" dirty="0"/>
              <a:t>(ou “raio de roda”) </a:t>
            </a:r>
            <a:r>
              <a:rPr lang="pt-BR" dirty="0" smtClean="0"/>
              <a:t>e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dirty="0"/>
              <a:t>relativamente </a:t>
            </a:r>
            <a:r>
              <a:rPr lang="pt-BR" dirty="0" smtClean="0"/>
              <a:t>delgado na </a:t>
            </a:r>
            <a:r>
              <a:rPr lang="pt-BR" dirty="0"/>
              <a:t>sua </a:t>
            </a:r>
            <a:r>
              <a:rPr lang="pt-BR" dirty="0" smtClean="0"/>
              <a:t>extremidade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dirty="0"/>
              <a:t>proximal e alargado na </a:t>
            </a:r>
            <a:r>
              <a:rPr lang="pt-BR" dirty="0" smtClean="0"/>
              <a:t>sua extremidade </a:t>
            </a:r>
            <a:r>
              <a:rPr lang="pt-BR" dirty="0"/>
              <a:t>distal,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ao </a:t>
            </a:r>
            <a:r>
              <a:rPr lang="pt-BR" dirty="0"/>
              <a:t>contrario da </a:t>
            </a:r>
            <a:r>
              <a:rPr lang="pt-BR" dirty="0" smtClean="0"/>
              <a:t>ulna.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276" y="85459"/>
            <a:ext cx="4819187" cy="643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322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891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Radio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2568" y="1162228"/>
            <a:ext cx="10781232" cy="5014735"/>
          </a:xfrm>
        </p:spPr>
        <p:txBody>
          <a:bodyPr/>
          <a:lstStyle/>
          <a:p>
            <a:r>
              <a:rPr lang="pt-BR" dirty="0"/>
              <a:t>Sua parte proximal, a </a:t>
            </a:r>
            <a:r>
              <a:rPr lang="pt-BR" dirty="0" smtClean="0"/>
              <a:t>cabeça, tem </a:t>
            </a:r>
            <a:r>
              <a:rPr lang="pt-BR" dirty="0"/>
              <a:t>o formato de </a:t>
            </a:r>
            <a:r>
              <a:rPr lang="pt-BR" dirty="0" smtClean="0"/>
              <a:t>uma extremidade </a:t>
            </a:r>
            <a:r>
              <a:rPr lang="pt-BR" dirty="0"/>
              <a:t>de um carretel de </a:t>
            </a:r>
            <a:r>
              <a:rPr lang="pt-BR" dirty="0" smtClean="0"/>
              <a:t>linha</a:t>
            </a:r>
            <a:endParaRPr lang="pt-BR" dirty="0"/>
          </a:p>
          <a:p>
            <a:r>
              <a:rPr lang="pt-BR" dirty="0" smtClean="0"/>
              <a:t>Sua </a:t>
            </a:r>
            <a:r>
              <a:rPr lang="pt-BR" dirty="0"/>
              <a:t>face superior e </a:t>
            </a:r>
            <a:r>
              <a:rPr lang="pt-BR" dirty="0" smtClean="0"/>
              <a:t>côncava </a:t>
            </a:r>
            <a:r>
              <a:rPr lang="pt-BR" dirty="0"/>
              <a:t>e articula -se </a:t>
            </a:r>
            <a:r>
              <a:rPr lang="pt-BR" dirty="0" smtClean="0"/>
              <a:t>com o </a:t>
            </a:r>
            <a:r>
              <a:rPr lang="pt-BR" dirty="0"/>
              <a:t>capitulo do </a:t>
            </a:r>
            <a:r>
              <a:rPr lang="pt-BR" dirty="0" smtClean="0"/>
              <a:t>úmero. </a:t>
            </a:r>
            <a:r>
              <a:rPr lang="pt-BR" dirty="0"/>
              <a:t>Medialmente, a </a:t>
            </a:r>
            <a:r>
              <a:rPr lang="pt-BR" dirty="0" smtClean="0"/>
              <a:t>cabeça </a:t>
            </a:r>
            <a:r>
              <a:rPr lang="pt-BR" dirty="0"/>
              <a:t>do </a:t>
            </a:r>
            <a:r>
              <a:rPr lang="pt-BR" dirty="0" smtClean="0"/>
              <a:t>radio articula </a:t>
            </a:r>
            <a:r>
              <a:rPr lang="pt-BR" dirty="0"/>
              <a:t>-se com a incisura radial da ulna, formando </a:t>
            </a:r>
            <a:r>
              <a:rPr lang="pt-BR" dirty="0" smtClean="0"/>
              <a:t>a </a:t>
            </a:r>
            <a:r>
              <a:rPr lang="pt-BR" i="1" dirty="0" smtClean="0"/>
              <a:t>articulação </a:t>
            </a:r>
            <a:r>
              <a:rPr lang="pt-BR" i="1" dirty="0"/>
              <a:t>radiulnar proximal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50" y="3174813"/>
            <a:ext cx="4603077" cy="352689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509" y="3290133"/>
            <a:ext cx="4322609" cy="356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22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316193"/>
            <a:ext cx="10515600" cy="2006882"/>
          </a:xfrm>
        </p:spPr>
        <p:txBody>
          <a:bodyPr/>
          <a:lstStyle/>
          <a:p>
            <a:pPr algn="ctr"/>
            <a:r>
              <a:rPr lang="pt-BR" b="1" dirty="0" smtClean="0"/>
              <a:t>A ANATOMIA DOS OSSOS LONGOS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51132"/>
            <a:ext cx="11353800" cy="5806867"/>
          </a:xfrm>
        </p:spPr>
        <p:txBody>
          <a:bodyPr>
            <a:normAutofit/>
          </a:bodyPr>
          <a:lstStyle/>
          <a:p>
            <a:r>
              <a:rPr lang="pt-BR" b="1" dirty="0" smtClean="0"/>
              <a:t>Diáfise</a:t>
            </a:r>
            <a:r>
              <a:rPr lang="pt-BR" dirty="0"/>
              <a:t>: corpo do osso;</a:t>
            </a:r>
          </a:p>
          <a:p>
            <a:r>
              <a:rPr lang="pt-BR" b="1" dirty="0" err="1"/>
              <a:t>Epífases</a:t>
            </a:r>
            <a:r>
              <a:rPr lang="pt-BR" dirty="0"/>
              <a:t>: extremidades do osso;</a:t>
            </a:r>
          </a:p>
          <a:p>
            <a:r>
              <a:rPr lang="pt-BR" b="1" dirty="0"/>
              <a:t>Metáfises</a:t>
            </a:r>
            <a:r>
              <a:rPr lang="pt-BR" dirty="0"/>
              <a:t>: região intermediária localizada entre diáfise e </a:t>
            </a:r>
            <a:r>
              <a:rPr lang="pt-BR" dirty="0" err="1"/>
              <a:t>epífase</a:t>
            </a:r>
            <a:r>
              <a:rPr lang="pt-BR" dirty="0"/>
              <a:t>;</a:t>
            </a:r>
          </a:p>
          <a:p>
            <a:r>
              <a:rPr lang="pt-BR" b="1" dirty="0"/>
              <a:t>Cartilagem</a:t>
            </a:r>
            <a:r>
              <a:rPr lang="pt-BR" dirty="0"/>
              <a:t>: localiza-se sobre a </a:t>
            </a:r>
            <a:r>
              <a:rPr lang="pt-BR" dirty="0" smtClean="0"/>
              <a:t>epífrase </a:t>
            </a:r>
            <a:r>
              <a:rPr lang="pt-BR" dirty="0"/>
              <a:t>e é responsável por reduzir o atrito;</a:t>
            </a:r>
          </a:p>
          <a:p>
            <a:r>
              <a:rPr lang="pt-BR" b="1" dirty="0"/>
              <a:t>Periósteo</a:t>
            </a:r>
            <a:r>
              <a:rPr lang="pt-BR" dirty="0"/>
              <a:t>: membrana fina que reveste o osso;</a:t>
            </a:r>
          </a:p>
          <a:p>
            <a:r>
              <a:rPr lang="pt-BR" b="1" dirty="0"/>
              <a:t>Cavidade medular</a:t>
            </a:r>
            <a:r>
              <a:rPr lang="pt-BR" dirty="0"/>
              <a:t>: espaço interior do osso;</a:t>
            </a:r>
          </a:p>
          <a:p>
            <a:r>
              <a:rPr lang="pt-BR" b="1" dirty="0" err="1"/>
              <a:t>Endósteo</a:t>
            </a:r>
            <a:r>
              <a:rPr lang="pt-BR" dirty="0"/>
              <a:t>: fino revestimento que envolve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 </a:t>
            </a:r>
            <a:r>
              <a:rPr lang="pt-BR" dirty="0"/>
              <a:t>cavidade medular.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75" y="3238856"/>
            <a:ext cx="3495625" cy="334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797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467" y="-102549"/>
            <a:ext cx="10515600" cy="1325563"/>
          </a:xfrm>
        </p:spPr>
        <p:txBody>
          <a:bodyPr/>
          <a:lstStyle/>
          <a:p>
            <a:pPr algn="ctr"/>
            <a:r>
              <a:rPr lang="pt-BR" dirty="0" smtClean="0"/>
              <a:t>Mão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839" y="794759"/>
            <a:ext cx="11459911" cy="5999148"/>
          </a:xfrm>
        </p:spPr>
        <p:txBody>
          <a:bodyPr>
            <a:normAutofit/>
          </a:bodyPr>
          <a:lstStyle/>
          <a:p>
            <a:r>
              <a:rPr lang="pt-BR" dirty="0" smtClean="0"/>
              <a:t>O </a:t>
            </a:r>
            <a:r>
              <a:rPr lang="pt-BR" dirty="0"/>
              <a:t>esqueleto da </a:t>
            </a:r>
            <a:r>
              <a:rPr lang="pt-BR" dirty="0" smtClean="0"/>
              <a:t>mão </a:t>
            </a:r>
            <a:r>
              <a:rPr lang="pt-BR" dirty="0"/>
              <a:t>inclui os ossos </a:t>
            </a:r>
            <a:r>
              <a:rPr lang="pt-BR" dirty="0" smtClean="0"/>
              <a:t>carpias, </a:t>
            </a:r>
            <a:r>
              <a:rPr lang="pt-BR" dirty="0"/>
              <a:t>ou </a:t>
            </a:r>
            <a:r>
              <a:rPr lang="pt-BR" dirty="0" smtClean="0"/>
              <a:t>pulso; os </a:t>
            </a:r>
            <a:r>
              <a:rPr lang="pt-BR" dirty="0"/>
              <a:t>ossos </a:t>
            </a:r>
            <a:r>
              <a:rPr lang="pt-BR" dirty="0" smtClean="0"/>
              <a:t>metacarpos, </a:t>
            </a:r>
            <a:r>
              <a:rPr lang="pt-BR" dirty="0"/>
              <a:t>ou palma; e as </a:t>
            </a:r>
            <a:r>
              <a:rPr lang="pt-BR" i="1" dirty="0"/>
              <a:t>falanges</a:t>
            </a:r>
            <a:r>
              <a:rPr lang="pt-BR" dirty="0"/>
              <a:t>, </a:t>
            </a:r>
            <a:r>
              <a:rPr lang="pt-BR" dirty="0" smtClean="0"/>
              <a:t>ou ossos </a:t>
            </a:r>
            <a:r>
              <a:rPr lang="pt-BR" dirty="0"/>
              <a:t>dos dedos </a:t>
            </a:r>
            <a:r>
              <a:rPr lang="pt-BR" b="1" dirty="0" smtClean="0"/>
              <a:t>.</a:t>
            </a:r>
          </a:p>
          <a:p>
            <a:r>
              <a:rPr lang="pt-BR" dirty="0" smtClean="0"/>
              <a:t>Processo</a:t>
            </a:r>
            <a:r>
              <a:rPr lang="pt-BR" dirty="0"/>
              <a:t> </a:t>
            </a:r>
            <a:r>
              <a:rPr lang="pt-BR" dirty="0" smtClean="0"/>
              <a:t>estiloide</a:t>
            </a:r>
            <a:r>
              <a:rPr lang="pt-BR" dirty="0"/>
              <a:t> </a:t>
            </a:r>
            <a:r>
              <a:rPr lang="pt-BR" dirty="0" smtClean="0"/>
              <a:t>do rádio. </a:t>
            </a:r>
          </a:p>
          <a:p>
            <a:r>
              <a:rPr lang="pt-BR" dirty="0" smtClean="0"/>
              <a:t>Cabeça da ulna.</a:t>
            </a:r>
          </a:p>
          <a:p>
            <a:r>
              <a:rPr lang="pt-BR" dirty="0" smtClean="0"/>
              <a:t>Processo estiloide da ulna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479" y="2709017"/>
            <a:ext cx="6048168" cy="383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68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41" y="170915"/>
            <a:ext cx="10864555" cy="63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027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0366" y="-190351"/>
            <a:ext cx="10515600" cy="1325563"/>
          </a:xfrm>
        </p:spPr>
        <p:txBody>
          <a:bodyPr/>
          <a:lstStyle/>
          <a:p>
            <a:pPr algn="ctr"/>
            <a:r>
              <a:rPr lang="pt-BR" dirty="0" smtClean="0"/>
              <a:t>REVISÃO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4022" y="786213"/>
            <a:ext cx="10789778" cy="5390750"/>
          </a:xfrm>
        </p:spPr>
        <p:txBody>
          <a:bodyPr>
            <a:normAutofit/>
          </a:bodyPr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www.youtube.com/watch?v=3i0JCOY7r0A&amp;t=6s</a:t>
            </a:r>
            <a:endParaRPr lang="pt-BR" dirty="0" smtClean="0"/>
          </a:p>
          <a:p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mundoeducacao.uol.com.br/biologia/coluna.htm</a:t>
            </a:r>
            <a:endParaRPr lang="pt-BR" dirty="0" smtClean="0"/>
          </a:p>
          <a:p>
            <a:r>
              <a:rPr lang="pt-BR" dirty="0">
                <a:hlinkClick r:id="rId4"/>
              </a:rPr>
              <a:t>https://www.anatomiadocorpo.com/esqueleto-humano/caixa-toracica-bacia</a:t>
            </a:r>
            <a:r>
              <a:rPr lang="pt-BR" dirty="0" smtClean="0">
                <a:hlinkClick r:id="rId4"/>
              </a:rPr>
              <a:t>/</a:t>
            </a:r>
            <a:endParaRPr lang="pt-BR" dirty="0" smtClean="0"/>
          </a:p>
          <a:p>
            <a:r>
              <a:rPr lang="fi-FI" dirty="0" smtClean="0"/>
              <a:t>Anatomia </a:t>
            </a:r>
            <a:r>
              <a:rPr lang="fi-FI" dirty="0"/>
              <a:t>humana / Elaine Marieb, Patricia Wilhelm, Jon Mallatt ;</a:t>
            </a:r>
          </a:p>
          <a:p>
            <a:r>
              <a:rPr lang="pt-BR" dirty="0"/>
              <a:t>tradução Lívia Cais, Maria Silene de Oliveira e Luiz Cláudio Queiroz ;</a:t>
            </a:r>
          </a:p>
          <a:p>
            <a:r>
              <a:rPr lang="pt-BR" dirty="0"/>
              <a:t>revisão técnica João Lachat, José Thomazini e Edson Liberti. -- São</a:t>
            </a:r>
          </a:p>
          <a:p>
            <a:r>
              <a:rPr lang="pt-BR" dirty="0"/>
              <a:t>Paulo : Pearson Education do Brasil, 2014</a:t>
            </a:r>
            <a:r>
              <a:rPr lang="pt-BR" dirty="0" smtClean="0"/>
              <a:t>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86538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24" y="0"/>
            <a:ext cx="10220070" cy="5709928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5" name="Retângulo 4"/>
          <p:cNvSpPr/>
          <p:nvPr/>
        </p:nvSpPr>
        <p:spPr>
          <a:xfrm>
            <a:off x="1068224" y="5631679"/>
            <a:ext cx="10220070" cy="121056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</a:rPr>
              <a:t>ATÉ A PRÓXIMA AULA </a:t>
            </a:r>
            <a:endParaRPr lang="pt-BR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857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24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Ossos curtos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São ossos formados por tecido esponjoso, cuja superfície possui um fino revestimento de tecido compacto. O formato desses ossos é parecido com um cubo, já que comprimento, altura e largura são praticamente iguais.</a:t>
            </a:r>
          </a:p>
          <a:p>
            <a:r>
              <a:rPr lang="pt-BR" b="1" dirty="0"/>
              <a:t>Exemplos</a:t>
            </a:r>
            <a:r>
              <a:rPr lang="pt-BR" dirty="0"/>
              <a:t>: Ossos do punho (carpo) e ossos do tornozelo (tarso).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3945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Ossos irregulares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São </a:t>
            </a:r>
            <a:r>
              <a:rPr lang="pt-BR" dirty="0"/>
              <a:t>ossos de estrutura complexa e com composição variável de tecido ósseo esponjoso e tecido ósseo compacto.</a:t>
            </a:r>
          </a:p>
          <a:p>
            <a:r>
              <a:rPr lang="pt-BR" b="1" dirty="0"/>
              <a:t>Exemplos</a:t>
            </a:r>
            <a:r>
              <a:rPr lang="pt-BR" dirty="0"/>
              <a:t>: Vértebras e calcâneo.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39478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2387</Words>
  <Application>Microsoft Office PowerPoint</Application>
  <PresentationFormat>Widescreen</PresentationFormat>
  <Paragraphs>254</Paragraphs>
  <Slides>74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74</vt:i4>
      </vt:variant>
    </vt:vector>
  </HeadingPairs>
  <TitlesOfParts>
    <vt:vector size="79" baseType="lpstr">
      <vt:lpstr>Arial</vt:lpstr>
      <vt:lpstr>Calibri</vt:lpstr>
      <vt:lpstr>Calibri Light</vt:lpstr>
      <vt:lpstr>Roboto</vt:lpstr>
      <vt:lpstr>Tema do Office</vt:lpstr>
      <vt:lpstr>Sistema Esquelético </vt:lpstr>
      <vt:lpstr>SISTEMA ESQUELÉTICO</vt:lpstr>
      <vt:lpstr>osso</vt:lpstr>
      <vt:lpstr>Apresentação do PowerPoint</vt:lpstr>
      <vt:lpstr>Classificação dos ossos do corpo humano </vt:lpstr>
      <vt:lpstr>Ossos longos</vt:lpstr>
      <vt:lpstr>A ANATOMIA DOS OSSOS LONGOS</vt:lpstr>
      <vt:lpstr>Ossos curtos</vt:lpstr>
      <vt:lpstr>Ossos irregulares </vt:lpstr>
      <vt:lpstr>Ossos sesamoides </vt:lpstr>
      <vt:lpstr>CLASSIFICAÇÃO DOS OSSOS PELA LOCALIZAÇÃO</vt:lpstr>
      <vt:lpstr>Apresentação do PowerPoint</vt:lpstr>
      <vt:lpstr>Apresentação do PowerPoint</vt:lpstr>
      <vt:lpstr>Apresentação do PowerPoint</vt:lpstr>
      <vt:lpstr>Apresentação do PowerPoint</vt:lpstr>
      <vt:lpstr>Divisão do esqueleto </vt:lpstr>
      <vt:lpstr>Esqueleto Humano</vt:lpstr>
      <vt:lpstr>Esqueleto Axial </vt:lpstr>
      <vt:lpstr>Crânio e Ossos da Face </vt:lpstr>
      <vt:lpstr>CABEÇA</vt:lpstr>
      <vt:lpstr>Funções do Crânio </vt:lpstr>
      <vt:lpstr>Anatomia do crânio </vt:lpstr>
      <vt:lpstr>Apresentação do PowerPoint</vt:lpstr>
      <vt:lpstr>Ossos do crânio: neurocrânio e viscerocrânio</vt:lpstr>
      <vt:lpstr>Neurocrânio </vt:lpstr>
      <vt:lpstr>OSSOS DO NEUROCRÂNIO:</vt:lpstr>
      <vt:lpstr>Viscerocrânio </vt:lpstr>
      <vt:lpstr>Apresentação do PowerPoint</vt:lpstr>
      <vt:lpstr>Ouvido médio </vt:lpstr>
      <vt:lpstr> OUVIDO MÉDIO .</vt:lpstr>
      <vt:lpstr>Apresentação do PowerPoint</vt:lpstr>
      <vt:lpstr>HIÓIDE</vt:lpstr>
      <vt:lpstr>Suturas cranianas </vt:lpstr>
      <vt:lpstr>FONTANELAS</vt:lpstr>
      <vt:lpstr>           Existem quatro tipos de fontanelas nos recém-nascidos:    Ântero-lateral (Esfenoidal);   Póstero-lateral (Mastoidea)  Essas duas primeiras são simétricas e se localizam de cada lado do crânio;    </vt:lpstr>
      <vt:lpstr>FONTANELAS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FOSSAS CRANIANAS Além das suturas, o crânio é composto ainda por buracos, que são os locais onde passam os nervos e vasos sanguíneos. A maioria desses buracos estão localizados na base do crânio  </vt:lpstr>
      <vt:lpstr>  Má formação óssea do crânio    </vt:lpstr>
      <vt:lpstr>Apresentação do PowerPoint</vt:lpstr>
      <vt:lpstr>Fenda palatina </vt:lpstr>
      <vt:lpstr>FISSURA LABIAL</vt:lpstr>
      <vt:lpstr>Coluna VERTEBRAL </vt:lpstr>
      <vt:lpstr>Apresentação do PowerPoint</vt:lpstr>
      <vt:lpstr>FUNÇÃO DA COLUNA VERTEBRAL</vt:lpstr>
      <vt:lpstr>Apresentação do PowerPoint</vt:lpstr>
      <vt:lpstr>Apresentação do PowerPoint</vt:lpstr>
      <vt:lpstr>TORAX </vt:lpstr>
      <vt:lpstr>TÓRAX</vt:lpstr>
      <vt:lpstr>Apresentação do PowerPoint</vt:lpstr>
      <vt:lpstr>COSTELAS</vt:lpstr>
      <vt:lpstr>ESTERNO</vt:lpstr>
      <vt:lpstr>ESQUELETO APENDICULAR</vt:lpstr>
      <vt:lpstr>ESQUELETO APENDICULAR</vt:lpstr>
      <vt:lpstr>CÍNGULO DO MEMBRO SUPERIOR, OU CINTURA ESCAPULAR</vt:lpstr>
      <vt:lpstr>Apresentação do PowerPoint</vt:lpstr>
      <vt:lpstr>Apresentação do PowerPoint</vt:lpstr>
      <vt:lpstr>Membro superior</vt:lpstr>
      <vt:lpstr>Braço </vt:lpstr>
      <vt:lpstr>Antebraço</vt:lpstr>
      <vt:lpstr>Apresentação do PowerPoint</vt:lpstr>
      <vt:lpstr>Ulna </vt:lpstr>
      <vt:lpstr>Apresentação do PowerPoint</vt:lpstr>
      <vt:lpstr>Radio </vt:lpstr>
      <vt:lpstr>Radio</vt:lpstr>
      <vt:lpstr>Mão </vt:lpstr>
      <vt:lpstr>Apresentação do PowerPoint</vt:lpstr>
      <vt:lpstr>REVISÃO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Conta da Microsoft</cp:lastModifiedBy>
  <cp:revision>66</cp:revision>
  <dcterms:created xsi:type="dcterms:W3CDTF">2023-02-10T01:14:37Z</dcterms:created>
  <dcterms:modified xsi:type="dcterms:W3CDTF">2023-02-24T18:55:09Z</dcterms:modified>
</cp:coreProperties>
</file>