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73" r:id="rId5"/>
    <p:sldId id="275" r:id="rId6"/>
    <p:sldId id="277" r:id="rId7"/>
    <p:sldId id="259" r:id="rId8"/>
    <p:sldId id="286" r:id="rId9"/>
    <p:sldId id="271" r:id="rId10"/>
    <p:sldId id="280" r:id="rId11"/>
    <p:sldId id="282" r:id="rId12"/>
    <p:sldId id="284" r:id="rId13"/>
    <p:sldId id="260" r:id="rId14"/>
    <p:sldId id="261" r:id="rId15"/>
    <p:sldId id="262" r:id="rId16"/>
    <p:sldId id="263" r:id="rId17"/>
    <p:sldId id="287" r:id="rId18"/>
    <p:sldId id="288" r:id="rId19"/>
    <p:sldId id="264" r:id="rId20"/>
    <p:sldId id="265" r:id="rId21"/>
    <p:sldId id="267" r:id="rId22"/>
    <p:sldId id="290" r:id="rId23"/>
    <p:sldId id="27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3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05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2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07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1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8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2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7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2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0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saude.gov.br/proesf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7523" y="641023"/>
            <a:ext cx="9913210" cy="744717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ATENÇÃO BÁSICA DE SAÚDE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243138"/>
            <a:ext cx="10411889" cy="2271712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Caracteriza-se por um conjunto de ações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de promoção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e proteção da saúde,  prevenção de agravos, diagnóstico, tratamento, reabilitação e manutenção da saúde, desenvolvida no individual e nos coletivos, por meio de práticas gerenciais e sanitárias democráticas e participativas.</a:t>
            </a:r>
            <a:b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No SUS, se constitui-se como um nível hierárquico da atenção, que deve estar organizado em todos os municípios do país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                                      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609600"/>
            <a:ext cx="1188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pt-BR" altLang="pt-BR" sz="3200" dirty="0">
                <a:latin typeface="Arial Narrow" pitchFamily="34" charset="0"/>
              </a:rPr>
              <a:t/>
            </a:r>
            <a:br>
              <a:rPr lang="pt-BR" altLang="pt-BR" sz="3200" dirty="0">
                <a:latin typeface="Arial Narrow" pitchFamily="34" charset="0"/>
              </a:rPr>
            </a:br>
            <a:r>
              <a:rPr lang="pt-BR" altLang="pt-BR" sz="3200" dirty="0">
                <a:latin typeface="Arial Narrow" pitchFamily="34" charset="0"/>
              </a:rPr>
              <a:t>Composição Básica: </a:t>
            </a:r>
          </a:p>
          <a:p>
            <a:pPr>
              <a:lnSpc>
                <a:spcPct val="40000"/>
              </a:lnSpc>
              <a:spcBef>
                <a:spcPct val="20000"/>
              </a:spcBef>
            </a:pPr>
            <a:endParaRPr lang="pt-BR" altLang="pt-BR" sz="3200" dirty="0">
              <a:latin typeface="Arial Narrow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 b="0" dirty="0">
                <a:latin typeface="Arial Narrow" pitchFamily="34" charset="0"/>
              </a:rPr>
              <a:t> Médico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 b="0" dirty="0">
                <a:latin typeface="Arial Narrow" pitchFamily="34" charset="0"/>
              </a:rPr>
              <a:t> Enfermeiro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 b="0" dirty="0">
                <a:latin typeface="Arial Narrow" pitchFamily="34" charset="0"/>
              </a:rPr>
              <a:t> </a:t>
            </a:r>
            <a:r>
              <a:rPr lang="pt-BR" altLang="pt-BR" sz="2800" dirty="0" smtClean="0">
                <a:latin typeface="Arial Narrow" pitchFamily="34" charset="0"/>
              </a:rPr>
              <a:t>Técnicos </a:t>
            </a:r>
            <a:r>
              <a:rPr lang="pt-BR" altLang="pt-BR" sz="2800" b="0" dirty="0" smtClean="0">
                <a:latin typeface="Arial Narrow" pitchFamily="34" charset="0"/>
              </a:rPr>
              <a:t>de </a:t>
            </a:r>
            <a:r>
              <a:rPr lang="pt-BR" altLang="pt-BR" sz="2800" b="0" dirty="0">
                <a:latin typeface="Arial Narrow" pitchFamily="34" charset="0"/>
              </a:rPr>
              <a:t>enfermagem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 b="0" dirty="0">
                <a:latin typeface="Arial Narrow" pitchFamily="34" charset="0"/>
              </a:rPr>
              <a:t> Agentes comunitários de saúde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 b="0" dirty="0">
                <a:latin typeface="Arial Narrow" pitchFamily="34" charset="0"/>
              </a:rPr>
              <a:t> Cirurgião-Dentista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 b="0" dirty="0">
                <a:latin typeface="Arial Narrow" pitchFamily="34" charset="0"/>
              </a:rPr>
              <a:t> Auxiliar de consultório dentário e/ou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 b="0" dirty="0">
                <a:latin typeface="Arial Narrow" pitchFamily="34" charset="0"/>
              </a:rPr>
              <a:t> Técnico de higiene dental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56000" y="250825"/>
            <a:ext cx="4200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3200">
                <a:solidFill>
                  <a:srgbClr val="2828A2"/>
                </a:solidFill>
                <a:latin typeface="Verdana" pitchFamily="34" charset="0"/>
              </a:rPr>
              <a:t>SAÚDE DA FAMÍLIA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6604000" y="1676400"/>
            <a:ext cx="4724400" cy="2362200"/>
            <a:chOff x="396" y="2004"/>
            <a:chExt cx="3180" cy="2172"/>
          </a:xfrm>
        </p:grpSpPr>
        <p:pic>
          <p:nvPicPr>
            <p:cNvPr id="10246" name="Picture 5" descr="equipe_psf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2047"/>
              <a:ext cx="3080" cy="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Rectangle 6"/>
            <p:cNvSpPr>
              <a:spLocks noChangeArrowheads="1"/>
            </p:cNvSpPr>
            <p:nvPr/>
          </p:nvSpPr>
          <p:spPr bwMode="auto">
            <a:xfrm>
              <a:off x="396" y="2004"/>
              <a:ext cx="3180" cy="217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pt-BR" altLang="pt-BR"/>
            </a:p>
          </p:txBody>
        </p:sp>
      </p:grpSp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9144000" y="4038600"/>
          <a:ext cx="2032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m de bitmap" r:id="rId4" imgW="695238" imgH="743054" progId="Paint.Picture">
                  <p:embed/>
                </p:oleObj>
              </mc:Choice>
              <mc:Fallback>
                <p:oleObj name="Imagem de bitmap" r:id="rId4" imgW="695238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4038600"/>
                        <a:ext cx="20320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2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62757" y="980729"/>
            <a:ext cx="9877777" cy="514543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1</a:t>
            </a:r>
            <a:r>
              <a:rPr lang="pt-BR" dirty="0"/>
              <a:t>. Estratégia de Saúde da família: A ESF é a estratégia prioritária de atenção à saúde; visa organizar a AB de acordo com os preceitos do SUS. Ela é estratégia de expansão, qualificação e consolidação da AB, pois favorece a reorientação do processo de trabalho com maior potencial de ampliar a resolutividade e impactar na situação de saúde das pessoas, além do custo-benefício. Quando efetiva e resolutiva, ela resolve 80% dos problemas daquela comunidade adstrita.</a:t>
            </a:r>
          </a:p>
          <a:p>
            <a:pPr algn="just"/>
            <a:r>
              <a:rPr lang="pt-BR" dirty="0"/>
              <a:t>A equipe deve ser composta por médico, enfermeiro, técnico em enfermagem e Agente Comunitário de Saúde. Pode fazer parte da equipe, o ACE e profissionais de saúde bucal: cirurgião-dentista, auxiliar ou técnico em saúde bucal.</a:t>
            </a:r>
          </a:p>
          <a:p>
            <a:pPr algn="just"/>
            <a:r>
              <a:rPr lang="pt-BR" dirty="0"/>
              <a:t>O numero de ACS-equipe deve ser definido de acordo com número da população, critérios demográficos e socioeconômicos.</a:t>
            </a:r>
          </a:p>
          <a:p>
            <a:pPr algn="just"/>
            <a:r>
              <a:rPr lang="pt-BR" dirty="0"/>
              <a:t>Número máximo de pessoas por Agente Comunitário: 750.</a:t>
            </a:r>
          </a:p>
          <a:p>
            <a:pPr algn="just"/>
            <a:r>
              <a:rPr lang="pt-BR" dirty="0"/>
              <a:t>Carga horária obrigatória : 40horas.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786416"/>
          </a:xfrm>
        </p:spPr>
        <p:txBody>
          <a:bodyPr>
            <a:normAutofit fontScale="90000"/>
          </a:bodyPr>
          <a:lstStyle/>
          <a:p>
            <a:r>
              <a:rPr lang="pt-BR" dirty="0"/>
              <a:t>Tipos de Equipes: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14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62757" y="476673"/>
            <a:ext cx="9877777" cy="5649491"/>
          </a:xfrm>
        </p:spPr>
        <p:txBody>
          <a:bodyPr/>
          <a:lstStyle/>
          <a:p>
            <a:pPr algn="just"/>
            <a:r>
              <a:rPr lang="pt-BR" dirty="0"/>
              <a:t>2.Equipe de Atenção Básica</a:t>
            </a:r>
          </a:p>
          <a:p>
            <a:pPr algn="just"/>
            <a:r>
              <a:rPr lang="pt-BR" dirty="0"/>
              <a:t>3. Equipe de Saúde Bucal</a:t>
            </a:r>
          </a:p>
          <a:p>
            <a:pPr algn="just"/>
            <a:r>
              <a:rPr lang="pt-BR" dirty="0"/>
              <a:t>4. Núcleo Ampliado de Saúde da Família e Atenção </a:t>
            </a:r>
            <a:r>
              <a:rPr lang="pt-BR" dirty="0" smtClean="0"/>
              <a:t>Básica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Curiosidades</a:t>
            </a:r>
            <a:r>
              <a:rPr lang="pt-BR" dirty="0"/>
              <a:t>...temos Estratégias para atendimento da população da </a:t>
            </a:r>
            <a:r>
              <a:rPr lang="pt-BR" dirty="0" smtClean="0"/>
              <a:t>Amazônia </a:t>
            </a:r>
            <a:r>
              <a:rPr lang="pt-BR" dirty="0"/>
              <a:t>e regiões Ribeirinhas e equipes de Saúde Fluviais.</a:t>
            </a:r>
          </a:p>
          <a:p>
            <a:pPr algn="just"/>
            <a:r>
              <a:rPr lang="pt-BR" dirty="0"/>
              <a:t>Equipes de Consultório na Rua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0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76400" y="2828836"/>
            <a:ext cx="9235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b="1" dirty="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Possibilita a organização do Sistema Municipal de Saúde para contemplar os pontos essenciais de qualidade na APS mantendo o foco da atenção nas famílias da comunidade</a:t>
            </a:r>
          </a:p>
        </p:txBody>
      </p:sp>
      <p:sp>
        <p:nvSpPr>
          <p:cNvPr id="3" name="Elipse 2"/>
          <p:cNvSpPr/>
          <p:nvPr/>
        </p:nvSpPr>
        <p:spPr>
          <a:xfrm>
            <a:off x="914400" y="2103120"/>
            <a:ext cx="1024128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86000" y="2828836"/>
            <a:ext cx="768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Possibilita a organização do Sistema Municipal de Saúde para contemplar os pontos essenciais de qualidade na APS mantendo o foco da atenção nas famílias da comunidade</a:t>
            </a:r>
          </a:p>
        </p:txBody>
      </p:sp>
    </p:spTree>
    <p:extLst>
      <p:ext uri="{BB962C8B-B14F-4D97-AF65-F5344CB8AC3E}">
        <p14:creationId xmlns:p14="http://schemas.microsoft.com/office/powerpoint/2010/main" val="44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A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Estratégia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Saúde da Família na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APS: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  <a:t/>
            </a:r>
            <a:b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Busca o fortalecimento da atenção por meio da ampliação do acesso, a qualificação e reorientação das práticas de saúde no modelo de Promoção da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Saúde: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Pró-atividade perante indivíduos, famílias e comunidade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Foco na Família – produção social do processo saúde-doença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Humanização, Acolhimento, Vínculo e Cuidado ao longo do tempo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Ações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de prevenção, promoção, tratamento, recuperação e manutenção da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2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8760" y="2187594"/>
            <a:ext cx="941832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Integralidade, planejamento e coordenação  do cuidado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Território e comunidade adstrita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Trabalho em equipe 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</a:rPr>
              <a:t>Co-responsabilidade</a:t>
            </a:r>
            <a:r>
              <a:rPr lang="pt-BR" sz="2400" b="1" dirty="0">
                <a:latin typeface="Arial" panose="020B0604020202020204" pitchFamily="34" charset="0"/>
              </a:rPr>
              <a:t> entre profissionais e famílias assistidas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Estímulo à participação social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</a:rPr>
              <a:t>Intersetorialidade</a:t>
            </a:r>
            <a:r>
              <a:rPr lang="pt-BR" sz="2400" b="1" dirty="0">
                <a:latin typeface="Arial" panose="020B0604020202020204" pitchFamily="34" charset="0"/>
              </a:rPr>
              <a:t> das ações </a:t>
            </a:r>
          </a:p>
        </p:txBody>
      </p:sp>
    </p:spTree>
    <p:extLst>
      <p:ext uri="{BB962C8B-B14F-4D97-AF65-F5344CB8AC3E}">
        <p14:creationId xmlns:p14="http://schemas.microsoft.com/office/powerpoint/2010/main" val="6368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11680" y="2136339"/>
            <a:ext cx="9631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400" b="1" dirty="0" smtClean="0">
                <a:latin typeface="Arial" panose="020B0604020202020204" pitchFamily="34" charset="0"/>
              </a:rPr>
              <a:t>PRINCÍPIOS GERAIS:</a:t>
            </a:r>
            <a:endParaRPr 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Caráter substitutivo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Atuação no território – cadastramento, diagnóstico situacional, ações pactuadas </a:t>
            </a:r>
            <a:r>
              <a:rPr lang="pt-BR" sz="2400" b="1" dirty="0" smtClean="0">
                <a:latin typeface="Arial" panose="020B0604020202020204" pitchFamily="34" charset="0"/>
              </a:rPr>
              <a:t>com a comunidade</a:t>
            </a:r>
            <a:endParaRPr lang="pt-BR" sz="2400" dirty="0"/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Planejamento e programação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Integração com instituições e organizações sociais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Construção de cidadania</a:t>
            </a:r>
          </a:p>
        </p:txBody>
      </p:sp>
    </p:spTree>
    <p:extLst>
      <p:ext uri="{BB962C8B-B14F-4D97-AF65-F5344CB8AC3E}">
        <p14:creationId xmlns:p14="http://schemas.microsoft.com/office/powerpoint/2010/main" val="32331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17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5200" y="228600"/>
            <a:ext cx="10160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200" b="1" dirty="0" err="1" smtClean="0">
                <a:solidFill>
                  <a:srgbClr val="FF3300"/>
                </a:solidFill>
              </a:rPr>
              <a:t>Territorialização</a:t>
            </a:r>
            <a:r>
              <a:rPr lang="pt-BR" altLang="pt-BR" sz="3200" b="1" dirty="0" smtClean="0">
                <a:solidFill>
                  <a:srgbClr val="FF3300"/>
                </a:solidFill>
              </a:rPr>
              <a:t> e </a:t>
            </a:r>
            <a:r>
              <a:rPr lang="pt-BR" altLang="pt-BR" sz="3200" b="1" dirty="0" err="1" smtClean="0">
                <a:solidFill>
                  <a:srgbClr val="FF3300"/>
                </a:solidFill>
              </a:rPr>
              <a:t>Adscrição</a:t>
            </a:r>
            <a:r>
              <a:rPr lang="pt-BR" altLang="pt-BR" sz="3200" b="1" dirty="0" smtClean="0">
                <a:solidFill>
                  <a:srgbClr val="FF3300"/>
                </a:solidFill>
              </a:rPr>
              <a:t> de Clientela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066800"/>
            <a:ext cx="11582400" cy="1752600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11200" b="1" dirty="0" smtClean="0">
                <a:solidFill>
                  <a:srgbClr val="FF0000"/>
                </a:solidFill>
                <a:latin typeface="Arial" charset="0"/>
              </a:rPr>
              <a:t>		Território específico:</a:t>
            </a:r>
            <a:r>
              <a:rPr lang="pt-BR" altLang="pt-BR" sz="11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altLang="pt-BR" sz="11200" dirty="0" smtClean="0">
                <a:solidFill>
                  <a:srgbClr val="FF0000"/>
                </a:solidFill>
                <a:latin typeface="Arial" charset="0"/>
              </a:rPr>
              <a:t>área geográfica de abrangência da Unidade / Equipe de Saúde</a:t>
            </a:r>
          </a:p>
          <a:p>
            <a:pPr algn="just">
              <a:spcBef>
                <a:spcPct val="50000"/>
              </a:spcBef>
            </a:pPr>
            <a:r>
              <a:rPr lang="pt-BR" altLang="pt-BR" sz="11200" b="1" dirty="0" smtClean="0">
                <a:solidFill>
                  <a:srgbClr val="FF0000"/>
                </a:solidFill>
                <a:latin typeface="Arial" charset="0"/>
              </a:rPr>
              <a:t>		</a:t>
            </a:r>
            <a:r>
              <a:rPr lang="pt-BR" altLang="pt-BR" sz="11200" b="1" dirty="0" err="1" smtClean="0">
                <a:solidFill>
                  <a:srgbClr val="FF0000"/>
                </a:solidFill>
                <a:latin typeface="Arial" charset="0"/>
              </a:rPr>
              <a:t>Adscrição</a:t>
            </a:r>
            <a:r>
              <a:rPr lang="pt-BR" altLang="pt-BR" sz="11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altLang="pt-BR" sz="11200" b="1" dirty="0" smtClean="0">
                <a:solidFill>
                  <a:srgbClr val="FF0000"/>
                </a:solidFill>
                <a:latin typeface="Arial" charset="0"/>
              </a:rPr>
              <a:t>de clientela: </a:t>
            </a:r>
            <a:r>
              <a:rPr lang="pt-BR" altLang="pt-BR" sz="11200" dirty="0" smtClean="0">
                <a:solidFill>
                  <a:srgbClr val="FF0000"/>
                </a:solidFill>
                <a:latin typeface="Arial" charset="0"/>
              </a:rPr>
              <a:t>cada equipe se responsabiliza por cerca de 1.000 famílias dentro da sua área </a:t>
            </a:r>
            <a:r>
              <a:rPr lang="pt-BR" altLang="pt-BR" sz="11200" dirty="0" err="1" smtClean="0">
                <a:solidFill>
                  <a:srgbClr val="FF0000"/>
                </a:solidFill>
                <a:latin typeface="Arial" charset="0"/>
              </a:rPr>
              <a:t>geografica</a:t>
            </a:r>
            <a:r>
              <a:rPr lang="pt-BR" altLang="pt-BR" sz="11200" dirty="0" smtClean="0">
                <a:solidFill>
                  <a:srgbClr val="FF0000"/>
                </a:solidFill>
                <a:latin typeface="Arial" charset="0"/>
              </a:rPr>
              <a:t> (de 2.400 a 4.500 habitantes)</a:t>
            </a:r>
          </a:p>
          <a:p>
            <a:pPr lvl="1" algn="l">
              <a:lnSpc>
                <a:spcPct val="170000"/>
              </a:lnSpc>
            </a:pPr>
            <a:r>
              <a:rPr lang="pt-BR" altLang="pt-BR" sz="11000" b="1" dirty="0" smtClean="0">
                <a:solidFill>
                  <a:srgbClr val="FF0000"/>
                </a:solidFill>
                <a:latin typeface="Arial" charset="0"/>
              </a:rPr>
              <a:t>Campos de atuação</a:t>
            </a:r>
            <a:r>
              <a:rPr lang="pt-BR" altLang="pt-BR" sz="11000" b="1" dirty="0" smtClean="0">
                <a:solidFill>
                  <a:srgbClr val="FF3300"/>
                </a:solidFill>
                <a:latin typeface="Arial" charset="0"/>
              </a:rPr>
              <a:t>:</a:t>
            </a:r>
          </a:p>
          <a:p>
            <a:pPr lvl="1" algn="l">
              <a:spcBef>
                <a:spcPct val="0"/>
              </a:spcBef>
            </a:pPr>
            <a:r>
              <a:rPr lang="pt-BR" altLang="pt-BR" sz="110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altLang="pt-BR" sz="11000" dirty="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pt-BR" altLang="pt-BR" sz="11000" dirty="0" smtClean="0">
                <a:solidFill>
                  <a:srgbClr val="FF0000"/>
                </a:solidFill>
                <a:latin typeface="Arial" charset="0"/>
              </a:rPr>
              <a:t>Promoção </a:t>
            </a:r>
            <a:r>
              <a:rPr lang="pt-BR" altLang="pt-BR" sz="11000" dirty="0" smtClean="0">
                <a:solidFill>
                  <a:srgbClr val="FF0000"/>
                </a:solidFill>
                <a:latin typeface="Arial" charset="0"/>
              </a:rPr>
              <a:t>da Saúde</a:t>
            </a:r>
          </a:p>
          <a:p>
            <a:pPr lvl="1" algn="l">
              <a:spcBef>
                <a:spcPct val="0"/>
              </a:spcBef>
            </a:pPr>
            <a:r>
              <a:rPr lang="pt-BR" altLang="pt-BR" sz="11000" dirty="0" smtClean="0">
                <a:solidFill>
                  <a:srgbClr val="FF0000"/>
                </a:solidFill>
                <a:latin typeface="Arial" charset="0"/>
              </a:rPr>
              <a:t>	Prevenção </a:t>
            </a:r>
            <a:r>
              <a:rPr lang="pt-BR" altLang="pt-BR" sz="11000" dirty="0" smtClean="0">
                <a:solidFill>
                  <a:srgbClr val="FF0000"/>
                </a:solidFill>
                <a:latin typeface="Arial" charset="0"/>
              </a:rPr>
              <a:t>de doenças , agravos e complicações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pt-BR" altLang="pt-BR" sz="11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altLang="pt-BR" sz="11200" dirty="0" smtClean="0">
                <a:solidFill>
                  <a:srgbClr val="FF0000"/>
                </a:solidFill>
                <a:latin typeface="Arial" charset="0"/>
              </a:rPr>
              <a:t>		Tratamento</a:t>
            </a:r>
            <a:endParaRPr lang="pt-BR" altLang="pt-BR" sz="11200" dirty="0" smtClean="0">
              <a:solidFill>
                <a:srgbClr val="FF0000"/>
              </a:solidFill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pt-BR" altLang="pt-BR" sz="11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altLang="pt-BR" sz="11200" dirty="0" smtClean="0">
                <a:solidFill>
                  <a:srgbClr val="FF0000"/>
                </a:solidFill>
                <a:latin typeface="Arial" charset="0"/>
              </a:rPr>
              <a:t>		Reabilitação</a:t>
            </a:r>
            <a:endParaRPr lang="pt-BR" altLang="pt-BR" sz="11200" dirty="0" smtClean="0">
              <a:solidFill>
                <a:srgbClr val="FF0000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8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pt-BR" altLang="pt-BR" sz="2800" dirty="0" smtClean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9144000" y="6248400"/>
            <a:ext cx="2844800" cy="457200"/>
            <a:chOff x="2640" y="3264"/>
            <a:chExt cx="1296" cy="248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264"/>
              <a:ext cx="6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264"/>
              <a:ext cx="60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877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A Produção do Cuidado na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SF: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  <a:t/>
            </a:r>
            <a:b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Pró-Atividade na comunidade e Acolhimento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Vinculação das famílias à uma equipe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Responsabilização de cada membro da equipe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Vínculo (afetivo e solidário)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Plano Terapêutico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planejamento de ações (respeitando os modos do usuário-família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Cuidado longitudinal e </a:t>
            </a:r>
            <a:r>
              <a:rPr lang="pt-BR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Auto-cuidado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807720" y="838200"/>
            <a:ext cx="2682240" cy="531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9880" y="1569393"/>
            <a:ext cx="8122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Arial" panose="020B0604020202020204" pitchFamily="34" charset="0"/>
              </a:rPr>
              <a:t>Ser </a:t>
            </a:r>
            <a:r>
              <a:rPr lang="pt-BR" sz="2000" b="1" dirty="0">
                <a:latin typeface="Arial" panose="020B0604020202020204" pitchFamily="34" charset="0"/>
              </a:rPr>
              <a:t>baseada na realidade local</a:t>
            </a:r>
          </a:p>
          <a:p>
            <a:pPr algn="ct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</a:rPr>
              <a:t>Considerar os sujeitos em sua singularidade, complexidade, integridade e inserção </a:t>
            </a:r>
            <a:r>
              <a:rPr lang="pt-BR" sz="2000" b="1" dirty="0" err="1" smtClean="0">
                <a:latin typeface="Arial" panose="020B0604020202020204" pitchFamily="34" charset="0"/>
              </a:rPr>
              <a:t>sócio-cultural</a:t>
            </a:r>
            <a:endParaRPr lang="pt-BR" sz="2000" b="1" dirty="0" smtClean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</a:pPr>
            <a:endParaRPr lang="pt-BR" sz="2000" b="1" dirty="0" smtClean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</a:pPr>
            <a:r>
              <a:rPr lang="pt-BR" sz="2000" b="1" dirty="0" smtClean="0">
                <a:latin typeface="Arial" panose="020B0604020202020204" pitchFamily="34" charset="0"/>
              </a:rPr>
              <a:t>Orientar-se:</a:t>
            </a:r>
          </a:p>
          <a:p>
            <a:pPr>
              <a:spcBef>
                <a:spcPct val="50000"/>
              </a:spcBef>
              <a:buClr>
                <a:srgbClr val="FFFF00"/>
              </a:buClr>
            </a:pPr>
            <a:endParaRPr lang="pt-BR" sz="2000" b="1" dirty="0">
              <a:latin typeface="Arial" panose="020B0604020202020204" pitchFamily="34" charset="0"/>
            </a:endParaRPr>
          </a:p>
          <a:p>
            <a:pPr lvl="1" algn="ct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</a:rPr>
              <a:t> Pelos princípios do SUS: universalidade, equidade, integralidade, controle social, hierarquização</a:t>
            </a:r>
          </a:p>
          <a:p>
            <a:pPr lvl="1" algn="ct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</a:rPr>
              <a:t>Pelos princípios próprios: acessibilidade, vínculo, coordenação, continuidade do cuidado, </a:t>
            </a:r>
            <a:r>
              <a:rPr lang="pt-BR" sz="2000" b="1" dirty="0" err="1">
                <a:latin typeface="Arial" panose="020B0604020202020204" pitchFamily="34" charset="0"/>
              </a:rPr>
              <a:t>territorialização</a:t>
            </a:r>
            <a:r>
              <a:rPr lang="pt-BR" sz="2000" b="1" dirty="0">
                <a:latin typeface="Arial" panose="020B0604020202020204" pitchFamily="34" charset="0"/>
              </a:rPr>
              <a:t> e </a:t>
            </a:r>
            <a:r>
              <a:rPr lang="pt-BR" sz="2000" b="1" dirty="0" err="1">
                <a:latin typeface="Arial" panose="020B0604020202020204" pitchFamily="34" charset="0"/>
              </a:rPr>
              <a:t>adscrição</a:t>
            </a:r>
            <a:r>
              <a:rPr lang="pt-BR" sz="2000" b="1" dirty="0">
                <a:latin typeface="Arial" panose="020B0604020202020204" pitchFamily="34" charset="0"/>
              </a:rPr>
              <a:t> de clientela, responsabilização, humanização.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43358" y="71449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pt-BR" b="1" dirty="0" smtClean="0">
                <a:latin typeface="Arial" panose="020B0604020202020204" pitchFamily="34" charset="0"/>
              </a:rPr>
              <a:t>   Deve</a:t>
            </a:r>
            <a:r>
              <a:rPr lang="pt-BR" b="1" dirty="0"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00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6530"/>
          </a:xfrm>
        </p:spPr>
        <p:txBody>
          <a:bodyPr/>
          <a:lstStyle/>
          <a:p>
            <a:r>
              <a:rPr lang="pt-BR" dirty="0" smtClean="0"/>
              <a:t>A PRODUÇÃO DO CUIDADO NA SF: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11972" y="2682240"/>
            <a:ext cx="431386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Atenção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centrada na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Atua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a demanda espontânea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  <a:buFontTx/>
              <a:buAutoNum type="arabicPeriod"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Ênfase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medicina curativa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Trata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indivíduo como objeto da ação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48767" y="2682240"/>
            <a:ext cx="431386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Atenção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centrada na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Responde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demanda de forma continuada e racional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Ênfase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integralidade da assistência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Cuidado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indivíduo é sujeito, integrado a família, ao domicílio, à comunidade.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81400" y="1638300"/>
            <a:ext cx="6217920" cy="71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                              PARA</a:t>
            </a:r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>
            <a:off x="6125836" y="1790700"/>
            <a:ext cx="92293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6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6530"/>
          </a:xfrm>
        </p:spPr>
        <p:txBody>
          <a:bodyPr/>
          <a:lstStyle/>
          <a:p>
            <a:r>
              <a:rPr lang="pt-BR" dirty="0" smtClean="0"/>
              <a:t>A PRODUÇÃO DO CUIDADO NA SF: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11972" y="2682240"/>
            <a:ext cx="4313864" cy="37776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Baixa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 de resolver 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Saber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poder centrado no profissional de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Desvinculado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Tx/>
              <a:buAutoNum type="arabicPeriod" startAt="5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Relação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custo/benefício desvantajosa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48767" y="2682240"/>
            <a:ext cx="4313864" cy="37776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Otimização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capacidade de resolver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Saber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poder centrados na equipe e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Vinculado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comunidade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Tx/>
              <a:buAutoNum type="arabicPeriod" startAt="5"/>
            </a:pPr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custo benefício otimizada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81400" y="1638300"/>
            <a:ext cx="6217920" cy="71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                              PARA</a:t>
            </a:r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>
            <a:off x="6125836" y="1790700"/>
            <a:ext cx="92293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1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10363200" cy="1143000"/>
          </a:xfrm>
        </p:spPr>
        <p:txBody>
          <a:bodyPr/>
          <a:lstStyle/>
          <a:p>
            <a:pPr eaLnBrk="1" hangingPunct="1"/>
            <a:r>
              <a:rPr lang="pt-BR" altLang="pt-BR" sz="3200" b="1" smtClean="0">
                <a:solidFill>
                  <a:srgbClr val="FF3300"/>
                </a:solidFill>
                <a:latin typeface="Arial" charset="0"/>
              </a:rPr>
              <a:t>Responsabilidades mínimas:</a:t>
            </a:r>
            <a:r>
              <a:rPr lang="pt-BR" altLang="pt-BR" sz="2400" b="1" smtClean="0">
                <a:solidFill>
                  <a:srgbClr val="FF3300"/>
                </a:solidFill>
                <a:latin typeface="Arial" charset="0"/>
              </a:rPr>
              <a:t/>
            </a:r>
            <a:br>
              <a:rPr lang="pt-BR" altLang="pt-BR" sz="2400" b="1" smtClean="0">
                <a:solidFill>
                  <a:srgbClr val="FF3300"/>
                </a:solidFill>
                <a:latin typeface="Arial" charset="0"/>
              </a:rPr>
            </a:br>
            <a:endParaRPr lang="pt-BR" altLang="pt-BR" sz="2400" b="1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06160"/>
            <a:ext cx="12192000" cy="17526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Diagnóstico do território e população </a:t>
            </a:r>
            <a:r>
              <a:rPr lang="pt-BR" altLang="pt-BR" sz="8000" dirty="0" err="1" smtClean="0">
                <a:solidFill>
                  <a:srgbClr val="FF0000"/>
                </a:solidFill>
                <a:latin typeface="Arial" charset="0"/>
              </a:rPr>
              <a:t>adscrita</a:t>
            </a: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 à equipe e Unidade Básica</a:t>
            </a:r>
          </a:p>
          <a:p>
            <a:pPr algn="ctr" eaLnBrk="1" hangingPunct="1">
              <a:lnSpc>
                <a:spcPct val="60000"/>
              </a:lnSpc>
            </a:pPr>
            <a:endParaRPr lang="pt-BR" altLang="pt-BR" sz="8000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Diagnóstico da situação de saúde das famílias –aspectos socioeconômicos,</a:t>
            </a:r>
          </a:p>
          <a:p>
            <a:pPr algn="ctr" eaLnBrk="1" hangingPunct="1">
              <a:lnSpc>
                <a:spcPct val="60000"/>
              </a:lnSpc>
            </a:pP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 demográficos, culturais e epidemiológicos</a:t>
            </a:r>
          </a:p>
          <a:p>
            <a:pPr algn="ctr" eaLnBrk="1" hangingPunct="1">
              <a:lnSpc>
                <a:spcPct val="60000"/>
              </a:lnSpc>
              <a:buFontTx/>
              <a:buChar char="•"/>
            </a:pPr>
            <a:endParaRPr lang="pt-BR" altLang="pt-BR" sz="8000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Elaboração do plano de Saúde integral- atividades da equipe, </a:t>
            </a: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redirecionamento </a:t>
            </a: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do modelo assistencial com participação da comunidade</a:t>
            </a:r>
          </a:p>
          <a:p>
            <a:pPr algn="ctr" eaLnBrk="1" hangingPunct="1">
              <a:lnSpc>
                <a:spcPct val="80000"/>
              </a:lnSpc>
              <a:buFontTx/>
              <a:buChar char="•"/>
            </a:pPr>
            <a:endParaRPr lang="pt-BR" altLang="pt-BR" sz="8000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Assistência integral a doenças prevalentes: ações programáticas e </a:t>
            </a:r>
          </a:p>
          <a:p>
            <a:pPr algn="ctr" eaLnBrk="1" hangingPunct="1">
              <a:lnSpc>
                <a:spcPct val="60000"/>
              </a:lnSpc>
            </a:pP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atendimento a demanda espontânea</a:t>
            </a:r>
          </a:p>
          <a:p>
            <a:pPr algn="ctr" eaLnBrk="1" hangingPunct="1">
              <a:lnSpc>
                <a:spcPct val="60000"/>
              </a:lnSpc>
              <a:buFontTx/>
              <a:buChar char="•"/>
            </a:pPr>
            <a:endParaRPr lang="pt-BR" altLang="pt-BR" sz="8000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Vigilância em Saúde</a:t>
            </a:r>
          </a:p>
          <a:p>
            <a:pPr algn="ctr" eaLnBrk="1" hangingPunct="1">
              <a:lnSpc>
                <a:spcPct val="60000"/>
              </a:lnSpc>
              <a:buFontTx/>
              <a:buChar char="•"/>
            </a:pPr>
            <a:endParaRPr lang="pt-BR" altLang="pt-BR" sz="8000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Promoção da saúde e prevenção de agravos -foco na família e comunidade</a:t>
            </a:r>
          </a:p>
          <a:p>
            <a:pPr algn="ctr" eaLnBrk="1" hangingPunct="1">
              <a:lnSpc>
                <a:spcPct val="60000"/>
              </a:lnSpc>
              <a:buFontTx/>
              <a:buChar char="•"/>
            </a:pPr>
            <a:endParaRPr lang="pt-BR" altLang="pt-BR" sz="8000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Promover ações </a:t>
            </a:r>
            <a:r>
              <a:rPr lang="pt-BR" altLang="pt-BR" sz="8000" dirty="0" err="1" smtClean="0">
                <a:solidFill>
                  <a:srgbClr val="FF0000"/>
                </a:solidFill>
                <a:latin typeface="Arial" charset="0"/>
              </a:rPr>
              <a:t>intersetoriais</a:t>
            </a: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 com organizações comunitárias formais e</a:t>
            </a:r>
          </a:p>
          <a:p>
            <a:pPr algn="ctr" eaLnBrk="1" hangingPunct="1">
              <a:lnSpc>
                <a:spcPct val="60000"/>
              </a:lnSpc>
            </a:pP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 informais e ações educativas para grupos prioritários e população em geral</a:t>
            </a:r>
          </a:p>
          <a:p>
            <a:pPr algn="ctr" eaLnBrk="1" hangingPunct="1">
              <a:lnSpc>
                <a:spcPct val="60000"/>
              </a:lnSpc>
              <a:buFontTx/>
              <a:buChar char="•"/>
            </a:pPr>
            <a:endParaRPr lang="pt-BR" altLang="pt-BR" sz="8000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 smtClean="0">
                <a:solidFill>
                  <a:srgbClr val="FF0000"/>
                </a:solidFill>
                <a:latin typeface="Arial" charset="0"/>
              </a:rPr>
              <a:t>Incentivo a participação social através dos Conselhos de Saúde</a:t>
            </a:r>
          </a:p>
          <a:p>
            <a:pPr algn="l" eaLnBrk="1" hangingPunct="1">
              <a:lnSpc>
                <a:spcPct val="60000"/>
              </a:lnSpc>
            </a:pPr>
            <a:endParaRPr lang="pt-BR" altLang="pt-BR" sz="2000" dirty="0" smtClean="0">
              <a:solidFill>
                <a:srgbClr val="FFFF00"/>
              </a:solidFill>
              <a:latin typeface="Arial" charset="0"/>
            </a:endParaRPr>
          </a:p>
          <a:p>
            <a:pPr algn="l" eaLnBrk="1" hangingPunct="1">
              <a:lnSpc>
                <a:spcPct val="90000"/>
              </a:lnSpc>
            </a:pPr>
            <a:endParaRPr lang="pt-BR" altLang="pt-BR" sz="2000" dirty="0" smtClean="0">
              <a:solidFill>
                <a:srgbClr val="FFFF00"/>
              </a:solidFill>
              <a:latin typeface="Arial" charset="0"/>
            </a:endParaRPr>
          </a:p>
          <a:p>
            <a:pPr algn="l" eaLnBrk="1" hangingPunct="1">
              <a:lnSpc>
                <a:spcPct val="90000"/>
              </a:lnSpc>
            </a:pPr>
            <a:endParaRPr lang="pt-BR" altLang="pt-BR" sz="2000" dirty="0" smtClean="0">
              <a:solidFill>
                <a:srgbClr val="FFFF00"/>
              </a:solidFill>
              <a:latin typeface="Arial" charset="0"/>
            </a:endParaRPr>
          </a:p>
          <a:p>
            <a:pPr algn="l" eaLnBrk="1" hangingPunct="1">
              <a:lnSpc>
                <a:spcPct val="90000"/>
              </a:lnSpc>
            </a:pPr>
            <a:endParaRPr lang="pt-BR" altLang="pt-BR" sz="20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000" dirty="0" smtClean="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9144000" y="6248400"/>
            <a:ext cx="3048000" cy="457200"/>
            <a:chOff x="2640" y="3264"/>
            <a:chExt cx="1296" cy="248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264"/>
              <a:ext cx="6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264"/>
              <a:ext cx="60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8918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8766C42-CC62-469D-B207-FE06657C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t="37543" r="34656" b="22020"/>
          <a:stretch>
            <a:fillRect/>
          </a:stretch>
        </p:blipFill>
        <p:spPr bwMode="auto">
          <a:xfrm>
            <a:off x="8577263" y="1227138"/>
            <a:ext cx="30734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6F38CD6B-3E87-4EAA-8162-DFA668F6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26746" r="33105" b="36627"/>
          <a:stretch>
            <a:fillRect/>
          </a:stretch>
        </p:blipFill>
        <p:spPr bwMode="auto">
          <a:xfrm>
            <a:off x="2252663" y="307975"/>
            <a:ext cx="310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6" descr="Recorte de Tela">
            <a:extLst>
              <a:ext uri="{FF2B5EF4-FFF2-40B4-BE49-F238E27FC236}">
                <a16:creationId xmlns:a16="http://schemas.microsoft.com/office/drawing/2014/main" xmlns="" id="{17697EB1-D291-4AC9-8615-6EFA2544E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305050"/>
            <a:ext cx="357981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01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1752600" y="1295400"/>
            <a:ext cx="8534400" cy="411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endParaRPr lang="pt-BR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40000"/>
              </a:lnSpc>
              <a:defRPr/>
            </a:pPr>
            <a:endParaRPr lang="pt-BR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1752600" y="1752600"/>
            <a:ext cx="8686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5000" b="1">
                <a:solidFill>
                  <a:srgbClr val="FFFF00"/>
                </a:solidFill>
                <a:latin typeface="Arial" panose="020B0604020202020204" pitchFamily="34" charset="0"/>
              </a:rPr>
              <a:t>Política Nacional da Atenção Básica</a:t>
            </a:r>
          </a:p>
        </p:txBody>
      </p:sp>
    </p:spTree>
    <p:extLst>
      <p:ext uri="{BB962C8B-B14F-4D97-AF65-F5344CB8AC3E}">
        <p14:creationId xmlns:p14="http://schemas.microsoft.com/office/powerpoint/2010/main" val="240329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Elementos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Fundamentais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dos Serviços de Atenção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Básica: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  <a:t/>
            </a:r>
            <a:b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Capacidade para organizar os serviços e a rede de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atenção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Prestação de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serviços</a:t>
            </a:r>
          </a:p>
          <a:p>
            <a:pPr marL="0" indent="0">
              <a:spcBef>
                <a:spcPct val="50000"/>
              </a:spcBef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Desempenho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clínico</a:t>
            </a:r>
          </a:p>
          <a:p>
            <a:pPr marL="0" indent="0">
              <a:spcBef>
                <a:spcPct val="50000"/>
              </a:spcBef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Resultados da atenção</a:t>
            </a:r>
          </a:p>
        </p:txBody>
      </p:sp>
    </p:spTree>
    <p:extLst>
      <p:ext uri="{BB962C8B-B14F-4D97-AF65-F5344CB8AC3E}">
        <p14:creationId xmlns:p14="http://schemas.microsoft.com/office/powerpoint/2010/main" val="39595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1847528" y="620689"/>
            <a:ext cx="78486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Atenção Básica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8169" y="3284984"/>
            <a:ext cx="208796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Saúde (ampliada) como direito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6121" y="2661594"/>
            <a:ext cx="302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Imagem-objetivo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7568" y="2461538"/>
            <a:ext cx="3168352" cy="3847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endParaRPr lang="pt-BR" sz="2400" dirty="0"/>
          </a:p>
          <a:p>
            <a:pPr algn="ctr">
              <a:spcBef>
                <a:spcPts val="1800"/>
              </a:spcBef>
              <a:spcAft>
                <a:spcPts val="3000"/>
              </a:spcAft>
            </a:pPr>
            <a:r>
              <a:rPr lang="pt-BR" sz="2400" b="1" dirty="0"/>
              <a:t>Porta de entrada preferencial</a:t>
            </a:r>
          </a:p>
          <a:p>
            <a:pPr algn="ctr">
              <a:spcAft>
                <a:spcPts val="3000"/>
              </a:spcAft>
            </a:pPr>
            <a:r>
              <a:rPr lang="pt-BR" sz="2400" b="1" dirty="0"/>
              <a:t>Integralidade</a:t>
            </a:r>
          </a:p>
          <a:p>
            <a:pPr algn="ctr">
              <a:spcAft>
                <a:spcPts val="3000"/>
              </a:spcAft>
            </a:pPr>
            <a:r>
              <a:rPr lang="pt-BR" sz="2400" b="1" dirty="0"/>
              <a:t>Longitudinalidade</a:t>
            </a:r>
          </a:p>
          <a:p>
            <a:pPr algn="ctr">
              <a:spcAft>
                <a:spcPts val="1200"/>
              </a:spcAft>
            </a:pPr>
            <a:r>
              <a:rPr lang="pt-BR" sz="2400" b="1" dirty="0"/>
              <a:t>Coordenação do cuidado</a:t>
            </a:r>
          </a:p>
          <a:p>
            <a:pPr algn="ctr">
              <a:spcAft>
                <a:spcPts val="1800"/>
              </a:spcAft>
            </a:pPr>
            <a:endParaRPr lang="pt-BR" sz="2400" dirty="0"/>
          </a:p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2855640" y="177281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Garantia da...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168008" y="3708208"/>
            <a:ext cx="648072" cy="5400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2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4">
            <a:extLst>
              <a:ext uri="{FF2B5EF4-FFF2-40B4-BE49-F238E27FC236}">
                <a16:creationId xmlns:a16="http://schemas.microsoft.com/office/drawing/2014/main" xmlns="" id="{CD1C6A2C-A146-4FB9-B7B0-D1061483C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304800"/>
            <a:ext cx="115347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Importância da Atenção Básica</a:t>
            </a:r>
          </a:p>
        </p:txBody>
      </p:sp>
      <p:sp>
        <p:nvSpPr>
          <p:cNvPr id="9219" name="CaixaDeTexto 5">
            <a:extLst>
              <a:ext uri="{FF2B5EF4-FFF2-40B4-BE49-F238E27FC236}">
                <a16:creationId xmlns:a16="http://schemas.microsoft.com/office/drawing/2014/main" xmlns="" id="{3F18D2F6-D5F7-43B3-AB39-BEE6B6227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643563"/>
            <a:ext cx="10737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t-BR" altLang="pt-BR" sz="20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000" dirty="0">
                <a:cs typeface="Arial" pitchFamily="34" charset="0"/>
              </a:rPr>
              <a:t>(Fonte: HEALTH EVIDENCE NETWORK/1994; OPAS/2005; STARFIELD/2007; OMS/2008;</a:t>
            </a:r>
            <a:r>
              <a:rPr lang="pt-BR" altLang="pt-BR" sz="1000" dirty="0">
                <a:cs typeface="Calibri" pitchFamily="34" charset="0"/>
              </a:rPr>
              <a:t>MACINKO/2006</a:t>
            </a:r>
            <a:r>
              <a:rPr lang="pt-BR" altLang="pt-BR" sz="1000" dirty="0">
                <a:cs typeface="Arial" pitchFamily="34" charset="0"/>
              </a:rPr>
              <a:t>; FACCHINI/2008; CONILL/2008; VILAÇA/2012;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000" dirty="0">
                <a:cs typeface="Arial" pitchFamily="34" charset="0"/>
              </a:rPr>
              <a:t>GERVAS/2011; GASTÃO/2016; CECILIO/2014)</a:t>
            </a:r>
            <a:endParaRPr lang="pt-BR" altLang="pt-BR" sz="10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BR" sz="1200" dirty="0"/>
              <a:t>	</a:t>
            </a:r>
            <a:endParaRPr lang="en-US" alt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236A09-16D1-4BA0-B080-BAB5C7A825B3}"/>
              </a:ext>
            </a:extLst>
          </p:cNvPr>
          <p:cNvSpPr txBox="1"/>
          <p:nvPr/>
        </p:nvSpPr>
        <p:spPr>
          <a:xfrm>
            <a:off x="2427288" y="1077913"/>
            <a:ext cx="7439025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Menor :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dirty="0">
                <a:cs typeface="Calibri" pitchFamily="34" charset="0"/>
              </a:rPr>
              <a:t>                </a:t>
            </a:r>
            <a:r>
              <a:rPr lang="pt-BR" altLang="pt-BR" b="1" dirty="0">
                <a:cs typeface="Calibri" pitchFamily="34" charset="0"/>
              </a:rPr>
              <a:t>Mortalidade infantil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                Mortalidade precoce</a:t>
            </a:r>
            <a:r>
              <a:rPr lang="pt-BR" altLang="pt-BR" dirty="0">
                <a:cs typeface="Calibri" pitchFamily="34" charset="0"/>
              </a:rPr>
              <a:t> (exceto causas externas)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                Mortalidade por doenças cardiovasculares</a:t>
            </a:r>
            <a:endParaRPr lang="pt-BR" altLang="pt-BR" dirty="0"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                Diminuição das internações </a:t>
            </a:r>
            <a:r>
              <a:rPr lang="pt-BR" altLang="pt-BR" dirty="0">
                <a:cs typeface="Calibri" pitchFamily="34" charset="0"/>
              </a:rPr>
              <a:t>sensíveis à atenção </a:t>
            </a:r>
            <a:r>
              <a:rPr lang="pt-BR" altLang="pt-BR" dirty="0" err="1" smtClean="0">
                <a:cs typeface="Calibri" pitchFamily="34" charset="0"/>
              </a:rPr>
              <a:t>amb</a:t>
            </a:r>
            <a:endParaRPr lang="pt-BR" dirty="0"/>
          </a:p>
        </p:txBody>
      </p:sp>
      <p:sp>
        <p:nvSpPr>
          <p:cNvPr id="10245" name="CaixaDeTexto 3">
            <a:extLst>
              <a:ext uri="{FF2B5EF4-FFF2-40B4-BE49-F238E27FC236}">
                <a16:creationId xmlns:a16="http://schemas.microsoft.com/office/drawing/2014/main" xmlns="" id="{352B4652-4542-4AC9-92B2-653184C0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2979738"/>
            <a:ext cx="7439025" cy="17843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 dirty="0">
                <a:cs typeface="Calibri" panose="020F0502020204030204" pitchFamily="34" charset="0"/>
              </a:rPr>
              <a:t>Maior 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 dirty="0">
                <a:cs typeface="Calibri" panose="020F0502020204030204" pitchFamily="34" charset="0"/>
              </a:rPr>
              <a:t>                Expectativa de vida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 dirty="0">
                <a:cs typeface="Calibri" panose="020F0502020204030204" pitchFamily="34" charset="0"/>
              </a:rPr>
              <a:t>                Precisão nos diagnósticos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 dirty="0">
                <a:cs typeface="Calibri" panose="020F0502020204030204" pitchFamily="34" charset="0"/>
              </a:rPr>
              <a:t>                Adesão aos tratamentos indicados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 dirty="0">
                <a:cs typeface="Calibri" panose="020F0502020204030204" pitchFamily="34" charset="0"/>
              </a:rPr>
              <a:t>                Satisfação dos usuários do sistema de saúde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EA8FEF0-7F7E-4054-A02C-5DFB87F1FCE5}"/>
              </a:ext>
            </a:extLst>
          </p:cNvPr>
          <p:cNvSpPr/>
          <p:nvPr/>
        </p:nvSpPr>
        <p:spPr>
          <a:xfrm>
            <a:off x="2427288" y="4919663"/>
            <a:ext cx="7439025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Mais chances de reduzir as desigualdades sociais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Melhor reconhecimento dos problemas e necessidades de saúde</a:t>
            </a:r>
          </a:p>
        </p:txBody>
      </p:sp>
    </p:spTree>
    <p:extLst>
      <p:ext uri="{BB962C8B-B14F-4D97-AF65-F5344CB8AC3E}">
        <p14:creationId xmlns:p14="http://schemas.microsoft.com/office/powerpoint/2010/main" val="30201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4">
            <a:extLst>
              <a:ext uri="{FF2B5EF4-FFF2-40B4-BE49-F238E27FC236}">
                <a16:creationId xmlns:a16="http://schemas.microsoft.com/office/drawing/2014/main" xmlns="" id="{30CADB2B-2A32-4FB2-AC9D-F4D4EF19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15925"/>
            <a:ext cx="116109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Evidências de Resultados na Atenção Básica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6C8A89D-D756-4FEE-B112-CF50C220EA9A}"/>
              </a:ext>
            </a:extLst>
          </p:cNvPr>
          <p:cNvSpPr/>
          <p:nvPr/>
        </p:nvSpPr>
        <p:spPr>
          <a:xfrm>
            <a:off x="1376363" y="1495425"/>
            <a:ext cx="10126662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b="1" dirty="0"/>
              <a:t>34% menos crianças com baixo peso </a:t>
            </a:r>
            <a:r>
              <a:rPr lang="pt-BR" sz="2800" dirty="0"/>
              <a:t>e </a:t>
            </a:r>
            <a:r>
              <a:rPr lang="pt-BR" sz="2800" b="1" dirty="0"/>
              <a:t>cobertura vacinal 2 vezes melhor </a:t>
            </a:r>
            <a:r>
              <a:rPr lang="pt-BR" sz="2800" dirty="0"/>
              <a:t>em municípios com mais de 70% de cobertura de AB.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b="1" dirty="0"/>
              <a:t>Desnutrição infantil crônica foi reduzida em 50% </a:t>
            </a:r>
            <a:r>
              <a:rPr lang="pt-BR" sz="2800" dirty="0"/>
              <a:t>de 1996 a 2007, e foi maior e mais rápida em municípios com maior cobertura de </a:t>
            </a:r>
            <a:r>
              <a:rPr lang="pt-BR" sz="2800" dirty="0" smtClean="0"/>
              <a:t>AB.</a:t>
            </a:r>
            <a:endParaRPr lang="pt-BR" sz="2800" dirty="0"/>
          </a:p>
          <a:p>
            <a:pPr>
              <a:defRPr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b="1" dirty="0"/>
              <a:t>69% menos gestantes sem pré-natal </a:t>
            </a:r>
            <a:r>
              <a:rPr lang="pt-BR" sz="2800" dirty="0"/>
              <a:t>nos municípios com grandes coberturas de atenção básica. </a:t>
            </a:r>
          </a:p>
          <a:p>
            <a:pPr>
              <a:defRPr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480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SAÚDE DA FAMÍLIA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47252" y="4703609"/>
            <a:ext cx="8915399" cy="860400"/>
          </a:xfrm>
        </p:spPr>
        <p:txBody>
          <a:bodyPr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Constitui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uma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estratégia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para 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fortalecimento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e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organização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da APS no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Brasil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pt-BR" sz="24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32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20800" y="2786064"/>
            <a:ext cx="10160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rgbClr val="FF0000"/>
                </a:solidFill>
                <a:latin typeface="Arial" charset="0"/>
              </a:rPr>
              <a:t>	A Atenção Básica à Saúde compreende um conjunto de ações, de caráter individual e coletivo, que engloba a promoção da saúde, a prevenção de agravos, o tratamento e a reabilitação e constitui o primeiro nível da atenção do Sistema Único de Saúde.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08000" y="762001"/>
            <a:ext cx="1168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pt-BR" altLang="pt-BR" sz="4000" b="1" i="1" dirty="0">
                <a:solidFill>
                  <a:srgbClr val="FF3300"/>
                </a:solidFill>
                <a:latin typeface="Arial" charset="0"/>
              </a:rPr>
              <a:t>SAÚDE DA FAMÍLIA</a:t>
            </a:r>
          </a:p>
          <a:p>
            <a:pPr algn="ctr" eaLnBrk="1" hangingPunct="1"/>
            <a:r>
              <a:rPr lang="pt-BR" altLang="pt-BR" sz="3200" b="1" dirty="0" smtClean="0">
                <a:solidFill>
                  <a:srgbClr val="FF0000"/>
                </a:solidFill>
                <a:latin typeface="Arial" charset="0"/>
              </a:rPr>
              <a:t>Estratégia prioritária de mudança de modelo de atenção</a:t>
            </a:r>
            <a:endParaRPr lang="pt-BR" altLang="pt-BR" sz="3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3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4" name="Rectangle 1036"/>
          <p:cNvSpPr>
            <a:spLocks noChangeArrowheads="1"/>
          </p:cNvSpPr>
          <p:nvPr/>
        </p:nvSpPr>
        <p:spPr bwMode="auto">
          <a:xfrm>
            <a:off x="2438400" y="228601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sz="3600" b="1">
                <a:solidFill>
                  <a:srgbClr val="FF3300"/>
                </a:solidFill>
                <a:latin typeface="Arial" panose="020B0604020202020204" pitchFamily="34" charset="0"/>
              </a:rPr>
              <a:t>Estratégia </a:t>
            </a:r>
            <a:r>
              <a:rPr lang="pt-BR" sz="3600" b="1" i="1">
                <a:solidFill>
                  <a:srgbClr val="FF3300"/>
                </a:solidFill>
                <a:latin typeface="Arial" panose="020B0604020202020204" pitchFamily="34" charset="0"/>
              </a:rPr>
              <a:t>Saúde da Família</a:t>
            </a:r>
          </a:p>
        </p:txBody>
      </p:sp>
      <p:pic>
        <p:nvPicPr>
          <p:cNvPr id="90125" name="Picture 1037" descr="montagem_psf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4648200"/>
            <a:ext cx="8389937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126" name="Group 1038"/>
          <p:cNvGrpSpPr>
            <a:grpSpLocks/>
          </p:cNvGrpSpPr>
          <p:nvPr/>
        </p:nvGrpSpPr>
        <p:grpSpPr bwMode="auto">
          <a:xfrm>
            <a:off x="1524001" y="1295400"/>
            <a:ext cx="4270375" cy="2895600"/>
            <a:chOff x="312" y="360"/>
            <a:chExt cx="3252" cy="2220"/>
          </a:xfrm>
        </p:grpSpPr>
        <p:pic>
          <p:nvPicPr>
            <p:cNvPr id="90127" name="Picture 1039" descr="agentes_fi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436"/>
              <a:ext cx="3088" cy="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128" name="Rectangle 1040"/>
            <p:cNvSpPr>
              <a:spLocks noChangeArrowheads="1"/>
            </p:cNvSpPr>
            <p:nvPr/>
          </p:nvSpPr>
          <p:spPr bwMode="auto">
            <a:xfrm>
              <a:off x="312" y="360"/>
              <a:ext cx="3252" cy="2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0129" name="Rectangle 1041"/>
          <p:cNvSpPr>
            <a:spLocks noChangeArrowheads="1"/>
          </p:cNvSpPr>
          <p:nvPr/>
        </p:nvSpPr>
        <p:spPr bwMode="auto">
          <a:xfrm>
            <a:off x="5405438" y="2914650"/>
            <a:ext cx="8686800" cy="369332"/>
          </a:xfrm>
          <a:prstGeom prst="rect">
            <a:avLst/>
          </a:prstGeom>
          <a:solidFill>
            <a:srgbClr val="FBFC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0132" name="Rectangle 1044"/>
          <p:cNvSpPr>
            <a:spLocks noChangeArrowheads="1"/>
          </p:cNvSpPr>
          <p:nvPr/>
        </p:nvSpPr>
        <p:spPr bwMode="auto">
          <a:xfrm>
            <a:off x="5449888" y="-3273425"/>
            <a:ext cx="6875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0131" name="Picture 1043" descr="logop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1828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34" name="Picture 1046" descr="logo_proes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52700"/>
            <a:ext cx="1828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0220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1078</Words>
  <Application>Microsoft Office PowerPoint</Application>
  <PresentationFormat>Personalizar</PresentationFormat>
  <Paragraphs>178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Cacho</vt:lpstr>
      <vt:lpstr>Imagem de bitmap</vt:lpstr>
      <vt:lpstr>ATENÇÃO BÁSICA DE SAÚDE</vt:lpstr>
      <vt:lpstr>Apresentação do PowerPoint</vt:lpstr>
      <vt:lpstr>Elementos Fundamentais dos Serviços de Atenção Básica: </vt:lpstr>
      <vt:lpstr>Apresentação do PowerPoint</vt:lpstr>
      <vt:lpstr>Apresentação do PowerPoint</vt:lpstr>
      <vt:lpstr>Apresentação do PowerPoint</vt:lpstr>
      <vt:lpstr>SAÚDE DA FAMÍLIA</vt:lpstr>
      <vt:lpstr>Apresentação do PowerPoint</vt:lpstr>
      <vt:lpstr>Apresentação do PowerPoint</vt:lpstr>
      <vt:lpstr>Apresentação do PowerPoint</vt:lpstr>
      <vt:lpstr>Tipos de Equipes: </vt:lpstr>
      <vt:lpstr>Apresentação do PowerPoint</vt:lpstr>
      <vt:lpstr>Apresentação do PowerPoint</vt:lpstr>
      <vt:lpstr>A Estratégia Saúde da Família na APS: </vt:lpstr>
      <vt:lpstr>Apresentação do PowerPoint</vt:lpstr>
      <vt:lpstr>Apresentação do PowerPoint</vt:lpstr>
      <vt:lpstr>Apresentação do PowerPoint</vt:lpstr>
      <vt:lpstr>Territorialização e Adscrição de Clientela</vt:lpstr>
      <vt:lpstr>A Produção do Cuidado na SF: </vt:lpstr>
      <vt:lpstr>A PRODUÇÃO DO CUIDADO NA SF:</vt:lpstr>
      <vt:lpstr>A PRODUÇÃO DO CUIDADO NA SF:</vt:lpstr>
      <vt:lpstr>Responsabilidades mínimas: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BÁSICA DE SAÚDE</dc:title>
  <dc:creator>Janine</dc:creator>
  <cp:lastModifiedBy>user</cp:lastModifiedBy>
  <cp:revision>20</cp:revision>
  <dcterms:created xsi:type="dcterms:W3CDTF">2009-01-01T03:03:45Z</dcterms:created>
  <dcterms:modified xsi:type="dcterms:W3CDTF">2022-07-05T11:14:14Z</dcterms:modified>
</cp:coreProperties>
</file>