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04469" y="3077739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FACULDADE DAMA</a:t>
            </a:r>
            <a:br>
              <a:rPr lang="pt-BR" dirty="0" smtClean="0"/>
            </a:br>
            <a:r>
              <a:rPr lang="pt-BR" dirty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 </a:t>
            </a:r>
            <a:r>
              <a:rPr lang="pt-BR" sz="2700" b="1" dirty="0"/>
              <a:t>SEMIOLOGIA E SEMIOTÉCNICA EM ENFERMAGEM </a:t>
            </a: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000" i="1" dirty="0" smtClean="0"/>
              <a:t>“Na tentativa de chegar à verdade, tenho buscado em todos os locais, informações. Mas, em raras ocasiões eu consigo obter os registros hospitalares possíveis de serem usados para comparações.</a:t>
            </a:r>
            <a:r>
              <a:rPr lang="pt-BR" sz="1600" i="1" dirty="0" smtClean="0"/>
              <a:t>”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 </a:t>
            </a:r>
            <a:r>
              <a:rPr lang="pt-BR" sz="1800" i="1" dirty="0"/>
              <a:t>Florence </a:t>
            </a:r>
            <a:r>
              <a:rPr lang="pt-BR" sz="1800" i="1" dirty="0" err="1"/>
              <a:t>Nightingale</a:t>
            </a:r>
            <a:r>
              <a:rPr lang="pt-BR" sz="1800" i="1" dirty="0"/>
              <a:t> (1820-1910)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 </a:t>
            </a:r>
            <a:r>
              <a:rPr lang="pt-BR" b="1" dirty="0"/>
              <a:t>Prof.ª </a:t>
            </a:r>
            <a:r>
              <a:rPr lang="pt-BR" b="1" dirty="0" smtClean="0"/>
              <a:t>ELISANGELA PEREIRA (</a:t>
            </a:r>
            <a:r>
              <a:rPr lang="pt-BR" b="1" dirty="0" err="1" smtClean="0"/>
              <a:t>Esp</a:t>
            </a:r>
            <a:r>
              <a:rPr lang="pt-BR" b="1" dirty="0"/>
              <a:t>) </a:t>
            </a:r>
            <a:endParaRPr lang="pt-BR" b="1" dirty="0" smtClean="0"/>
          </a:p>
          <a:p>
            <a:r>
              <a:rPr lang="pt-BR" b="1" dirty="0" smtClean="0"/>
              <a:t>elisangelapereira1@yahoo.com.br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59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 O PACIENTE E SUAS NECESSIDADES BÁSICAS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As necessidades de segurança física se acentuam, ainda, pelo fato de se sentir ameaçado por falhas mecânicas e, talvez, por falhas humanas. O fato de não poder se expressar convenientemente muitas vezes o faz adotar os mais variados comportamentos, desde a passividade e a indiferença até a agressividade.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Sua ansiedade cresce quando vê seu corpo exposto, manuseado pela equipe, que, ao atende-lo pronta e eficazmente, se esquece de lhe dar explicação prévia ou de atuar com maior cuidado.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176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 O PACIENTE E SUAS NECESSIDADES BÁSICAS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atingido em sua autoestima quando se vê subjugado por todos que se aproximam do seu leito e que, sem pedirem seu consentimento, executam suas tarefas, </a:t>
            </a:r>
            <a:r>
              <a:rPr lang="pt-BR" dirty="0" err="1"/>
              <a:t>introduzindo-lhes</a:t>
            </a:r>
            <a:r>
              <a:rPr lang="pt-BR" dirty="0"/>
              <a:t> sondas e cateteres, expondo seu corpo sem considerarem sua intimidade.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503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ANOTAÇÕES DE ENFERMAGEM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157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ANOTAÇÕES DE ENFERMAGEM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anotações de enfermagem são registros ordenados, efetuados pela equipe de enfermagem com a finalidade essencial de fornecer informações a respeito da assistência prestada, de modo a assegurar a comunicação entre os membros da equipe de saúde, garantindo a continuidade das informações nas 24 horas, o que é indispensável para a compreensão do paciente de modo global.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A anotação de enfermagem é um relato breve, de ações que foram realizadas com o cliente ou das respostas (sinais e sintomas) que o mesmo apresentou ou relatou, em determinado momento (informações pontuais).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595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/>
              <a:t>SÃO ASPECTOS RELEVANTES NAS ANOTAÇÕES DE ENFERMAGEM: 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039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ANOTAÇÕES DE ENFERMAGEM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/>
              <a:t>anotação deve ser clara, concisa, objetiva, pontual, cronológica e sem rasuras, linhas em branco ou espaços, descrevendo as observações efetuadas, os tratamentos ministrados e as respostas do cliente frente aos cuidados prescritos pelo enfermeiro;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Devem </a:t>
            </a:r>
            <a:r>
              <a:rPr lang="pt-BR" dirty="0"/>
              <a:t>ser evitados suposições ou jargões (BEG, MEG, REG, sem alterações, passando bem, segue sem intercorrências, </a:t>
            </a:r>
            <a:r>
              <a:rPr lang="pt-BR" dirty="0" err="1"/>
              <a:t>eupneico</a:t>
            </a:r>
            <a:r>
              <a:rPr lang="pt-BR" dirty="0"/>
              <a:t>, afebril, acianótico, normotenso, etc.);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</a:t>
            </a:r>
            <a:r>
              <a:rPr lang="pt-BR" dirty="0"/>
              <a:t>anotação deve sempre ser precedida por data e horário e seguida de identificação profissional, conforme Resolução COFEN 191;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68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ANOTAÇÕES DE ENFERMAGEM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Deve </a:t>
            </a:r>
            <a:r>
              <a:rPr lang="pt-BR" dirty="0"/>
              <a:t>ainda constar todos os cuidados prestados ao cliente, sejam eles os já padronizados, de rotina, ou específicos;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Devem </a:t>
            </a:r>
            <a:r>
              <a:rPr lang="pt-BR" dirty="0"/>
              <a:t>ser referentes aos dados simples, que não requeiram um maior aprofundamento científico para a anotação dos dados. Não é correto, por </a:t>
            </a:r>
            <a:r>
              <a:rPr lang="pt-BR" dirty="0" smtClean="0"/>
              <a:t>exemplo</a:t>
            </a:r>
            <a:r>
              <a:rPr lang="pt-BR" dirty="0"/>
              <a:t>, o técnico ou auxiliar de enfermagem anotar dados referentes ao exame físico do cliente, como abdome distendido, timpânico, pupilas </a:t>
            </a:r>
            <a:r>
              <a:rPr lang="pt-BR" dirty="0" err="1"/>
              <a:t>isocóricas</a:t>
            </a:r>
            <a:r>
              <a:rPr lang="pt-BR" dirty="0"/>
              <a:t>, ou outros dados, visto que para a obtenção desses dados é necessário ter realizado o exame físico prévio, que constitui ação privativa do enfermeiro.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310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ANOTAÇÕES DE ENFERMAGEM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Portanto, as anotações devem ser simples, claras e referir-se à: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Todos os cuidados prestados;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Respostas </a:t>
            </a:r>
            <a:r>
              <a:rPr lang="pt-BR" dirty="0"/>
              <a:t>dos pacientes às ações que foram realizadas;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Preparos </a:t>
            </a:r>
            <a:r>
              <a:rPr lang="pt-BR" dirty="0"/>
              <a:t>para: cirurgia, exames, tratamentos, etc.;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Sinais </a:t>
            </a:r>
            <a:r>
              <a:rPr lang="pt-BR" dirty="0"/>
              <a:t>vitais (com valores exatos da aferição e não: normotenso, </a:t>
            </a:r>
            <a:r>
              <a:rPr lang="pt-BR" dirty="0" err="1"/>
              <a:t>normocárdico</a:t>
            </a:r>
            <a:r>
              <a:rPr lang="pt-BR" dirty="0"/>
              <a:t>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Ações </a:t>
            </a:r>
            <a:r>
              <a:rPr lang="pt-BR" dirty="0"/>
              <a:t>que foram realizadas de rotina ou em função de intercorrências ou ordens médicas, tais como: sedação, medicação fora de horário, restrição, colocação de grades, encaminhamento para cirurgia etc.; 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54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ANOTAÇÕES DE ENFERMAGEM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Sinais e sintomas relatados pelo cliente ou identificados por meio da simples observação;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Comportamento</a:t>
            </a:r>
            <a:r>
              <a:rPr lang="pt-BR" dirty="0"/>
              <a:t>, reações do cliente frente aos estímulos (verbais, de movimentação à dor, etc.);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Medidas </a:t>
            </a:r>
            <a:r>
              <a:rPr lang="pt-BR" dirty="0"/>
              <a:t>de segurança, como colocação de grades, identificação de alergias, entre outros;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Condições </a:t>
            </a:r>
            <a:r>
              <a:rPr lang="pt-BR" dirty="0"/>
              <a:t>de sondas, drenos, cateteres, curativos, etc.;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Aceitação </a:t>
            </a:r>
            <a:r>
              <a:rPr lang="pt-BR" dirty="0"/>
              <a:t>de líquidos, alimentação, eliminações, sono e repouso;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Transferência</a:t>
            </a:r>
            <a:r>
              <a:rPr lang="pt-BR" dirty="0"/>
              <a:t>, alta ou óbito, com data, horário e resumo das condições do cliente;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Admissão</a:t>
            </a:r>
            <a:r>
              <a:rPr lang="pt-BR" dirty="0"/>
              <a:t>, presença de acompanhante;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Data </a:t>
            </a:r>
            <a:r>
              <a:rPr lang="pt-BR" dirty="0"/>
              <a:t>e horário de punção venosa ou sondagens.  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34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EXAME FÍSICO RESUMIDO 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32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6824" y="469874"/>
            <a:ext cx="8911687" cy="1280890"/>
          </a:xfrm>
        </p:spPr>
        <p:txBody>
          <a:bodyPr>
            <a:normAutofit/>
          </a:bodyPr>
          <a:lstStyle/>
          <a:p>
            <a:r>
              <a:rPr lang="pt-BR" b="1" dirty="0"/>
              <a:t> HUMANIZAÇÃO DO ATENDIMENTO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5487" y="2475123"/>
            <a:ext cx="8915400" cy="3777622"/>
          </a:xfrm>
        </p:spPr>
        <p:txBody>
          <a:bodyPr/>
          <a:lstStyle/>
          <a:p>
            <a:r>
              <a:rPr lang="pt-BR" dirty="0"/>
              <a:t>Humanização é concebida como o atendimento das necessidades biopsicossociais e espirituais do indivíduo tanto no contexto do trabalhador quanto no do usuário (cliente/paciente).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Nessa perspectiva, cada um deve ser compreendido e aceito como ser único e integral e, portanto, com necessidades e expectativas particulares. Na atenção à saúde, as ações voltadas à humanização do cliente devem ser manifestadas nos âmbitos organizacional, ambiental, tecnológico, nas inter-relações, nas atividades terapêuticas em si e em outros.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079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REGULAÇÃO NEUROLÓGICA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Categorias principais de </a:t>
            </a:r>
            <a:r>
              <a:rPr lang="pt-BR" dirty="0" err="1"/>
              <a:t>avaliacao</a:t>
            </a:r>
            <a:r>
              <a:rPr lang="pt-BR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err="1"/>
              <a:t>Aparencia</a:t>
            </a:r>
            <a:r>
              <a:rPr lang="pt-BR" dirty="0"/>
              <a:t> (postura e </a:t>
            </a:r>
            <a:r>
              <a:rPr lang="pt-BR" dirty="0" err="1"/>
              <a:t>posicao</a:t>
            </a:r>
            <a:r>
              <a:rPr lang="pt-BR" dirty="0"/>
              <a:t>; movimentos corporais; </a:t>
            </a:r>
            <a:r>
              <a:rPr lang="pt-BR" dirty="0" err="1"/>
              <a:t>vestuario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asseio e higiene</a:t>
            </a:r>
            <a:r>
              <a:rPr lang="pt-BR" dirty="0" smtClean="0"/>
              <a:t>).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Comportamento (</a:t>
            </a:r>
            <a:r>
              <a:rPr lang="pt-BR" dirty="0" err="1"/>
              <a:t>nivel</a:t>
            </a:r>
            <a:r>
              <a:rPr lang="pt-BR" dirty="0"/>
              <a:t> de </a:t>
            </a:r>
            <a:r>
              <a:rPr lang="pt-BR" dirty="0" err="1"/>
              <a:t>consciencia</a:t>
            </a:r>
            <a:r>
              <a:rPr lang="pt-BR" dirty="0"/>
              <a:t>; </a:t>
            </a:r>
            <a:r>
              <a:rPr lang="pt-BR" dirty="0" err="1"/>
              <a:t>expressao</a:t>
            </a:r>
            <a:r>
              <a:rPr lang="pt-BR" dirty="0"/>
              <a:t> facial; </a:t>
            </a:r>
            <a:r>
              <a:rPr lang="pt-BR" dirty="0" smtClean="0"/>
              <a:t>fala;</a:t>
            </a:r>
          </a:p>
          <a:p>
            <a:pPr marL="0" indent="0">
              <a:buNone/>
            </a:pPr>
            <a:r>
              <a:rPr lang="pt-BR" dirty="0" smtClean="0"/>
              <a:t>humor/afeto).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669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REGULAÇÃO NEUROLÓGICA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Cognicao</a:t>
            </a:r>
            <a:r>
              <a:rPr lang="pt-BR" dirty="0"/>
              <a:t> (</a:t>
            </a:r>
            <a:r>
              <a:rPr lang="pt-BR" dirty="0" err="1"/>
              <a:t>orientacao</a:t>
            </a:r>
            <a:r>
              <a:rPr lang="pt-BR" dirty="0"/>
              <a:t> – tempo, lugar, </a:t>
            </a:r>
            <a:r>
              <a:rPr lang="pt-BR" dirty="0" err="1"/>
              <a:t>espaco</a:t>
            </a:r>
            <a:r>
              <a:rPr lang="pt-BR" dirty="0"/>
              <a:t>; </a:t>
            </a:r>
            <a:r>
              <a:rPr lang="pt-BR" dirty="0" err="1" smtClean="0"/>
              <a:t>atencao</a:t>
            </a:r>
            <a:r>
              <a:rPr lang="pt-BR" dirty="0" smtClean="0"/>
              <a:t>; memoria </a:t>
            </a:r>
            <a:r>
              <a:rPr lang="pt-BR" dirty="0"/>
              <a:t>remota; julgamento</a:t>
            </a:r>
            <a:r>
              <a:rPr lang="pt-BR" dirty="0" smtClean="0"/>
              <a:t>).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Processos de pensamento (</a:t>
            </a:r>
            <a:r>
              <a:rPr lang="pt-BR" dirty="0" err="1"/>
              <a:t>conteudo</a:t>
            </a:r>
            <a:r>
              <a:rPr lang="pt-BR" dirty="0"/>
              <a:t> do pensamento; </a:t>
            </a:r>
            <a:r>
              <a:rPr lang="pt-BR" dirty="0" err="1"/>
              <a:t>percepcoes</a:t>
            </a:r>
            <a:r>
              <a:rPr lang="pt-BR" dirty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553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Níveis de consciência: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Alerta: </a:t>
            </a:r>
            <a:r>
              <a:rPr lang="pt-BR" dirty="0"/>
              <a:t>acordado ou facilmente despertado, orientado, </a:t>
            </a:r>
            <a:r>
              <a:rPr lang="pt-BR" dirty="0" smtClean="0"/>
              <a:t>completamente consciente </a:t>
            </a:r>
            <a:r>
              <a:rPr lang="pt-BR" dirty="0"/>
              <a:t>de </a:t>
            </a:r>
            <a:r>
              <a:rPr lang="pt-BR" dirty="0" smtClean="0"/>
              <a:t>estímulos </a:t>
            </a:r>
            <a:r>
              <a:rPr lang="pt-BR" dirty="0"/>
              <a:t>externos e internos </a:t>
            </a:r>
            <a:r>
              <a:rPr lang="pt-BR" dirty="0" smtClean="0"/>
              <a:t>e responde </a:t>
            </a:r>
            <a:r>
              <a:rPr lang="pt-BR" dirty="0"/>
              <a:t>de forma adequada, conduz </a:t>
            </a:r>
            <a:r>
              <a:rPr lang="pt-BR" dirty="0" smtClean="0"/>
              <a:t>interações interpessoais significativas.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 </a:t>
            </a:r>
            <a:r>
              <a:rPr lang="pt-BR" b="1" dirty="0"/>
              <a:t>Letárgico/sonolento: </a:t>
            </a:r>
            <a:r>
              <a:rPr lang="pt-BR" dirty="0" smtClean="0"/>
              <a:t>não </a:t>
            </a:r>
            <a:r>
              <a:rPr lang="pt-BR" dirty="0"/>
              <a:t>totalmente alerta, dorme se </a:t>
            </a:r>
            <a:r>
              <a:rPr lang="pt-BR" dirty="0" smtClean="0"/>
              <a:t>não estimulado</a:t>
            </a:r>
            <a:r>
              <a:rPr lang="pt-BR" dirty="0"/>
              <a:t>, pode ser despertada pelo nome quando </a:t>
            </a:r>
            <a:r>
              <a:rPr lang="pt-BR" dirty="0" smtClean="0"/>
              <a:t>pronunciado em </a:t>
            </a:r>
            <a:r>
              <a:rPr lang="pt-BR" dirty="0"/>
              <a:t>voz normal, mas parece sonolento, </a:t>
            </a:r>
            <a:r>
              <a:rPr lang="pt-BR" dirty="0" smtClean="0"/>
              <a:t>responde adequadamente </a:t>
            </a:r>
            <a:r>
              <a:rPr lang="pt-BR" dirty="0"/>
              <a:t>as perguntas ou comandos, mas o </a:t>
            </a:r>
            <a:r>
              <a:rPr lang="pt-BR" dirty="0" smtClean="0"/>
              <a:t>pensamento parece </a:t>
            </a:r>
            <a:r>
              <a:rPr lang="pt-BR" dirty="0"/>
              <a:t>lento e confuso, desatento, perde a linha </a:t>
            </a:r>
            <a:r>
              <a:rPr lang="pt-BR" dirty="0" smtClean="0"/>
              <a:t>de pensamento</a:t>
            </a:r>
            <a:r>
              <a:rPr lang="pt-BR" dirty="0"/>
              <a:t>, os movimentos </a:t>
            </a:r>
            <a:r>
              <a:rPr lang="pt-BR" dirty="0" smtClean="0"/>
              <a:t>espontâneos são </a:t>
            </a:r>
            <a:r>
              <a:rPr lang="pt-BR" dirty="0"/>
              <a:t>reduzidos.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031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Níveis de consciência: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Estupor ou </a:t>
            </a:r>
            <a:r>
              <a:rPr lang="pt-BR" b="1" dirty="0" err="1"/>
              <a:t>Semicoma</a:t>
            </a:r>
            <a:r>
              <a:rPr lang="pt-BR" b="1" dirty="0"/>
              <a:t>: </a:t>
            </a:r>
            <a:r>
              <a:rPr lang="pt-BR" dirty="0"/>
              <a:t>inconsciente, responde apenas </a:t>
            </a:r>
            <a:r>
              <a:rPr lang="pt-BR" dirty="0" smtClean="0"/>
              <a:t>a agitação </a:t>
            </a:r>
            <a:r>
              <a:rPr lang="pt-BR" dirty="0"/>
              <a:t>vigorosa ou a dor, tem resposta motora </a:t>
            </a:r>
            <a:r>
              <a:rPr lang="pt-BR" dirty="0" smtClean="0"/>
              <a:t>adequada (retira </a:t>
            </a:r>
            <a:r>
              <a:rPr lang="pt-BR" dirty="0"/>
              <a:t>o membro para evitar a dor), caso contrario pode </a:t>
            </a:r>
            <a:r>
              <a:rPr lang="pt-BR" dirty="0" smtClean="0"/>
              <a:t>somente gemer </a:t>
            </a:r>
            <a:r>
              <a:rPr lang="pt-BR" dirty="0"/>
              <a:t>murmurar ou mover sem descanso, mas </a:t>
            </a:r>
            <a:r>
              <a:rPr lang="pt-BR" dirty="0" smtClean="0"/>
              <a:t>mantem atividade </a:t>
            </a:r>
            <a:r>
              <a:rPr lang="pt-BR" dirty="0"/>
              <a:t>reflexa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b="1" dirty="0"/>
              <a:t>Coma: </a:t>
            </a:r>
            <a:r>
              <a:rPr lang="pt-BR" dirty="0"/>
              <a:t>completamente inconsciente, </a:t>
            </a:r>
            <a:r>
              <a:rPr lang="pt-BR" dirty="0" smtClean="0"/>
              <a:t>não </a:t>
            </a:r>
            <a:r>
              <a:rPr lang="pt-BR" dirty="0"/>
              <a:t>responde a dor </a:t>
            </a:r>
            <a:r>
              <a:rPr lang="pt-BR" dirty="0" smtClean="0"/>
              <a:t>ou a </a:t>
            </a:r>
            <a:r>
              <a:rPr lang="pt-BR" dirty="0"/>
              <a:t>qualquer estimulo interno ou externo.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411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14" y="624110"/>
            <a:ext cx="9863098" cy="6052112"/>
          </a:xfrm>
        </p:spPr>
      </p:pic>
    </p:spTree>
    <p:extLst>
      <p:ext uri="{BB962C8B-B14F-4D97-AF65-F5344CB8AC3E}">
        <p14:creationId xmlns:p14="http://schemas.microsoft.com/office/powerpoint/2010/main" val="179538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EXAME FÍSICO RESUMIDO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Uma boa </a:t>
            </a:r>
            <a:r>
              <a:rPr lang="pt-BR" dirty="0" err="1"/>
              <a:t>semiotécnica</a:t>
            </a:r>
            <a:r>
              <a:rPr lang="pt-BR" dirty="0"/>
              <a:t> exige </a:t>
            </a:r>
            <a:r>
              <a:rPr lang="pt-BR" b="1" dirty="0"/>
              <a:t>o estudo prévio de como aplicar corretamente a inspeção, a palpação, a percussão e a ausculta, além do conhecimento da aferição dos sinais vitais e do exame físico específico de cada aparelho. </a:t>
            </a:r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r>
              <a:rPr lang="pt-BR" dirty="0"/>
              <a:t>É importante ter calma, organização e competência. Durante o exame físico (exceto no momento da ausculta), pode-se continuar conversando e indagando o paciente, preferencialmente questões relacionadas ao exame que está sendo executado naquele momento ou a fatores afins, de modo a complementar a anamnese.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889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EXAME FÍSICO RESUMIDO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importante informar ao paciente sobre o que você pretende fazer. Quando for necessária a sua participação ativa, você deve fazer a solicitação em linguagem acessível ao mesmo.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O exame físico do estudante é naturalmente mais demorado, para executar todas as habilidades necessárias, é fundamental treinar a repetição e a prática supervisionada em manequins, em pessoas saudáveis.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2753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Condições necessárias para realizar-se um bom exame clínico: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1. Ambiente adequado: iluminação; conforto para o examinador e para o paciente; temperatura agradável; silêncio; vestimenta adequada do paciente; 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2</a:t>
            </a:r>
            <a:r>
              <a:rPr lang="pt-BR" dirty="0"/>
              <a:t>. Respeito e delicadeza durante a realização do exame: só expor o segmento do corpo em exame; informar o paciente sobre os passos de exame; ao examinar segmentos em que há queixa álgica, informar o paciente.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0131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Condições necessárias para realizar-se um bom exame clínico: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Para realizá-lo nos utilizamos de nossos sentidos e às vezes instrumentos auxiliares simples: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Inspeção </a:t>
            </a:r>
            <a:r>
              <a:rPr lang="pt-BR" dirty="0"/>
              <a:t>(visão, olfato)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Palpação </a:t>
            </a:r>
            <a:r>
              <a:rPr lang="pt-BR" dirty="0"/>
              <a:t>(tato)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Percussão </a:t>
            </a:r>
            <a:r>
              <a:rPr lang="pt-BR" dirty="0"/>
              <a:t>(tato e audição)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Ausculta </a:t>
            </a:r>
            <a:r>
              <a:rPr lang="pt-BR" dirty="0"/>
              <a:t>(audição) 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3263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Condições necessárias para realizar-se um bom exame clínico: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- O exame clínico é constituído por: </a:t>
            </a:r>
            <a:endParaRPr lang="pt-BR" dirty="0" smtClean="0"/>
          </a:p>
          <a:p>
            <a:endParaRPr lang="pt-BR" dirty="0"/>
          </a:p>
          <a:p>
            <a:pPr>
              <a:buFont typeface="+mj-lt"/>
              <a:buAutoNum type="arabicPeriod"/>
            </a:pPr>
            <a:r>
              <a:rPr lang="pt-BR" dirty="0" err="1" smtClean="0"/>
              <a:t>Ectoscopia</a:t>
            </a:r>
            <a:r>
              <a:rPr lang="pt-BR" dirty="0"/>
              <a:t>; </a:t>
            </a:r>
            <a:endParaRPr lang="pt-BR" dirty="0" smtClean="0"/>
          </a:p>
          <a:p>
            <a:pPr>
              <a:buFont typeface="+mj-lt"/>
              <a:buAutoNum type="arabicPeriod"/>
            </a:pPr>
            <a:endParaRPr lang="pt-BR" dirty="0"/>
          </a:p>
          <a:p>
            <a:pPr>
              <a:buFont typeface="+mj-lt"/>
              <a:buAutoNum type="arabicPeriod"/>
            </a:pPr>
            <a:r>
              <a:rPr lang="pt-BR" dirty="0" smtClean="0"/>
              <a:t>Dados </a:t>
            </a:r>
            <a:r>
              <a:rPr lang="pt-BR" dirty="0"/>
              <a:t>vitais; </a:t>
            </a:r>
            <a:endParaRPr lang="pt-BR" dirty="0" smtClean="0"/>
          </a:p>
          <a:p>
            <a:pPr>
              <a:buFont typeface="+mj-lt"/>
              <a:buAutoNum type="arabicPeriod"/>
            </a:pPr>
            <a:endParaRPr lang="pt-BR" dirty="0"/>
          </a:p>
          <a:p>
            <a:pPr>
              <a:buFont typeface="+mj-lt"/>
              <a:buAutoNum type="arabicPeriod"/>
            </a:pPr>
            <a:r>
              <a:rPr lang="pt-BR" dirty="0" smtClean="0"/>
              <a:t>Exame </a:t>
            </a:r>
            <a:r>
              <a:rPr lang="pt-BR" dirty="0"/>
              <a:t>de órgãos e sistemas. </a:t>
            </a:r>
            <a:endParaRPr lang="pt-BR" dirty="0" smtClean="0"/>
          </a:p>
          <a:p>
            <a:pPr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56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 HUMANIZAÇÃO DO ATENDIMENTO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Mezzomo</a:t>
            </a:r>
            <a:r>
              <a:rPr lang="pt-BR" dirty="0"/>
              <a:t> (2001) afirma: “Hospital Humanizado, é aquele onde em sua estrutura física, tecnológica, humana e administrativa valoriza e respeita a pessoa, colocando-se a serviço da mesma, garantindo-lhe um atendimento de elevada qualidade”. 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err="1"/>
              <a:t>Knobel</a:t>
            </a:r>
            <a:r>
              <a:rPr lang="pt-BR" dirty="0"/>
              <a:t> (1998), em abordagem a respeito das Condutas no Paciente Grave, enuncia: “A humanização é um antigo conceito que renasce para valorizar as características do gênero humano. Para que seja verdadeiramente recuperado, é necessária uma equipe consciente dos desafios a serem enfrentados e dos próprios limites a serem transpostos”.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2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Dividir a sala em grupos, cada grupo deverá montar um roteiro completo de exame físico que será dividido e sorteado pela professora. Após o roteiro os mesmos deverão construir uma paródia para apresentar na próxima aula – Dia 08/08/2019. </a:t>
            </a:r>
            <a:r>
              <a:rPr lang="pt-BR" b="1" dirty="0" smtClean="0"/>
              <a:t>Valendo 5,0 pontos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568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 HUMANIZAÇÃO DO ATENDIMENTO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No </a:t>
            </a:r>
            <a:r>
              <a:rPr lang="pt-BR" dirty="0"/>
              <a:t>cuidado à saúde, em nosso país, a humanização do cliente pode ser percebida na Constituição Federal (Brasil, 1988) que garante a todos o acesso à assistência à saúde de forma resolutiva, igualitária e integral.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006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 HUMANIZAÇÃO DO ATENDIMENTO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 enfermagem, embora de forma indireta, a humanização do paciente foi enfocada no Século XIX por Florence </a:t>
            </a:r>
            <a:r>
              <a:rPr lang="pt-BR" dirty="0" err="1"/>
              <a:t>Nightingale</a:t>
            </a:r>
            <a:r>
              <a:rPr lang="pt-BR" dirty="0"/>
              <a:t> (1989). Em seu livro de título Notas Sobre Enfermagem, em vários momentos, ela sugere maneiras para o melhor restabelecimento dos pacientes por meio da adoção de medidas ambientais proporcionadas pelas enfermeiras.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Por seus escritos, percebemos que, naquela época, ainda que o foco principal da assistência fosse o ambiente, a humanização já estava implícita na atuação da enfermagem. </a:t>
            </a:r>
          </a:p>
        </p:txBody>
      </p:sp>
    </p:spTree>
    <p:extLst>
      <p:ext uri="{BB962C8B-B14F-4D97-AF65-F5344CB8AC3E}">
        <p14:creationId xmlns:p14="http://schemas.microsoft.com/office/powerpoint/2010/main" val="90707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 HUMANIZAÇÃO DO ATENDIMENTO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Hoje, passados mais de um século, a questão da humanização ainda consiste em um desafio para a profissão que precisa se adequar às demandas tecnológicas, econômicas e sociais todas elas com forte tendência à desumanização. </a:t>
            </a:r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Sabemos que a revolução industrial e o ambiente socioeconômico sempre influenciaram no modo de atuação da enfermagem, entretanto questões relacionadas à ética, ao respeito e ao reconhecimento da individualidade dos outros, são princípios que devem prevalecer na vida das pessoas e na profissão, independentemente da origem, da época e do local.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39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O PACIENTE E SUAS NECESSIDADES BÁSICAS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97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 O PACIENTE E SUAS NECESSIDADES BÁSICAS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influências internas e externas a que está constantemente submetido o paciente internado podem leva-lo a uma condição de estresse, na qual o indivíduo perde a capacidade natural de adaptação. </a:t>
            </a:r>
            <a:endParaRPr lang="pt-BR" dirty="0" smtClean="0"/>
          </a:p>
          <a:p>
            <a:endParaRPr lang="pt-BR" dirty="0"/>
          </a:p>
          <a:p>
            <a:r>
              <a:rPr lang="pt-BR" dirty="0"/>
              <a:t>Este fato constitui uma ameaça à manutenção da sua homeostase e interfere grandemente na satisfação das suas necessidades básicas.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As </a:t>
            </a:r>
            <a:r>
              <a:rPr lang="pt-BR" dirty="0"/>
              <a:t>necessidades básicas são aquelas relacionadas com a sobrevivência física, psíquica e espiritual: necessidades </a:t>
            </a:r>
            <a:r>
              <a:rPr lang="pt-BR" dirty="0" err="1"/>
              <a:t>psicobiológicas</a:t>
            </a:r>
            <a:r>
              <a:rPr lang="pt-BR" dirty="0"/>
              <a:t>, psicossociais, e </a:t>
            </a:r>
            <a:r>
              <a:rPr lang="pt-BR" dirty="0" err="1"/>
              <a:t>psicoespirituais</a:t>
            </a:r>
            <a:r>
              <a:rPr lang="pt-BR" dirty="0"/>
              <a:t> (MASLOW apud GOMES, 1988).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940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 O PACIENTE E SUAS NECESSIDADES BÁSICAS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Muitas dessas necessidades estão afetadas no paciente durante a hospitalização. O paciente gravemente enfermo tem uma grande dependência em relação à satisfação dessas necessidades e, como todo ser humano que se vê dependente, responde a este fato de uma forma característica, individual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Ele se torna concentrado em si mesmo, seus interesses e sua atenção se limitam ao momento presente, sua preocupação primária é o funcionamento do seu corpo. </a:t>
            </a:r>
          </a:p>
        </p:txBody>
      </p:sp>
    </p:spTree>
    <p:extLst>
      <p:ext uri="{BB962C8B-B14F-4D97-AF65-F5344CB8AC3E}">
        <p14:creationId xmlns:p14="http://schemas.microsoft.com/office/powerpoint/2010/main" val="1257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1852</Words>
  <Application>Microsoft Office PowerPoint</Application>
  <PresentationFormat>Widescreen</PresentationFormat>
  <Paragraphs>140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6" baseType="lpstr">
      <vt:lpstr>Arial</vt:lpstr>
      <vt:lpstr>Century Gothic</vt:lpstr>
      <vt:lpstr>Courier New</vt:lpstr>
      <vt:lpstr>Wingdings</vt:lpstr>
      <vt:lpstr>Wingdings 3</vt:lpstr>
      <vt:lpstr>Cacho</vt:lpstr>
      <vt:lpstr> FACULDADE DAMA    SEMIOLOGIA E SEMIOTÉCNICA EM ENFERMAGEM   “Na tentativa de chegar à verdade, tenho buscado em todos os locais, informações. Mas, em raras ocasiões eu consigo obter os registros hospitalares possíveis de serem usados para comparações.”   Florence Nightingale (1820-1910)  </vt:lpstr>
      <vt:lpstr> HUMANIZAÇÃO DO ATENDIMENTO </vt:lpstr>
      <vt:lpstr> HUMANIZAÇÃO DO ATENDIMENTO </vt:lpstr>
      <vt:lpstr> HUMANIZAÇÃO DO ATENDIMENTO </vt:lpstr>
      <vt:lpstr> HUMANIZAÇÃO DO ATENDIMENTO </vt:lpstr>
      <vt:lpstr> HUMANIZAÇÃO DO ATENDIMENTO </vt:lpstr>
      <vt:lpstr>O PACIENTE E SUAS NECESSIDADES BÁSICAS  </vt:lpstr>
      <vt:lpstr> O PACIENTE E SUAS NECESSIDADES BÁSICAS  </vt:lpstr>
      <vt:lpstr> O PACIENTE E SUAS NECESSIDADES BÁSICAS  </vt:lpstr>
      <vt:lpstr> O PACIENTE E SUAS NECESSIDADES BÁSICAS  </vt:lpstr>
      <vt:lpstr> O PACIENTE E SUAS NECESSIDADES BÁSICAS  </vt:lpstr>
      <vt:lpstr>ANOTAÇÕES DE ENFERMAGEM  </vt:lpstr>
      <vt:lpstr>ANOTAÇÕES DE ENFERMAGEM  </vt:lpstr>
      <vt:lpstr>SÃO ASPECTOS RELEVANTES NAS ANOTAÇÕES DE ENFERMAGEM:   </vt:lpstr>
      <vt:lpstr>ANOTAÇÕES DE ENFERMAGEM  </vt:lpstr>
      <vt:lpstr>ANOTAÇÕES DE ENFERMAGEM  </vt:lpstr>
      <vt:lpstr>ANOTAÇÕES DE ENFERMAGEM  </vt:lpstr>
      <vt:lpstr>ANOTAÇÕES DE ENFERMAGEM  </vt:lpstr>
      <vt:lpstr>EXAME FÍSICO RESUMIDO </vt:lpstr>
      <vt:lpstr>REGULAÇÃO NEUROLÓGICA</vt:lpstr>
      <vt:lpstr>REGULAÇÃO NEUROLÓGICA</vt:lpstr>
      <vt:lpstr>Níveis de consciência:</vt:lpstr>
      <vt:lpstr>Níveis de consciência:</vt:lpstr>
      <vt:lpstr>Apresentação do PowerPoint</vt:lpstr>
      <vt:lpstr>EXAME FÍSICO RESUMIDO </vt:lpstr>
      <vt:lpstr>EXAME FÍSICO RESUMIDO </vt:lpstr>
      <vt:lpstr>Condições necessárias para realizar-se um bom exame clínico: </vt:lpstr>
      <vt:lpstr>Condições necessárias para realizar-se um bom exame clínico: </vt:lpstr>
      <vt:lpstr>Condições necessárias para realizar-se um bom exame clínico: </vt:lpstr>
      <vt:lpstr>ATIVIDADE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DAMA</dc:title>
  <dc:creator>MAQUINA01</dc:creator>
  <cp:lastModifiedBy>MAQUINA01</cp:lastModifiedBy>
  <cp:revision>6</cp:revision>
  <dcterms:created xsi:type="dcterms:W3CDTF">2019-07-31T18:11:55Z</dcterms:created>
  <dcterms:modified xsi:type="dcterms:W3CDTF">2019-07-31T19:07:37Z</dcterms:modified>
</cp:coreProperties>
</file>