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7" r:id="rId2"/>
    <p:sldId id="258" r:id="rId3"/>
    <p:sldId id="260" r:id="rId4"/>
    <p:sldId id="262" r:id="rId5"/>
    <p:sldId id="265" r:id="rId6"/>
    <p:sldId id="287" r:id="rId7"/>
    <p:sldId id="288" r:id="rId8"/>
    <p:sldId id="266" r:id="rId9"/>
    <p:sldId id="267" r:id="rId10"/>
    <p:sldId id="268" r:id="rId11"/>
    <p:sldId id="269" r:id="rId12"/>
    <p:sldId id="276" r:id="rId13"/>
    <p:sldId id="270" r:id="rId14"/>
    <p:sldId id="271" r:id="rId15"/>
    <p:sldId id="272" r:id="rId16"/>
    <p:sldId id="273" r:id="rId17"/>
    <p:sldId id="289" r:id="rId18"/>
    <p:sldId id="274" r:id="rId19"/>
    <p:sldId id="290" r:id="rId20"/>
    <p:sldId id="275" r:id="rId21"/>
    <p:sldId id="291" r:id="rId22"/>
    <p:sldId id="277" r:id="rId23"/>
    <p:sldId id="278" r:id="rId24"/>
    <p:sldId id="292" r:id="rId25"/>
    <p:sldId id="279" r:id="rId26"/>
    <p:sldId id="280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017" autoAdjust="0"/>
  </p:normalViewPr>
  <p:slideViewPr>
    <p:cSldViewPr>
      <p:cViewPr varScale="1">
        <p:scale>
          <a:sx n="59" d="100"/>
          <a:sy n="59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AB1F8-C8C0-4348-A20D-EBFB421CC3DF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0AB78-51BD-40BE-9AC5-61974674D7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339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0AB78-51BD-40BE-9AC5-61974674D781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80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DFDFF46-ADDA-451E-89CF-2E4DA2284073}" type="datetimeFigureOut">
              <a:rPr lang="pt-BR" smtClean="0"/>
              <a:pPr/>
              <a:t>28/04/2024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671732-DCBE-4E21-BBB7-3435768BA7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0"/>
            <a:ext cx="6624736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93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6192688"/>
          </a:xfrm>
        </p:spPr>
        <p:txBody>
          <a:bodyPr>
            <a:normAutofit fontScale="77500" lnSpcReduction="20000"/>
          </a:bodyPr>
          <a:lstStyle/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Realizar busca ativa e notificar doenças e agravos de notificação compulsória, bem como outras doenças, agravos, surtos, acidentes, violências, situações sanitárias e ambientais de importância local, considerando essas ocorrências para o planejamento de ações de prevenção, proteção e recuperação em saúde no território;</a:t>
            </a:r>
          </a:p>
          <a:p>
            <a:pPr algn="just"/>
            <a:r>
              <a:rPr lang="pt-BR" dirty="0"/>
              <a:t>Realizar busca ativa de internações e atendimentos de urgência/emergência por causas sensíveis à Atenção Básica, a fim de estabelecer estratégias que ampliem a resolutividade e a </a:t>
            </a:r>
            <a:r>
              <a:rPr lang="pt-BR" dirty="0" err="1"/>
              <a:t>longitudinalidade</a:t>
            </a:r>
            <a:r>
              <a:rPr lang="pt-BR" dirty="0"/>
              <a:t> pelas equipes que atuam na AB;</a:t>
            </a:r>
          </a:p>
          <a:p>
            <a:pPr algn="just"/>
            <a:r>
              <a:rPr lang="pt-BR" dirty="0"/>
              <a:t>Realizar visitas domiciliares e atendimentos em domicílio às famílias e pessoas em residências, Instituições de Longa Permanência (ILP), abrigos, entre outros tipos de moradia existentes em seu território;</a:t>
            </a:r>
          </a:p>
          <a:p>
            <a:pPr algn="just"/>
            <a:r>
              <a:rPr lang="pt-BR" dirty="0"/>
              <a:t>Realizar atenção domiciliar a pessoas com problemas de saúde controlados/compensados com algum grau de dependência para as atividades da vida diária e que não podem se deslocar até a UBS;</a:t>
            </a:r>
          </a:p>
          <a:p>
            <a:pPr algn="just"/>
            <a:r>
              <a:rPr lang="pt-BR" dirty="0"/>
              <a:t>Realizar trabalhos interdisciplinares e em equipe, integrando áreas técnicas, profissionais de diferentes formações e até mesmo outros níveis de atenção, buscando incorporar novas práticas ;</a:t>
            </a:r>
          </a:p>
          <a:p>
            <a:pPr algn="just"/>
            <a:r>
              <a:rPr lang="pt-BR" dirty="0"/>
              <a:t>Participar de reuniões de equipes a fim de acompanhar e discutir em conjunto o planejamento e avaliação sistemática das ações, visando a readequação constante do processo de trabalho;</a:t>
            </a:r>
          </a:p>
        </p:txBody>
      </p:sp>
    </p:spTree>
    <p:extLst>
      <p:ext uri="{BB962C8B-B14F-4D97-AF65-F5344CB8AC3E}">
        <p14:creationId xmlns:p14="http://schemas.microsoft.com/office/powerpoint/2010/main" val="23137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260648"/>
            <a:ext cx="7408333" cy="5865515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Articular e participar das atividades de educação permanente e educação continuada;</a:t>
            </a:r>
          </a:p>
          <a:p>
            <a:r>
              <a:rPr lang="pt-BR" dirty="0"/>
              <a:t>Realizar ações de educação em saúde e utilizando abordagens adequadas às necessidades deste público;</a:t>
            </a:r>
          </a:p>
          <a:p>
            <a:r>
              <a:rPr lang="pt-BR" dirty="0"/>
              <a:t>Participar do gerenciamento dos insumos necessários para o adequado funcionamento da UBS;</a:t>
            </a:r>
          </a:p>
          <a:p>
            <a:r>
              <a:rPr lang="pt-BR" dirty="0"/>
              <a:t>Promover a mobilização e a participação da comunidade, estimulando conselhos/colegiados, constituídos de gestores locais, profissionais de saúde e usuários, viabilizando o controle social na gestão da UBS;</a:t>
            </a:r>
          </a:p>
          <a:p>
            <a:r>
              <a:rPr lang="pt-BR" dirty="0"/>
              <a:t>Identificar parceiros e recursos na comunidade que possam potencializar ações </a:t>
            </a:r>
            <a:r>
              <a:rPr lang="pt-BR" dirty="0" err="1"/>
              <a:t>intersetoriais</a:t>
            </a:r>
            <a:r>
              <a:rPr lang="pt-BR" dirty="0"/>
              <a:t>;</a:t>
            </a:r>
          </a:p>
          <a:p>
            <a:r>
              <a:rPr lang="pt-BR" dirty="0"/>
              <a:t>Acompanhar e registrar no Sistema de Informação da Atenção Básica e no mapa de acompanhamento do Programa Bolsa Família (PBF), e/ou outros programas sociais equivalentes, as condicionalidades de saúde das famílias </a:t>
            </a:r>
            <a:r>
              <a:rPr lang="pt-BR" dirty="0" err="1"/>
              <a:t>beneficiárias;e</a:t>
            </a:r>
            <a:endParaRPr lang="pt-BR" dirty="0"/>
          </a:p>
          <a:p>
            <a:r>
              <a:rPr lang="pt-BR" dirty="0"/>
              <a:t>Realizar outras ações e atividades, de acordo com as prioridades locais, definidas pelo gestor local.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9895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Enfermeiro</a:t>
            </a:r>
          </a:p>
        </p:txBody>
      </p:sp>
      <p:pic>
        <p:nvPicPr>
          <p:cNvPr id="1026" name="Picture 2" descr="C:\Users\Client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00808"/>
            <a:ext cx="3528391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716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04664"/>
            <a:ext cx="7408333" cy="6264696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Realizar atenção à saúde aos indivíduos e famílias vinculadas às equipes e, quando necessário, no domicílio e/ou nos demais espaços comunitários (escolas, associações entre outras), em todos os ciclos de vida;</a:t>
            </a:r>
          </a:p>
          <a:p>
            <a:pPr algn="just"/>
            <a:r>
              <a:rPr lang="pt-BR" dirty="0"/>
              <a:t>Realizar consulta de enfermagem, procedimentos, solicitar exames complementares, prescrever medicações conforme protocolos, diretrizes clínicas e terapêuticas, ou outras normativas técnicas estabelecidas pelo gestores, observadas as disposições legais da profissão;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6731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6264696"/>
          </a:xfrm>
        </p:spPr>
        <p:txBody>
          <a:bodyPr>
            <a:normAutofit/>
          </a:bodyPr>
          <a:lstStyle/>
          <a:p>
            <a:r>
              <a:rPr lang="pt-BR" dirty="0"/>
              <a:t>Realizar e/ou supervisionar acolhimento com escuta qualificada e classificação de risco, de acordo com protocolos estabelecidos;</a:t>
            </a:r>
          </a:p>
          <a:p>
            <a:r>
              <a:rPr lang="pt-BR" dirty="0"/>
              <a:t>Realizar estratificação de risco e elaborar plano de cuidados para as pessoas que possuem condições crônicas no território, junto aos demais membros da equipe;</a:t>
            </a:r>
          </a:p>
          <a:p>
            <a:r>
              <a:rPr lang="pt-BR" dirty="0"/>
              <a:t>Realizar atividades em grupo e encaminhar, quando necessário, usuários a outros serviços, conforme fluxo estabelecido;</a:t>
            </a:r>
          </a:p>
          <a:p>
            <a:r>
              <a:rPr lang="pt-BR" dirty="0"/>
              <a:t>Planejar, gerenciar e avaliar as ações desenvolvidas pelos técnicos/auxiliares de enfermagem, ACS em conjunto com os outros membros da equipe;</a:t>
            </a:r>
          </a:p>
          <a:p>
            <a:r>
              <a:rPr lang="pt-BR" dirty="0"/>
              <a:t>Supervisionar as ações do técnico/auxiliar de enfermagem e ACS;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726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r>
              <a:rPr lang="pt-BR" dirty="0"/>
              <a:t>Implementar e manter atualizados rotinas, protocolos e fluxos relacionados a sua área de competência na UBS; e</a:t>
            </a:r>
          </a:p>
          <a:p>
            <a:r>
              <a:rPr lang="pt-BR" dirty="0"/>
              <a:t>Exercer outras atribuições conforme legislação profissional, e que sejam de responsabilidade na sua área de atuação.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6833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928" y="1628775"/>
            <a:ext cx="6746082" cy="4497388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 </a:t>
            </a:r>
            <a:br>
              <a:rPr lang="pt-BR" dirty="0"/>
            </a:br>
            <a:r>
              <a:rPr lang="pt-BR" dirty="0"/>
              <a:t>Técnico e/ou Auxiliar de Enfermagem: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379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6048672"/>
          </a:xfrm>
        </p:spPr>
        <p:txBody>
          <a:bodyPr>
            <a:normAutofit/>
          </a:bodyPr>
          <a:lstStyle/>
          <a:p>
            <a:endParaRPr lang="pt-BR" dirty="0"/>
          </a:p>
          <a:p>
            <a:pPr algn="just"/>
            <a:r>
              <a:rPr lang="pt-BR" dirty="0"/>
              <a:t>Participar das atividades de atenção à saúde realizando procedimentos regulamentados no exercício de sua profissão na UBS e, quando necessário, no domicílio e/ou nos demais espaços comunitários (escolas, associações, entre outros);</a:t>
            </a:r>
          </a:p>
          <a:p>
            <a:pPr algn="just"/>
            <a:r>
              <a:rPr lang="pt-BR" dirty="0"/>
              <a:t>Realizar procedimentos de enfermagem, como curativos, administração de medicamentos, vacinas, coleta de material para exames, lavagem, preparação e esterilização de materiais, entre outras atividades delegadas pelo enfermeiro, de acordo com sua área de atuação e regulamentação; e</a:t>
            </a:r>
          </a:p>
          <a:p>
            <a:pPr algn="just"/>
            <a:r>
              <a:rPr lang="pt-BR" dirty="0"/>
              <a:t>Exercer outras atribuições que sejam de responsabilidade na sua área de atuação.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496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Médico</a:t>
            </a:r>
          </a:p>
        </p:txBody>
      </p:sp>
      <p:pic>
        <p:nvPicPr>
          <p:cNvPr id="3074" name="Picture 2" descr="C:\Users\Cliente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43124"/>
            <a:ext cx="4032447" cy="438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770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61926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Realizar a atenção à saúde às pessoas e famílias sob sua responsabilidade;</a:t>
            </a:r>
          </a:p>
          <a:p>
            <a:pPr algn="just"/>
            <a:r>
              <a:rPr lang="pt-BR" dirty="0"/>
              <a:t>Realizar consultas clínicas, pequenos procedimentos cirúrgicos, atividades em grupo na UBS e, necessário, no domicílio e/ou nos demais espaços comunitários (escolas, associações entre outros); em conformidade com protocolos, diretrizes clínicas e terapêuticas, bem como outras normativas técnicas estabelecidas pelos gestores, observadas as disposições legais da profissão;</a:t>
            </a:r>
          </a:p>
          <a:p>
            <a:pPr algn="just"/>
            <a:r>
              <a:rPr lang="pt-BR" dirty="0"/>
              <a:t>Realizar estratificação de risco e elaborar plano de cuidados para as pessoas que possuem condições crônicas no território, junto aos demais membros da equipe;</a:t>
            </a:r>
          </a:p>
          <a:p>
            <a:pPr algn="just"/>
            <a:r>
              <a:rPr lang="pt-BR" dirty="0"/>
              <a:t>Encaminhar, quando necessário, usuários a outros pontos de atenção, respeitando fluxos locais, mantendo sob sua responsabilidade o acompanhamento do plano terapêutico prescrito;</a:t>
            </a:r>
          </a:p>
          <a:p>
            <a:pPr algn="just"/>
            <a:r>
              <a:rPr lang="pt-BR" dirty="0"/>
              <a:t>Indicar a necessidade de internação hospitalar ou domiciliar, mantendo a responsabilização pelo acompanhamento da pessoa;</a:t>
            </a:r>
          </a:p>
          <a:p>
            <a:pPr algn="just"/>
            <a:r>
              <a:rPr lang="pt-BR" dirty="0"/>
              <a:t>Planejar, gerenciar e avaliar as ações desenvolvidas pelos ACS em conjunto com os outros membros da equipe; e</a:t>
            </a:r>
          </a:p>
          <a:p>
            <a:pPr algn="just"/>
            <a:r>
              <a:rPr lang="pt-BR" dirty="0"/>
              <a:t>Exercer outras atribuições que sejam de responsabilidade na sua área de atuação.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85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Ela organiza, regulamenta, implanta, operacionaliza, estabelece diretrizes para a organização da Atenção Básica. Tem na Saúde da Família sua estratégia prioritária para expansão e consolidação da Atenção Básica.</a:t>
            </a:r>
          </a:p>
          <a:p>
            <a:pPr marL="0" indent="0" algn="ctr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Os termos Atenção Básica e Atenção Primária são equivalentes.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6273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628800"/>
            <a:ext cx="5472607" cy="5040559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pt-BR" dirty="0"/>
              <a:t>Cirurgião Dentista</a:t>
            </a:r>
          </a:p>
        </p:txBody>
      </p:sp>
    </p:spTree>
    <p:extLst>
      <p:ext uri="{BB962C8B-B14F-4D97-AF65-F5344CB8AC3E}">
        <p14:creationId xmlns:p14="http://schemas.microsoft.com/office/powerpoint/2010/main" val="456802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/>
          </a:bodyPr>
          <a:lstStyle/>
          <a:p>
            <a:r>
              <a:rPr lang="pt-BR" dirty="0"/>
              <a:t>Realizar a atenção na área de saúde bucal de maneira individual e coletiva; atividades em grupo na UBS e em sua área de abrangência (escolas e associações) e quando necessário, no domicilio. De acordo com disposições legais da profissão e planejamento da equipe.</a:t>
            </a:r>
          </a:p>
          <a:p>
            <a:r>
              <a:rPr lang="pt-BR" dirty="0"/>
              <a:t>Realizar diagnostico situacional para se obter o perfil epidemiológico da área para planejamento e programação em saúde bucal;</a:t>
            </a:r>
          </a:p>
          <a:p>
            <a:r>
              <a:rPr lang="pt-BR" dirty="0"/>
              <a:t>Realizar procedimentos clínicos e cirúrgicos, incluindo urgências, pequenas cirurgias, fases clínicas de moldagem, adaptação e acompanhamento de próteses dentarias (elementar, total e parcial removível)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5050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04664"/>
            <a:ext cx="7408333" cy="5721499"/>
          </a:xfrm>
        </p:spPr>
        <p:txBody>
          <a:bodyPr/>
          <a:lstStyle/>
          <a:p>
            <a:pPr algn="just"/>
            <a:r>
              <a:rPr lang="pt-BR" dirty="0"/>
              <a:t>Coordenar e participar de ações de promoção e prevenção em saúde bucal;</a:t>
            </a:r>
          </a:p>
          <a:p>
            <a:pPr algn="just"/>
            <a:r>
              <a:rPr lang="pt-BR" dirty="0"/>
              <a:t>*Acompanhar, desenvolver e apoiar as ações referentes a saúde bucal com os demais membros da equipe, buscando integrar e aproximar-se.</a:t>
            </a:r>
          </a:p>
          <a:p>
            <a:pPr algn="just"/>
            <a:r>
              <a:rPr lang="pt-BR" dirty="0"/>
              <a:t>Realizar supervisão do TSB e ASB.</a:t>
            </a:r>
          </a:p>
          <a:p>
            <a:pPr algn="just"/>
            <a:r>
              <a:rPr lang="pt-BR" dirty="0"/>
              <a:t> Realizar estratificação de risco e elaborar plano de cuidados para as pessoas que possuem condições crônicas no território, junto aos demais membros da equipe; e</a:t>
            </a:r>
          </a:p>
          <a:p>
            <a:pPr algn="just"/>
            <a:r>
              <a:rPr lang="pt-BR" dirty="0"/>
              <a:t>Exercer outras atribuições que sejam de responsabilidade na sua área de atuação.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736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688632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Autofit/>
          </a:bodyPr>
          <a:lstStyle/>
          <a:p>
            <a:r>
              <a:rPr lang="pt-BR" sz="2400" dirty="0"/>
              <a:t>Técnico em Saúde Bucal (TSB)</a:t>
            </a:r>
            <a:br>
              <a:rPr lang="pt-BR" sz="2400" dirty="0"/>
            </a:br>
            <a:r>
              <a:rPr lang="pt-BR" sz="2400" dirty="0"/>
              <a:t>Aux. Saúde Bucal:</a:t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4098" name="Picture 2" descr="C:\Users\Cliente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60848"/>
            <a:ext cx="691276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971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61206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Realizar atenção em saúde bucal individual e coletiva das famílias, grupos específicos e indivíduos, de acordo com a programação;</a:t>
            </a:r>
          </a:p>
          <a:p>
            <a:pPr algn="just"/>
            <a:r>
              <a:rPr lang="pt-BR" dirty="0"/>
              <a:t>Coordenar a manutenção e conservação dos equipamentos da </a:t>
            </a:r>
            <a:r>
              <a:rPr lang="pt-BR" dirty="0" err="1"/>
              <a:t>odonto</a:t>
            </a:r>
            <a:r>
              <a:rPr lang="pt-BR" dirty="0"/>
              <a:t>;</a:t>
            </a:r>
          </a:p>
          <a:p>
            <a:pPr algn="just"/>
            <a:r>
              <a:rPr lang="pt-BR" dirty="0"/>
              <a:t>Participar do treinamento e capacitação de auxiliar em saúde bucal e de agentes multiplicadores das ações de promoção à saúde;</a:t>
            </a:r>
          </a:p>
          <a:p>
            <a:pPr algn="just"/>
            <a:r>
              <a:rPr lang="pt-BR" dirty="0"/>
              <a:t> Participar da realização de levantamentos e estudos epidemiológicos, exceto na categoria de examinador;</a:t>
            </a:r>
          </a:p>
          <a:p>
            <a:pPr algn="just"/>
            <a:r>
              <a:rPr lang="pt-BR" dirty="0"/>
              <a:t> Realizar o acolhimento do paciente nos serviços de saúde bucal;</a:t>
            </a:r>
          </a:p>
          <a:p>
            <a:pPr algn="just"/>
            <a:r>
              <a:rPr lang="pt-BR" dirty="0"/>
              <a:t>Fazer remoção do biofilme, de acordo com a indicação técnica definida pelo cirurgião-dentista;</a:t>
            </a:r>
          </a:p>
          <a:p>
            <a:pPr algn="just"/>
            <a:r>
              <a:rPr lang="pt-BR" dirty="0"/>
              <a:t>Realizar fotografias e tomadas de uso odontológico exclusivamente em consultórios ou clínicas odontológicas;</a:t>
            </a:r>
          </a:p>
          <a:p>
            <a:pPr algn="just"/>
            <a:r>
              <a:rPr lang="pt-BR" dirty="0"/>
              <a:t>Inserir e distribuir no preparo </a:t>
            </a:r>
            <a:r>
              <a:rPr lang="pt-BR" dirty="0" err="1"/>
              <a:t>cavitário</a:t>
            </a:r>
            <a:r>
              <a:rPr lang="pt-BR" dirty="0"/>
              <a:t> materiais odontológicos na restauração dentária direta, sendo vedado o uso de materiais e instrumentos não indicados pelo cirurgião-dentista;</a:t>
            </a:r>
          </a:p>
          <a:p>
            <a:pPr algn="just"/>
            <a:r>
              <a:rPr lang="pt-BR" dirty="0"/>
              <a:t>Auxiliar e instrumentar o cirurgião-dentista nas intervenções clínicas e procedimentos demandados pelo mesmo;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791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332656"/>
            <a:ext cx="7408333" cy="57935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Realizar a remoção de sutura conforme indicação do Cirurgião Dentista;</a:t>
            </a:r>
          </a:p>
          <a:p>
            <a:pPr algn="just"/>
            <a:r>
              <a:rPr lang="pt-BR" dirty="0"/>
              <a:t> Executar a organização, limpeza, assepsia, desinfecção e esterilização do instrumental, dos equipamentos odontológicos e do ambiente de trabalho;</a:t>
            </a:r>
          </a:p>
          <a:p>
            <a:pPr algn="just"/>
            <a:r>
              <a:rPr lang="pt-BR" dirty="0"/>
              <a:t>Proceder à limpeza e à antissepsia do campo operatório, antes e após atos cirúrgicos;</a:t>
            </a:r>
          </a:p>
          <a:p>
            <a:pPr algn="just"/>
            <a:r>
              <a:rPr lang="pt-BR" dirty="0"/>
              <a:t>Aplicar medidas de biossegurança no armazenamento, manuseio e descarte de produtos e resíduos odontológicos;</a:t>
            </a:r>
          </a:p>
          <a:p>
            <a:pPr algn="just"/>
            <a:r>
              <a:rPr lang="pt-BR" dirty="0"/>
              <a:t>Processar filme radiográfico;</a:t>
            </a:r>
          </a:p>
          <a:p>
            <a:pPr algn="just"/>
            <a:r>
              <a:rPr lang="pt-BR" dirty="0"/>
              <a:t>Selecionar moldeiras;</a:t>
            </a:r>
          </a:p>
          <a:p>
            <a:pPr algn="just"/>
            <a:r>
              <a:rPr lang="pt-BR" dirty="0"/>
              <a:t>Preparar modelos em gesso;</a:t>
            </a:r>
          </a:p>
          <a:p>
            <a:pPr algn="just"/>
            <a:r>
              <a:rPr lang="pt-BR" dirty="0"/>
              <a:t>Manipular materiais de uso odontológico.</a:t>
            </a:r>
          </a:p>
          <a:p>
            <a:pPr algn="just"/>
            <a:r>
              <a:rPr lang="pt-BR" dirty="0"/>
              <a:t>Exercer outras atribuições que sejam de responsabilidade na sua área de atuação.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2866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*Trabalhar com </a:t>
            </a:r>
            <a:r>
              <a:rPr lang="pt-BR" dirty="0" err="1"/>
              <a:t>adscrição</a:t>
            </a:r>
            <a:r>
              <a:rPr lang="pt-BR" dirty="0"/>
              <a:t> de indivíduos e famílias em área definida e cadastrar todos, mantendo os dados atualizados no ESUS, utilizando-os de forma sistemática, com apoio da equipe, para a análise da situação de saúde, considerando as características sociais, econômicas, culturais, demográficas e epidemiológicas do território, e priorizando as situações para serem acompanhadas no planejamento local;</a:t>
            </a:r>
          </a:p>
          <a:p>
            <a:pPr algn="just"/>
            <a:r>
              <a:rPr lang="pt-BR" dirty="0"/>
              <a:t>Utilizar instrumentos para a coleta de informações que apoiem no diagnóstico demográfico e sociocultural da comunidade;</a:t>
            </a:r>
          </a:p>
          <a:p>
            <a:pPr algn="just"/>
            <a:r>
              <a:rPr lang="pt-BR" dirty="0"/>
              <a:t>Registrar, para fins de planejamento e acompanhamento das ações de saúde, os dados de nascimentos, óbitos, doenças e outros agravos à saúde, garantido o sigilo ético;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pt-BR" dirty="0"/>
              <a:t>Atribuições do ACS: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6173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/>
          <a:lstStyle/>
          <a:p>
            <a:pPr algn="ctr"/>
            <a:r>
              <a:rPr lang="pt-BR" dirty="0"/>
              <a:t>*Exercer outras atribuições que lhes sejam atribuídas por legislação específica da categoria, ou outra normativa instituída pelo gestor.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endParaRPr lang="pt-BR" dirty="0"/>
          </a:p>
        </p:txBody>
      </p:sp>
      <p:pic>
        <p:nvPicPr>
          <p:cNvPr id="2051" name="Picture 3" descr="C:\Users\Cliente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1"/>
            <a:ext cx="762000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642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"/>
          <p:cNvSpPr>
            <a:spLocks noGrp="1"/>
          </p:cNvSpPr>
          <p:nvPr>
            <p:ph idx="1"/>
          </p:nvPr>
        </p:nvSpPr>
        <p:spPr>
          <a:xfrm>
            <a:off x="871538" y="549275"/>
            <a:ext cx="7408862" cy="557688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/>
              <a:t>Poderão ser consideradas, ainda, atividades do Agente Comunitário de Saúde, a serem realizadas em caráter excepcional, assistidas por profissional de saúde de nível superior, membro da equipe, após treinamento específico e fornecimento de equipamentos adequados, em sua base de atuação, encaminhando o paciente para a unidade de saúde de referência.</a:t>
            </a:r>
          </a:p>
          <a:p>
            <a:pPr algn="just"/>
            <a:r>
              <a:rPr lang="pt-BR" dirty="0"/>
              <a:t>aferir a pressão arterial, inclusive no domicílio, com o objetivo de promover saúde e prevenir doenças e agravos;</a:t>
            </a:r>
          </a:p>
          <a:p>
            <a:pPr algn="just"/>
            <a:r>
              <a:rPr lang="pt-BR" dirty="0"/>
              <a:t>realizar a medição da glicemia capilar, inclusive no domicílio, para o acompanhamento dos casos diagnosticados de diabetes mellitus e segundo projeto terapêutico prescrito pela equipe;</a:t>
            </a:r>
          </a:p>
          <a:p>
            <a:pPr algn="just"/>
            <a:r>
              <a:rPr lang="pt-BR" dirty="0"/>
              <a:t>aferição da temperatura axilar, durante a visita domiciliar;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1783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pPr algn="just"/>
            <a:r>
              <a:rPr lang="pt-BR" dirty="0"/>
              <a:t>realizar técnicas limpas de curativo simples;</a:t>
            </a:r>
          </a:p>
          <a:p>
            <a:pPr algn="just"/>
            <a:r>
              <a:rPr lang="pt-BR" dirty="0"/>
              <a:t>Planejar, gerenciar e avaliar as ações desenvolvidas em conjunto com os outros membros da equipe; e</a:t>
            </a:r>
          </a:p>
          <a:p>
            <a:pPr algn="just"/>
            <a:r>
              <a:rPr lang="pt-BR" dirty="0"/>
              <a:t>Exercer outras atribuições que sejam de responsabilidade na sua área de atuação.</a:t>
            </a:r>
          </a:p>
          <a:p>
            <a:pPr algn="just"/>
            <a:endParaRPr lang="pt-BR" dirty="0"/>
          </a:p>
        </p:txBody>
      </p:sp>
      <p:pic>
        <p:nvPicPr>
          <p:cNvPr id="1026" name="Picture 2" descr="C:\Users\Cliente\Desktop\ACS-ACE-CONTRATAÇ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9144000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3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2736"/>
            <a:ext cx="8136904" cy="5073427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rmAutofit/>
          </a:bodyPr>
          <a:lstStyle/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625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976664"/>
          </a:xfrm>
        </p:spPr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Ela ofertada integralmente e gratuitamente a todas as pessoas, de acordo com suas necessidades e demandas do território, considerando os determinantes e condicionantes de saúde.</a:t>
            </a:r>
          </a:p>
          <a:p>
            <a:pPr marL="0" indent="0" algn="ctr">
              <a:buNone/>
            </a:pPr>
            <a:r>
              <a:rPr lang="pt-BR" dirty="0"/>
              <a:t>É proibida qualquer exclusão baseada em gênero, idade, raça, cor, etnia, crença, nacionalidade, orientação sexual, identidade de gênero, estado de saúde, condição socioeconômica, escolaridade, limitação física, intelectual, funcional e outras.</a:t>
            </a:r>
          </a:p>
          <a:p>
            <a:pPr marL="0" indent="0" algn="ctr">
              <a:buNone/>
            </a:pPr>
            <a:r>
              <a:rPr lang="pt-BR" dirty="0"/>
              <a:t>Serão adotadas estratégias que permitam minimizar desigualdades-iniquidades, de modo a evitar exclusão social de grupos que possam vir a sofrer discriminação.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292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1. Estratégia de Saúde da família: A ESF é a estratégia prioritária de atenção à saúde; visa organizar a AB de acordo com os preceitos do SUS. Ela é estratégia de expansão, qualificação e consolidação da AB, pois favorece a reorientação do processo de trabalho com maior potencial de ampliar a resolutividade e impactar na situação de saúde das pessoas, além do custo-benefício. Quando efetiva e resolutiva, ela resolve 80% dos problemas daquela comunidade adstrita.</a:t>
            </a:r>
          </a:p>
          <a:p>
            <a:pPr algn="just"/>
            <a:r>
              <a:rPr lang="pt-BR" dirty="0"/>
              <a:t>A equipe deve ser composta por médico, enfermeiro, técnico em enfermagem e Agente Comunitário de Saúde. Pode fazer parte da equipe, o ACE e profissionais de saúde bucal: cirurgião-dentista, auxiliar ou técnico em saúde bucal.</a:t>
            </a:r>
          </a:p>
          <a:p>
            <a:pPr algn="just"/>
            <a:r>
              <a:rPr lang="pt-BR" dirty="0"/>
              <a:t>O numero de ACS-equipe deve ser definido de acordo com número da população, critérios demográficos e socioeconômicos.</a:t>
            </a:r>
          </a:p>
          <a:p>
            <a:pPr algn="just"/>
            <a:r>
              <a:rPr lang="pt-BR" dirty="0"/>
              <a:t>Número máximo de pessoas por Agente Comunitário: 750.</a:t>
            </a:r>
          </a:p>
          <a:p>
            <a:pPr algn="just"/>
            <a:r>
              <a:rPr lang="pt-BR" dirty="0"/>
              <a:t>Carga horária obrigatória : 40horas.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 fontScale="90000"/>
          </a:bodyPr>
          <a:lstStyle/>
          <a:p>
            <a:r>
              <a:rPr lang="pt-BR" dirty="0"/>
              <a:t>Tipos de Equipes: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416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/>
          <a:lstStyle/>
          <a:p>
            <a:pPr algn="just"/>
            <a:r>
              <a:rPr lang="pt-BR" dirty="0"/>
              <a:t>2.Equipe de Atenção Básica</a:t>
            </a:r>
          </a:p>
          <a:p>
            <a:pPr algn="just"/>
            <a:r>
              <a:rPr lang="pt-BR" dirty="0"/>
              <a:t>3. Equipe de Saúde Bucal</a:t>
            </a:r>
          </a:p>
          <a:p>
            <a:pPr algn="just"/>
            <a:r>
              <a:rPr lang="pt-BR" dirty="0"/>
              <a:t>4. Núcleo Ampliado de Saúde da Família e Atenção Básica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Curiosidades...temos Estratégias para atendimento da população da Amazônia e regiões Ribeirinhas e equipes de Saúde Fluviais.</a:t>
            </a:r>
          </a:p>
          <a:p>
            <a:pPr algn="just"/>
            <a:r>
              <a:rPr lang="pt-BR" dirty="0"/>
              <a:t>Equipes de Consultório na Rua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986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pt-BR" sz="3600" dirty="0"/>
            </a:br>
            <a:br>
              <a:rPr lang="pt-BR" sz="3600" dirty="0"/>
            </a:br>
            <a:r>
              <a:rPr lang="pt-BR" sz="3600" dirty="0"/>
              <a:t>Atribuições Comuns a todos os membros das Equipes que atuam na Atenção Básica:</a:t>
            </a:r>
            <a:br>
              <a:rPr lang="pt-BR" sz="3600" dirty="0"/>
            </a:br>
            <a:br>
              <a:rPr lang="pt-BR" sz="3600" dirty="0"/>
            </a:br>
            <a:endParaRPr lang="pt-BR" sz="36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04864"/>
            <a:ext cx="6408712" cy="3816424"/>
          </a:xfrm>
        </p:spPr>
      </p:pic>
    </p:spTree>
    <p:extLst>
      <p:ext uri="{BB962C8B-B14F-4D97-AF65-F5344CB8AC3E}">
        <p14:creationId xmlns:p14="http://schemas.microsoft.com/office/powerpoint/2010/main" val="389159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116632"/>
            <a:ext cx="7408333" cy="67413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- Participar do processo de territorialização e mapeamento  da área, identificando grupos, famílias e indivíduos expostos a riscos e vulnerabilidades;</a:t>
            </a:r>
          </a:p>
          <a:p>
            <a:pPr marL="0" indent="0" algn="just">
              <a:buNone/>
            </a:pPr>
            <a:r>
              <a:rPr lang="pt-BR" dirty="0"/>
              <a:t>- Cadastrar e manter atualizado o cadastramento e outros dados de saúde das famílias e dos indivíduos através do ESUS , utilizando as informações para a análise da situação de saúde, considerando as características sociais, econômicas, culturais, demográficas e epidemiológicas do território, priorizando as situações a serem acompanhadas no planejamento local;</a:t>
            </a:r>
          </a:p>
          <a:p>
            <a:pPr marL="0" indent="0" algn="just">
              <a:buNone/>
            </a:pPr>
            <a:r>
              <a:rPr lang="pt-BR" dirty="0"/>
              <a:t>- Realizar o cuidado integral à saúde da população adstrita, e quando necessário, no domicílio e demais espaços comunitários (escolas, associações, entre outros), com atenção especial às populações que apresentem necessidades específicas (em situação de rua, em medida socioeducativa, privada de liberdade, ribeirinha, fluvial, etc.).</a:t>
            </a:r>
          </a:p>
          <a:p>
            <a:pPr marL="0" indent="0" algn="just">
              <a:buNone/>
            </a:pPr>
            <a:r>
              <a:rPr lang="pt-BR" dirty="0"/>
              <a:t>- Realizar ações de atenção à saúde conforme a necessidade de saúde da população local, bem como aquelas previstas nas prioridades, protocolos, diretrizes clínicas e terapêuticas, assim como, na oferta nacional de ações e serviços essenciais e ampliados da AB;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248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2067" y="260648"/>
            <a:ext cx="7408333" cy="6408712"/>
          </a:xfrm>
        </p:spPr>
        <p:txBody>
          <a:bodyPr>
            <a:noAutofit/>
          </a:bodyPr>
          <a:lstStyle/>
          <a:p>
            <a:pPr algn="just"/>
            <a:r>
              <a:rPr lang="pt-BR" sz="1650" dirty="0"/>
              <a:t> Buscar a integralidade por meio da realização de ações de promoção, proteção e recuperação da saúde, prevenção de doenças e agravos e da garantia de atendimento da demanda espontânea, da realização das ações programáticas, coletivas e de vigilância em saúde, e incorporando diversas racionalidades em saúde, inclusive Práticas Integrativas e Complementares;</a:t>
            </a:r>
          </a:p>
          <a:p>
            <a:pPr algn="just"/>
            <a:r>
              <a:rPr lang="pt-BR" sz="1650" dirty="0"/>
              <a:t>Participar do acolhimento dos usuários, proporcionando atendimento humanizado, realizando classificação de risco, identificando as necessidades de intervenções de cuidado, responsabilizando-se pela continuidade da atenção e viabilizando o estabelecimento do vínculo;</a:t>
            </a:r>
          </a:p>
          <a:p>
            <a:pPr algn="just"/>
            <a:r>
              <a:rPr lang="pt-BR" sz="1650" dirty="0"/>
              <a:t>Acompanhar  a população </a:t>
            </a:r>
            <a:r>
              <a:rPr lang="pt-BR" sz="1650" dirty="0" err="1"/>
              <a:t>adscrita</a:t>
            </a:r>
            <a:r>
              <a:rPr lang="pt-BR" sz="1650" dirty="0"/>
              <a:t> ao longo do tempo no que se refere às múltiplas situações de doenças e agravos, e às necessidades de cuidados preventivos, permitindo a </a:t>
            </a:r>
            <a:r>
              <a:rPr lang="pt-BR" sz="1650" dirty="0" err="1"/>
              <a:t>longitudinalidade</a:t>
            </a:r>
            <a:r>
              <a:rPr lang="pt-BR" sz="1650" dirty="0"/>
              <a:t> do cuidado;</a:t>
            </a:r>
          </a:p>
          <a:p>
            <a:pPr algn="just"/>
            <a:r>
              <a:rPr lang="pt-BR" sz="1650" dirty="0"/>
              <a:t>Praticar cuidado individual, familiar e dirigido a pessoas, famílias e grupos sociais, visando propor intervenções que possam influenciar os processos saúde-doença individual, das coletividades e da própria comunidade;</a:t>
            </a:r>
          </a:p>
          <a:p>
            <a:pPr algn="just"/>
            <a:r>
              <a:rPr lang="pt-BR" sz="1650" dirty="0"/>
              <a:t>Contribuir para o processo de regulação do acesso a partir da Atenção Básica, participando da definição de fluxos assistenciais na RAS, bem como da elaboração e implementação de protocolos e diretrizes clínicas e terapêuticas para a ordenação desses fluxos;</a:t>
            </a:r>
          </a:p>
          <a:p>
            <a:pPr algn="just"/>
            <a:r>
              <a:rPr lang="pt-BR" sz="1650" dirty="0"/>
              <a:t>Realizar a gestão das filas de espera, evitando a prática do encaminhamento desnecessário, com base nos processos de regulação locais (referência e </a:t>
            </a:r>
            <a:r>
              <a:rPr lang="pt-BR" sz="1650" dirty="0" err="1"/>
              <a:t>contrarreferência</a:t>
            </a:r>
            <a:r>
              <a:rPr lang="pt-BR" sz="1650" dirty="0"/>
              <a:t>);</a:t>
            </a:r>
          </a:p>
          <a:p>
            <a:pPr algn="just"/>
            <a:r>
              <a:rPr lang="pt-BR" sz="1650" dirty="0"/>
              <a:t>Instituir ações para segurança do paciente e propor medidas para reduzir os riscos e diminuir os eventos adversos;</a:t>
            </a:r>
          </a:p>
        </p:txBody>
      </p:sp>
    </p:spTree>
    <p:extLst>
      <p:ext uri="{BB962C8B-B14F-4D97-AF65-F5344CB8AC3E}">
        <p14:creationId xmlns:p14="http://schemas.microsoft.com/office/powerpoint/2010/main" val="1037389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1599</TotalTime>
  <Words>2370</Words>
  <Application>Microsoft Office PowerPoint</Application>
  <PresentationFormat>Apresentação na tela (4:3)</PresentationFormat>
  <Paragraphs>121</Paragraphs>
  <Slides>29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3" baseType="lpstr">
      <vt:lpstr>Calibri</vt:lpstr>
      <vt:lpstr>Candara</vt:lpstr>
      <vt:lpstr>Symbol</vt:lpstr>
      <vt:lpstr>Forma de Onda</vt:lpstr>
      <vt:lpstr>Apresentação do PowerPoint</vt:lpstr>
      <vt:lpstr>Apresentação do PowerPoint</vt:lpstr>
      <vt:lpstr> </vt:lpstr>
      <vt:lpstr>Apresentação do PowerPoint</vt:lpstr>
      <vt:lpstr>Tipos de Equipes: </vt:lpstr>
      <vt:lpstr>Apresentação do PowerPoint</vt:lpstr>
      <vt:lpstr>  Atribuições Comuns a todos os membros das Equipes que atuam na Atenção Básica:  </vt:lpstr>
      <vt:lpstr>Apresentação do PowerPoint</vt:lpstr>
      <vt:lpstr>Apresentação do PowerPoint</vt:lpstr>
      <vt:lpstr>Apresentação do PowerPoint</vt:lpstr>
      <vt:lpstr>Apresentação do PowerPoint</vt:lpstr>
      <vt:lpstr>Enfermeiro</vt:lpstr>
      <vt:lpstr>Apresentação do PowerPoint</vt:lpstr>
      <vt:lpstr>Apresentação do PowerPoint</vt:lpstr>
      <vt:lpstr>Apresentação do PowerPoint</vt:lpstr>
      <vt:lpstr>  Técnico e/ou Auxiliar de Enfermagem: </vt:lpstr>
      <vt:lpstr>Apresentação do PowerPoint</vt:lpstr>
      <vt:lpstr>Médico</vt:lpstr>
      <vt:lpstr>Apresentação do PowerPoint</vt:lpstr>
      <vt:lpstr>Cirurgião Dentista</vt:lpstr>
      <vt:lpstr>Apresentação do PowerPoint</vt:lpstr>
      <vt:lpstr>Apresentação do PowerPoint</vt:lpstr>
      <vt:lpstr>Técnico em Saúde Bucal (TSB) Aux. Saúde Bucal: </vt:lpstr>
      <vt:lpstr>Apresentação do PowerPoint</vt:lpstr>
      <vt:lpstr>Apresentação do PowerPoint</vt:lpstr>
      <vt:lpstr>Atribuições do ACS: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PNAB  Política Nacional de Atenção Básica</dc:title>
  <dc:creator>Cliente</dc:creator>
  <cp:lastModifiedBy>User</cp:lastModifiedBy>
  <cp:revision>56</cp:revision>
  <dcterms:created xsi:type="dcterms:W3CDTF">2019-03-26T10:51:45Z</dcterms:created>
  <dcterms:modified xsi:type="dcterms:W3CDTF">2024-04-28T12:06:00Z</dcterms:modified>
</cp:coreProperties>
</file>