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9" r:id="rId2"/>
    <p:sldId id="271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7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1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3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805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2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1076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15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86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2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7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7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7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5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5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2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5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0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saude.gov.br/proesf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SAÚDE DA FAMÍLIA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47252" y="4703609"/>
            <a:ext cx="8915399" cy="860400"/>
          </a:xfrm>
        </p:spPr>
        <p:txBody>
          <a:bodyPr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Constitui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uma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estratégia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para o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fortalecimento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e 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organização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da APS no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Brasil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pt-BR" sz="24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329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8766C42-CC62-469D-B207-FE06657C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5" t="37543" r="34656" b="22020"/>
          <a:stretch>
            <a:fillRect/>
          </a:stretch>
        </p:blipFill>
        <p:spPr bwMode="auto">
          <a:xfrm>
            <a:off x="8577263" y="1227138"/>
            <a:ext cx="30734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xmlns="" id="{6F38CD6B-3E87-4EAA-8162-DFA668F69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0" t="26746" r="33105" b="36627"/>
          <a:stretch>
            <a:fillRect/>
          </a:stretch>
        </p:blipFill>
        <p:spPr bwMode="auto">
          <a:xfrm>
            <a:off x="2252663" y="307975"/>
            <a:ext cx="31083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6" descr="Recorte de Tela">
            <a:extLst>
              <a:ext uri="{FF2B5EF4-FFF2-40B4-BE49-F238E27FC236}">
                <a16:creationId xmlns:a16="http://schemas.microsoft.com/office/drawing/2014/main" xmlns="" id="{17697EB1-D291-4AC9-8615-6EFA2544E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2305050"/>
            <a:ext cx="3579812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0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/>
        </p:nvSpPr>
        <p:spPr bwMode="auto">
          <a:xfrm>
            <a:off x="1752600" y="1295400"/>
            <a:ext cx="8534400" cy="411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40000"/>
              </a:lnSpc>
              <a:defRPr/>
            </a:pPr>
            <a:endParaRPr lang="pt-BR" sz="4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40000"/>
              </a:lnSpc>
              <a:defRPr/>
            </a:pPr>
            <a:endParaRPr lang="pt-BR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1752600" y="1752600"/>
            <a:ext cx="8686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5000" b="1">
                <a:solidFill>
                  <a:srgbClr val="FFFF00"/>
                </a:solidFill>
                <a:latin typeface="Arial" panose="020B0604020202020204" pitchFamily="34" charset="0"/>
              </a:rPr>
              <a:t>Política Nacional da Atenção Básica</a:t>
            </a:r>
          </a:p>
        </p:txBody>
      </p:sp>
    </p:spTree>
    <p:extLst>
      <p:ext uri="{BB962C8B-B14F-4D97-AF65-F5344CB8AC3E}">
        <p14:creationId xmlns:p14="http://schemas.microsoft.com/office/powerpoint/2010/main" val="240329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5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4" name="Rectangle 1036"/>
          <p:cNvSpPr>
            <a:spLocks noChangeArrowheads="1"/>
          </p:cNvSpPr>
          <p:nvPr/>
        </p:nvSpPr>
        <p:spPr bwMode="auto">
          <a:xfrm>
            <a:off x="2438400" y="228601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sz="3600" b="1">
                <a:solidFill>
                  <a:srgbClr val="FF3300"/>
                </a:solidFill>
                <a:latin typeface="Arial" panose="020B0604020202020204" pitchFamily="34" charset="0"/>
              </a:rPr>
              <a:t>Estratégia </a:t>
            </a:r>
            <a:r>
              <a:rPr lang="pt-BR" sz="3600" b="1" i="1">
                <a:solidFill>
                  <a:srgbClr val="FF3300"/>
                </a:solidFill>
                <a:latin typeface="Arial" panose="020B0604020202020204" pitchFamily="34" charset="0"/>
              </a:rPr>
              <a:t>Saúde da Família</a:t>
            </a:r>
          </a:p>
        </p:txBody>
      </p:sp>
      <p:pic>
        <p:nvPicPr>
          <p:cNvPr id="90125" name="Picture 1037" descr="montagem_psf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9" y="4648200"/>
            <a:ext cx="8389937" cy="1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126" name="Group 1038"/>
          <p:cNvGrpSpPr>
            <a:grpSpLocks/>
          </p:cNvGrpSpPr>
          <p:nvPr/>
        </p:nvGrpSpPr>
        <p:grpSpPr bwMode="auto">
          <a:xfrm>
            <a:off x="1524001" y="1295400"/>
            <a:ext cx="4270375" cy="2895600"/>
            <a:chOff x="312" y="360"/>
            <a:chExt cx="3252" cy="2220"/>
          </a:xfrm>
        </p:grpSpPr>
        <p:pic>
          <p:nvPicPr>
            <p:cNvPr id="90127" name="Picture 1039" descr="agentes_fil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" y="436"/>
              <a:ext cx="3088" cy="2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128" name="Rectangle 1040"/>
            <p:cNvSpPr>
              <a:spLocks noChangeArrowheads="1"/>
            </p:cNvSpPr>
            <p:nvPr/>
          </p:nvSpPr>
          <p:spPr bwMode="auto">
            <a:xfrm>
              <a:off x="312" y="360"/>
              <a:ext cx="3252" cy="2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90129" name="Rectangle 1041"/>
          <p:cNvSpPr>
            <a:spLocks noChangeArrowheads="1"/>
          </p:cNvSpPr>
          <p:nvPr/>
        </p:nvSpPr>
        <p:spPr bwMode="auto">
          <a:xfrm>
            <a:off x="5405438" y="2914650"/>
            <a:ext cx="8686800" cy="369332"/>
          </a:xfrm>
          <a:prstGeom prst="rect">
            <a:avLst/>
          </a:prstGeom>
          <a:solidFill>
            <a:srgbClr val="FBFC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0132" name="Rectangle 1044"/>
          <p:cNvSpPr>
            <a:spLocks noChangeArrowheads="1"/>
          </p:cNvSpPr>
          <p:nvPr/>
        </p:nvSpPr>
        <p:spPr bwMode="auto">
          <a:xfrm>
            <a:off x="5449888" y="-3273425"/>
            <a:ext cx="68754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90131" name="Picture 1043" descr="logops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1828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34" name="Picture 1046" descr="logo_proes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52700"/>
            <a:ext cx="1828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0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76400" y="2828836"/>
            <a:ext cx="9235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b="1" dirty="0">
                <a:solidFill>
                  <a:schemeClr val="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Possibilita a organização do Sistema Municipal de Saúde para contemplar os pontos essenciais de qualidade na APS mantendo o foco da atenção nas famílias da comunidade</a:t>
            </a:r>
          </a:p>
        </p:txBody>
      </p:sp>
      <p:sp>
        <p:nvSpPr>
          <p:cNvPr id="3" name="Elipse 2"/>
          <p:cNvSpPr/>
          <p:nvPr/>
        </p:nvSpPr>
        <p:spPr>
          <a:xfrm>
            <a:off x="914400" y="2103120"/>
            <a:ext cx="1024128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86000" y="2828836"/>
            <a:ext cx="768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t-BR" dirty="0">
                <a:latin typeface="Arial" panose="020B0604020202020204" pitchFamily="34" charset="0"/>
                <a:cs typeface="Times New Roman" panose="02020603050405020304" pitchFamily="18" charset="0"/>
              </a:rPr>
              <a:t>Possibilita a organização do Sistema Municipal de Saúde para contemplar os pontos essenciais de qualidade na APS mantendo o foco da atenção nas famílias da comunidade</a:t>
            </a:r>
          </a:p>
        </p:txBody>
      </p:sp>
    </p:spTree>
    <p:extLst>
      <p:ext uri="{BB962C8B-B14F-4D97-AF65-F5344CB8AC3E}">
        <p14:creationId xmlns:p14="http://schemas.microsoft.com/office/powerpoint/2010/main" val="443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</a:rPr>
              <a:t>A Estratégia Saúde da Família na APS: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</a:rPr>
              <a:t/>
            </a:r>
            <a:br>
              <a:rPr lang="pt-BR" b="1" dirty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Busca o fortalecimento da atenção por meio da ampliação do acesso, a qualificação e reorientação das práticas de saúde no modelo de Promoção da Saúde: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 Pró-atividade perante indivíduos, famílias e comunidade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 Foco na Família – produção social do processo saúde-doença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 Humanização, Acolhimento, Vínculo e Cuidado ao longo do tempo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Ações de prevenção, promoção, tratamento, recuperação e manutenção da saúde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822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08760" y="2187594"/>
            <a:ext cx="9418320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Integralidade, planejamento e coordenação  do cuidado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Território e comunidade adstrita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Trabalho em equipe 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</a:t>
            </a:r>
            <a:r>
              <a:rPr lang="pt-BR" sz="2400" b="1" dirty="0" err="1">
                <a:latin typeface="Arial" panose="020B0604020202020204" pitchFamily="34" charset="0"/>
              </a:rPr>
              <a:t>Co-responsabilidade</a:t>
            </a:r>
            <a:r>
              <a:rPr lang="pt-BR" sz="2400" b="1" dirty="0">
                <a:latin typeface="Arial" panose="020B0604020202020204" pitchFamily="34" charset="0"/>
              </a:rPr>
              <a:t> entre profissionais e famílias assistidas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Estímulo à participação social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</a:t>
            </a:r>
            <a:r>
              <a:rPr lang="pt-BR" sz="2400" b="1" dirty="0" err="1">
                <a:latin typeface="Arial" panose="020B0604020202020204" pitchFamily="34" charset="0"/>
              </a:rPr>
              <a:t>Intersetorialidade</a:t>
            </a:r>
            <a:r>
              <a:rPr lang="pt-BR" sz="2400" b="1" dirty="0">
                <a:latin typeface="Arial" panose="020B0604020202020204" pitchFamily="34" charset="0"/>
              </a:rPr>
              <a:t> das ações </a:t>
            </a:r>
          </a:p>
        </p:txBody>
      </p:sp>
    </p:spTree>
    <p:extLst>
      <p:ext uri="{BB962C8B-B14F-4D97-AF65-F5344CB8AC3E}">
        <p14:creationId xmlns:p14="http://schemas.microsoft.com/office/powerpoint/2010/main" val="63689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11680" y="2136339"/>
            <a:ext cx="9631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2400" b="1" dirty="0">
                <a:latin typeface="Arial" panose="020B0604020202020204" pitchFamily="34" charset="0"/>
              </a:rPr>
              <a:t>PRINCÍPIOS GERAIS:</a:t>
            </a:r>
          </a:p>
          <a:p>
            <a:pPr>
              <a:spcBef>
                <a:spcPct val="0"/>
              </a:spcBef>
            </a:pPr>
            <a:endParaRPr lang="pt-BR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Caráter substitutivo</a:t>
            </a:r>
          </a:p>
          <a:p>
            <a:pPr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Atuação no território – cadastramento, diagnóstico situacional, ações pactuadas com a comunidade</a:t>
            </a:r>
            <a:endParaRPr lang="pt-BR" sz="2400" dirty="0"/>
          </a:p>
          <a:p>
            <a:pPr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Planejamento e programação</a:t>
            </a:r>
          </a:p>
          <a:p>
            <a:pPr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Integração com instituições e organizações sociais</a:t>
            </a:r>
          </a:p>
          <a:p>
            <a:pPr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Construção de cidadania</a:t>
            </a:r>
          </a:p>
        </p:txBody>
      </p:sp>
    </p:spTree>
    <p:extLst>
      <p:ext uri="{BB962C8B-B14F-4D97-AF65-F5344CB8AC3E}">
        <p14:creationId xmlns:p14="http://schemas.microsoft.com/office/powerpoint/2010/main" val="323315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</a:rPr>
              <a:t>A Produção do Cuidado na SF: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</a:rPr>
              <a:t/>
            </a:r>
            <a:br>
              <a:rPr lang="pt-BR" b="1" dirty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Pró-Atividade na comunidade e Acolhimento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Vinculação das famílias à uma equipe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Responsabilização de cada membro da equipe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Vínculo (afetivo e solidário)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Plano Terapêutico (planejamento de ações (respeitando os modos do usuário-família)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Cuidado longitudinal e </a:t>
            </a:r>
            <a:r>
              <a:rPr lang="pt-BR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Auto-cuidado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Seta em curva para a direita 3"/>
          <p:cNvSpPr/>
          <p:nvPr/>
        </p:nvSpPr>
        <p:spPr>
          <a:xfrm>
            <a:off x="807720" y="838200"/>
            <a:ext cx="2682240" cy="53187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5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6530"/>
          </a:xfrm>
        </p:spPr>
        <p:txBody>
          <a:bodyPr/>
          <a:lstStyle/>
          <a:p>
            <a:r>
              <a:rPr lang="pt-BR" dirty="0"/>
              <a:t>A PRODUÇÃO DO CUIDADO NA SF: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811972" y="2682240"/>
            <a:ext cx="4313864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Atenção centrada na doença</a:t>
            </a:r>
          </a:p>
          <a:p>
            <a:pPr marL="0" indent="0">
              <a:buClr>
                <a:srgbClr val="FFFF00"/>
              </a:buClr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Atua sobre a demanda espontânea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00"/>
              </a:buClr>
              <a:buFontTx/>
              <a:buAutoNum type="arabicPeriod"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Ênfase na medicina curativa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Trata o indivíduo como objeto da ação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48767" y="2682240"/>
            <a:ext cx="4313864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Atenção centrada na saúde</a:t>
            </a:r>
          </a:p>
          <a:p>
            <a:pPr marL="0" indent="0">
              <a:buClr>
                <a:srgbClr val="FFFF00"/>
              </a:buClr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Responde à demanda de forma continuada e racional.</a:t>
            </a:r>
          </a:p>
          <a:p>
            <a:pPr marL="0" indent="0">
              <a:buClr>
                <a:srgbClr val="FFFF00"/>
              </a:buClr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Ênfase na integralidade da assistência – Cuidado</a:t>
            </a:r>
          </a:p>
          <a:p>
            <a:pPr marL="0" indent="0">
              <a:buClr>
                <a:srgbClr val="FFFF00"/>
              </a:buClr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indivíduo é sujeito, integrado a família, ao domicílio, à comunidade.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581400" y="1638300"/>
            <a:ext cx="6217920" cy="71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                              PARA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6125836" y="1790700"/>
            <a:ext cx="92293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63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6530"/>
          </a:xfrm>
        </p:spPr>
        <p:txBody>
          <a:bodyPr/>
          <a:lstStyle/>
          <a:p>
            <a:r>
              <a:rPr lang="pt-BR" dirty="0"/>
              <a:t>A PRODUÇÃO DO CUIDADO NA SF: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811972" y="2682240"/>
            <a:ext cx="4313864" cy="377762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Baixa capacidade de resolver </a:t>
            </a: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Saber e poder centrado no profissional de saúde</a:t>
            </a: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Desvinculado da comunidade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Tx/>
              <a:buAutoNum type="arabicPeriod" startAt="5"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Relação custo/benefício desvantajosa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48767" y="2682240"/>
            <a:ext cx="4313864" cy="377762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Otimização da capacidade de resolver problemas</a:t>
            </a: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Saber e poder centrados na equipe e comunidade</a:t>
            </a: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Vinculado à comunidade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Tx/>
              <a:buAutoNum type="arabicPeriod" startAt="5"/>
            </a:pPr>
            <a:endParaRPr 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 Relação custo benefício otimizada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581400" y="1638300"/>
            <a:ext cx="6217920" cy="71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                              PARA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6125836" y="1790700"/>
            <a:ext cx="92293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192561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</TotalTime>
  <Words>414</Words>
  <Application>Microsoft Office PowerPoint</Application>
  <PresentationFormat>Personalizar</PresentationFormat>
  <Paragraphs>67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Cacho</vt:lpstr>
      <vt:lpstr>SAÚDE DA FAMÍLIA</vt:lpstr>
      <vt:lpstr>Apresentação do PowerPoint</vt:lpstr>
      <vt:lpstr>Apresentação do PowerPoint</vt:lpstr>
      <vt:lpstr>A Estratégia Saúde da Família na APS: </vt:lpstr>
      <vt:lpstr>Apresentação do PowerPoint</vt:lpstr>
      <vt:lpstr>Apresentação do PowerPoint</vt:lpstr>
      <vt:lpstr>A Produção do Cuidado na SF: </vt:lpstr>
      <vt:lpstr>A PRODUÇÃO DO CUIDADO NA SF:</vt:lpstr>
      <vt:lpstr>A PRODUÇÃO DO CUIDADO NA SF: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ATENÇÃO BÁSICA DE SAÚDE</dc:title>
  <dc:creator>Janine</dc:creator>
  <cp:lastModifiedBy>user</cp:lastModifiedBy>
  <cp:revision>17</cp:revision>
  <dcterms:created xsi:type="dcterms:W3CDTF">2009-01-01T03:03:45Z</dcterms:created>
  <dcterms:modified xsi:type="dcterms:W3CDTF">2024-05-06T14:12:13Z</dcterms:modified>
</cp:coreProperties>
</file>