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94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7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01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95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84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3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26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76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85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49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96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6ACB8C0-F671-4E73-B50B-39DFD0A24F8C}" type="datetimeFigureOut">
              <a:rPr lang="pt-BR" smtClean="0"/>
              <a:t>02/03/2021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423593-5854-4436-8AD5-0DCA39B02D4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6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rasilescola.uol.com.br/biologia/hematose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1F750-A661-43A3-B95B-0E12F1F59D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Sistema respiratório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B7E92C-E717-4C63-B099-F1532F9562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ENFERMEIRA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132867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6D76D-2D25-4365-9970-DED1C3CD8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RESPIRATÓRIO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E2404E-90D0-43B8-A0B3-D6D8D5000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O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sistema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respiratório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é o sistema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responsável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por garantir a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captação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de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oxigênio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do meio ambiente e a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liberação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do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gás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carbônico.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Além disso, esse sistema está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relacionado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com o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olfato,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ou seja, nossa capacidade de permitir odores e relacionado também com a </a:t>
            </a:r>
            <a:r>
              <a:rPr lang="pt-BR" sz="3200" b="1" i="0" dirty="0">
                <a:solidFill>
                  <a:srgbClr val="000000"/>
                </a:solidFill>
                <a:effectLst/>
                <a:latin typeface="Raleway"/>
              </a:rPr>
              <a:t>fala,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Raleway"/>
              </a:rPr>
              <a:t> devido à presença das chamadas pregas vocais em um dos órgãos do sistema respiratório.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1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D39531-B285-46B3-BE0A-06F692F09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773723"/>
            <a:ext cx="9720073" cy="5535637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sistema respiratório é um sistema relacionado com a captação de oxigênio e liberação de gás carbônico para o meio.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sistema respiratório pode ser dividido em duas porções: uma parte condutora e uma parte respiratória.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Fazem parte da porção condutora as fossas nasais, faringe, laringe, traqueia, brônquios, bronquíolos e bronquíolos terminais.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Fazem parte da porção respiratória os bronquíolos respiratórios, ductos alveolares e alvéolos.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Na porção respiratória ocorrem as trocas gasosas, ou seja, o oxigênio retirado do meio externo é disponibilizado para o sangue, e o gás carbônico entra no sistema respiratório para realizar o caminho inverso ao do oxigênio e ser eliminado para o meio.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respiração acontece graças a dois movimentos respiratórios: a inspiração e expiração.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respiração é dependente do centro respiratório no bulbo.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127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60E90-FB75-4AB8-9F11-A7688501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Como funciona o sistema respiratório</a:t>
            </a:r>
            <a:br>
              <a:rPr lang="pt-BR" b="0" i="0" dirty="0">
                <a:solidFill>
                  <a:srgbClr val="000000"/>
                </a:solidFill>
                <a:effectLst/>
                <a:latin typeface="Raleway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E9F8EA-9320-48B7-8A8C-8D5DB78B7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sistema respiratório funciona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garantindo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 entrada e saída de ar do nosso corpo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 O ar inicialmente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entra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pelas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fossas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nasais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onde é umedecido, aquecido e filtrado. Ele então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segue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para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 faringe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posteriormente para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laringe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para 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traqueia.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A traqueia ramifica-se em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dois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brônquios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dando acessos aos pulmões. O ar segue, então, dos brônquios para os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bronquíolos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finalmente chega aos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alvéolos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pulmonares.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Nos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alvéolos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ocorrem as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trocas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gasosas,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um processo também denominado de </a:t>
            </a:r>
            <a:r>
              <a:rPr lang="pt-BR" b="1" i="0" dirty="0">
                <a:effectLst/>
                <a:latin typeface="inherit"/>
                <a:hlinkClick r:id="rId2"/>
              </a:rPr>
              <a:t>hematose.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 oxigênio presente no ar que chega até os alvéolos dissolve-se na camada que reveste essa estrutura e difunde-se pelo epitélio para os capilares localizados em torno dos alvéolos. No sentido oposto ocorre a difusão de gás carbônico.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394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0279B-A8F5-4D91-97E6-9BC7514B7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Controle da respiração em seres humanos</a:t>
            </a:r>
            <a:br>
              <a:rPr lang="pt-BR" b="0" i="0" dirty="0">
                <a:solidFill>
                  <a:srgbClr val="000000"/>
                </a:solidFill>
                <a:effectLst/>
                <a:latin typeface="Raleway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85E8E7-F9F5-4095-8C15-B278D7F0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Os seres humanos possuem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neurônios na região do bulbo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garantem a regulação da respiração. O bulbo percebe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alterações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no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pH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do líquido do tecido circundante e desencadeia respostas que garantem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alterações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no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ritmo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respiratório.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Quando os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níveis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gás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carbônico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aumentam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no sangue e no líquido cerebrospinal, acontece uma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queda no pH.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Isso acontece devido ao fato de que o gás carbônico presente nesses locais pode reagir com água e desencadear a formação de ácido carbônico (H</a:t>
            </a:r>
            <a:r>
              <a:rPr lang="pt-BR" b="0" i="0" baseline="-25000" dirty="0">
                <a:solidFill>
                  <a:srgbClr val="000000"/>
                </a:solidFill>
                <a:effectLst/>
                <a:latin typeface="inherit"/>
              </a:rPr>
              <a:t>2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CO</a:t>
            </a:r>
            <a:r>
              <a:rPr lang="pt-BR" b="0" i="0" baseline="-25000" dirty="0">
                <a:solidFill>
                  <a:srgbClr val="000000"/>
                </a:solidFill>
                <a:effectLst/>
                <a:latin typeface="inherit"/>
              </a:rPr>
              <a:t>3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). Esse pode dissociar-se em íon bicarbonato (HCO</a:t>
            </a:r>
            <a:r>
              <a:rPr lang="pt-BR" b="0" i="0" baseline="-25000" dirty="0">
                <a:solidFill>
                  <a:srgbClr val="000000"/>
                </a:solidFill>
                <a:effectLst/>
                <a:latin typeface="inherit"/>
              </a:rPr>
              <a:t>3</a:t>
            </a:r>
            <a:r>
              <a:rPr lang="pt-BR" b="0" i="0" baseline="30000" dirty="0">
                <a:solidFill>
                  <a:srgbClr val="000000"/>
                </a:solidFill>
                <a:effectLst/>
                <a:latin typeface="inherit"/>
              </a:rPr>
              <a:t>-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) e íons hidrogênio (H</a:t>
            </a:r>
            <a:r>
              <a:rPr lang="pt-BR" b="0" i="0" baseline="30000" dirty="0">
                <a:solidFill>
                  <a:srgbClr val="000000"/>
                </a:solidFill>
                <a:effectLst/>
                <a:latin typeface="inherit"/>
              </a:rPr>
              <a:t>+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).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O aumento dos íons hidrogênio provoca a queda do pH.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bulbo, então, percebe essas alterações, 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sinais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são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enviados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para os músculos intercostais e diafragma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para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que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ocorra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um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aumento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da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intensidade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taxa da respiração. Quando o pH retorna ao normal, há uma redução da intensidade e taxa respiratória.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Vale destacar que alterações no nível de oxigênio no sangue desencadeiam poucos efeitos no bulbo. Entretanto, quando os níveis estão muito baixos, ocorre um aumento da taxa de respiração.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082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F0B48-D27A-4B5F-B514-874767C4B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Inspiração e expiração</a:t>
            </a:r>
          </a:p>
        </p:txBody>
      </p:sp>
      <p:pic>
        <p:nvPicPr>
          <p:cNvPr id="1026" name="Picture 2" descr="Os movimentos respiratórios garantem a entrada e saída de ar.">
            <a:extLst>
              <a:ext uri="{FF2B5EF4-FFF2-40B4-BE49-F238E27FC236}">
                <a16:creationId xmlns:a16="http://schemas.microsoft.com/office/drawing/2014/main" id="{898D13ED-1F04-461F-B3CA-AAF0DB911E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688" y="1993156"/>
            <a:ext cx="6622623" cy="416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72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1544</TotalTime>
  <Words>549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inherit</vt:lpstr>
      <vt:lpstr>Raleway</vt:lpstr>
      <vt:lpstr>Tw Cen MT</vt:lpstr>
      <vt:lpstr>Tw Cen MT Condensed</vt:lpstr>
      <vt:lpstr>Wingdings 3</vt:lpstr>
      <vt:lpstr>Integral</vt:lpstr>
      <vt:lpstr>Sistema respiratório</vt:lpstr>
      <vt:lpstr>SISTEMA RESPIRATÓRIO</vt:lpstr>
      <vt:lpstr>Apresentação do PowerPoint</vt:lpstr>
      <vt:lpstr>Como funciona o sistema respiratório </vt:lpstr>
      <vt:lpstr>Controle da respiração em seres humanos </vt:lpstr>
      <vt:lpstr>Inspiração e expiração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respiratório</dc:title>
  <dc:creator>Proprietário</dc:creator>
  <cp:lastModifiedBy>Proprietário</cp:lastModifiedBy>
  <cp:revision>4</cp:revision>
  <dcterms:created xsi:type="dcterms:W3CDTF">2021-02-24T21:03:48Z</dcterms:created>
  <dcterms:modified xsi:type="dcterms:W3CDTF">2021-03-03T22:00:14Z</dcterms:modified>
</cp:coreProperties>
</file>