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FFDE6-E597-4B9C-9C37-A23F3E579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5F6083-FF6F-43CE-BEBF-6F6D0D172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450497-8C7C-4539-9D0D-F3B5D8D8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EBE4D0-6077-4D75-A84F-2D85B91A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22EA6C-1667-4A88-BBCD-A8561AFC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97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CC194-0602-4DCC-BD1C-A6E11D3D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19BEAA-9F4A-467C-B883-ED8044147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3F7D21-9A91-48E8-A379-3072BC18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D60ADF-1E9F-4CCF-B546-51E6641F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487EBE-882A-444E-B718-CEA60DC6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84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1D0E4C-B4E0-4FC1-A23E-C42900308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20FA73-8A91-45DD-A616-B14F1E7BD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F80E8-5965-4ACF-B1D1-D9A25830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99C8B2-F5AE-486B-8C32-B276BBF0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2B37EB-34FC-4810-846E-BC18C915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15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044A1-B969-4A4F-BB87-1A639BFE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A62DE3-1C03-46A3-A3B7-C13DB5B93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F7BBB8-2C22-4A2A-A18C-2DABC871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C426F2-1120-413A-8EC6-0D2FE272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8E69C9-8AAE-4B1A-88A9-DFF539F3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7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B39CA-EAC3-4200-9E91-79F537E3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05B986-B07E-4F12-9C00-4C334C8EA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77FA42-A9C4-4DE2-AC0D-D0BF9D38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C3C3E1-2B53-420F-ABCD-CB13E40A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FE1D40-5AEF-4822-93AB-DF33B982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52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AB2A3-30BE-4607-9986-35D6B28C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757EBB-B5E7-40B6-92FA-FF6E8FFDB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AA89C1-8B38-493C-8C91-B89696651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56375E-C01C-484B-9BDC-88DB8C45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F31EFB-4EA9-42FB-A042-F133120D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685498-128E-40F9-B7B3-8CC1F59E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36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A0281-CA05-4B8F-A28D-9F32469E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C7632D-E518-4A8D-AB5B-E49D5365A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5DFABE-33E4-4C91-A668-4FEF41F43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EACE73-5E0D-426A-84B5-7BCDD322D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28644E-656E-42F5-B38C-127BC1CCD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A486F74-2FAB-473C-9502-7FD71DB2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01DE4BB-4A68-4248-9CEF-0F003896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32BAAA2-D302-4112-B02F-21A085DB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99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1CF61-3547-4C4E-AC4A-3B730638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364293C-8802-4FFA-B5DD-CD023299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2C4926-9538-4E21-B180-E161E47F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78B370-57F6-462F-9496-48434537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59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031CF3-338F-4936-9B14-0ED9D7B8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6D008E8-126C-4148-9911-723C923C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5B361CF-2318-4BCF-8461-75DDFF56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5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F2D5D-472D-4EE2-B0C1-E3A46006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87374B-5838-4727-A322-29C40A4A4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B7A35F-7DF8-48A9-93B6-A48783D34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AC0D13-4635-4FA7-8B15-903C3A9D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8A3464-8DE6-4A74-A60B-CB138D52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CB2A3C-B8DF-4032-8E4C-DAA3F108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66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AD315-C78A-4001-A1A5-C297E286A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7B033E8-CAAD-4599-9F8D-A992D5FB8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E3A36A-13BC-447F-B05D-0A67657BB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CBDAE7-889E-4CE1-AA61-85A96F04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680245-2EC4-4457-A548-619C9699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C6183D-462C-4DC9-A11E-8A67ECDA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3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DFF6868-2C38-4E42-A7D6-8040CE8F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134798-CAB0-44BC-AD07-7B3288136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932BE2-AE55-4B25-8312-C136690E1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8791-C532-4726-ADF3-942FAF26FFDA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2AFBF8-325B-4EAE-B43D-9EBA27463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5AED5-F22E-4A7A-B487-C95BD65F4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F028-EB5A-4D34-81B6-C49D4ACE5D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59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brasilescola.uol.com.br/o-que-e/biologia/o-que-e-antibiotico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15E5028-3AFB-48B8-8D89-AB8E1F587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SISTEMA URINÁRIO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3B54F9-EC24-4AAF-B40B-9BE632315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ENFERMEIRA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1591961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6FC9B-2E50-45B4-A10E-DED1D859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URETRA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C3935B-12DC-49BC-835D-0F73B7619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uretra é um órgão que garante a eliminação da urina para o meio externo.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No homem, a uretra apresenta um comprimento médio de 20 cm e pode ser dividida em três porções: prostática, membranosa e cavernosa ou peniana. A prostática passa próxima à bexiga e no interior da próstata, a membranosa possui apenas um centímetro de extensão e conecta-se com a cavernosa, que se localiza no interior do corpo cavernoso do pênis. A uretra da mulher apresenta cerca de 4 cm de comprimento.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3021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EE840-002E-4DEE-8353-BA60E331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ACONTECE A FORMAÇÃO DA URINA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754DE6-0086-463F-A7CA-ABE3599A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formação da urina ocorre na região dos rins chamadas de néfrons.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Inicialmente, ocorre o processo de filtração no interior do corpúsculo renal. O sangue que chega aos glomérulos está em alta pressão e o glomérulo atua como uma membrana semipermeável, garantindo que parte do plasma passe para o interior da cápsula (filtração).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O filtrado formado é semelhante ao plasma sanguíneo, porém não possui proteínas.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315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98665-AA82-4A7E-BC67-EFF4512A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ACONTECE A FORMAÇÃO DA URINA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43F582-809A-48B0-9789-CC8ECF7F0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4023" cy="46672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filtrado segue, então, para os túbulos renais, onde passa pelos processos de r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eabsorção e secreção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 Na reabsorção, algumas substâncias são reabsorvidas para o sangue, enquanto no processo de secreção, substâncias são adicionadas ao filtrado. A reabsorção é importante, pois garante que água, íons e glicose, por exemplo, sejam reabsorvidos.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 urina é resultado, portanto, dos processos de filtração glomerular, reabsorção tubular e secreção tubular.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Após passar pelo túbulo renal, a urina segue para o ducto coletor, que leva o composto até a pelve renal (porção superior do ureter), saindo do rim, portanto, via ureter. Como dito anteriormente, do ureter, a urina segue até a bexiga, onde é armazenada e depois eliminada pela uretra.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811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440BFB-E7BC-4D6C-B818-375EC9EF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DIFERENÇAS DO SISTEMA ENTRE OS SEXOS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C4833D-6F49-46D4-BD7B-717F4EFE7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582615"/>
            <a:ext cx="11306908" cy="50819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FF0000"/>
                </a:solidFill>
                <a:effectLst/>
                <a:latin typeface="Raleway"/>
              </a:rPr>
              <a:t>O sistema urinário masculino e feminino apresenta os mesmos órgãos.</a:t>
            </a:r>
            <a:r>
              <a:rPr lang="pt-BR" b="0" i="0" dirty="0">
                <a:solidFill>
                  <a:srgbClr val="FF0000"/>
                </a:solidFill>
                <a:effectLst/>
                <a:latin typeface="Raleway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Portanto, se você avaliar esse sistema em pessoas de sexos diferentes encontrará: dois rins, dois ureteres, uma bexiga urinária e uma uretra. Entretanto, algumas diferenças podem ser observadas.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bexiga está localizada em frente ao reto. Nos homens, essa se separa do reto pelas vesículas seminais, enquanto na mulher, observa-se a presença da vagina e útero.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uretra no homem apresenta outra função além de garantir a eliminação da urina. Nesse sexo, a uretra dá passagem também ao sêmen durante a ejaculação. No sexo feminino, por sua vez, a uretra é considerada um órgão exclusivo do sistema urinário.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uretra masculina é maior que a uretra feminina. Enquanto a uretra masculina possui cerca de 20 cm, a feminina apresenta apenas 4 cm.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4965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638DA-BA81-42A8-B8F5-6EC7CA57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IMPORTANTES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9B01CB-2C04-4CF0-96EC-B9F31C12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Cada rim possui aproximadamente um milhão de néfrons.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rim de um recém-nascido é três vezes maior, em proporção ao peso do corpo, do que o rim de um adulto.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 rim direito é ligeiramente mais baixo do que o rim esquerdo devido à presença do fígado.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Os rins recebem cerca de 1,2 litros de sangue por minuto.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Em média, um indivíduo elimina entre 1000 e 1500 ml de urina por dia.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presença de glicose na urina pode ser um sinal de diabetes.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proximidade da uretra feminina com o ânus favorece o surgimento de infecção urinária.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A capacidade média da bexiga é de 700 a 800 ml.</a:t>
            </a:r>
          </a:p>
        </p:txBody>
      </p:sp>
    </p:spTree>
    <p:extLst>
      <p:ext uri="{BB962C8B-B14F-4D97-AF65-F5344CB8AC3E}">
        <p14:creationId xmlns:p14="http://schemas.microsoft.com/office/powerpoint/2010/main" val="2630427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C93E3-F2FB-4B36-BBC0-E34F43CD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PATOLOGIAS DO SISTEMA URINÁRIO</a:t>
            </a:r>
          </a:p>
        </p:txBody>
      </p:sp>
      <p:pic>
        <p:nvPicPr>
          <p:cNvPr id="4098" name="Picture 2" descr="A cistite causa dor ao urinar, dor na bexiga, baixo ventre e costas e necessidade de urinar frequentemente.">
            <a:extLst>
              <a:ext uri="{FF2B5EF4-FFF2-40B4-BE49-F238E27FC236}">
                <a16:creationId xmlns:a16="http://schemas.microsoft.com/office/drawing/2014/main" id="{6F67C72B-2382-4E0A-8F8D-7A8414151E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96294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397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F2B07-D1FA-4AB3-A771-D045AA71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547348-2C05-441B-A635-FEB81C4C1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cistite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também chamada de infecção urinária baixa, é uma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doença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inflamatória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ou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infecciosa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da bexiga urinária, órgão responsável pelo armazenamento da urina antes de sua eliminação para o meio externo. A cistite, geralmente, é desencadeada pela colonização da bexiga por bactérias presentes em nosso intestino, sendo a principal delas a </a:t>
            </a:r>
            <a:r>
              <a:rPr lang="pt-BR" i="1" dirty="0">
                <a:solidFill>
                  <a:srgbClr val="000000"/>
                </a:solidFill>
                <a:latin typeface="inherit"/>
              </a:rPr>
              <a:t>Escherichia coli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Vale destacar que a bactéria pode não apenas afetar a bexiga, podendo acometer também outros órgãos do sistema urinário, como uretra e os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1725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3A9CD-0592-4E3D-ABA5-BC141DEAC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 DA 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DBDEE3-19FD-49D7-927C-5E96765F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cistite é causada por bactérias que penetram pela uretra e seguem em direção à bexiga.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Geralmente, as bactérias são provenientes do próprio organismo, principalmente do trato gastrointestinal, sendo a 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Escherichia coli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agente etiológico mais frequente.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Essa bactéria é responsável por quase 75% dos casos de cistite.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Outras bactérias também podem causar o problema, como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Proteus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mirabilis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Klebsiella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pneumoniae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Staphylococcus</a:t>
            </a:r>
            <a:r>
              <a:rPr lang="pt-BR" b="0" i="1" dirty="0">
                <a:solidFill>
                  <a:srgbClr val="000000"/>
                </a:solidFill>
                <a:effectLst/>
                <a:latin typeface="Raleway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Raleway"/>
              </a:rPr>
              <a:t>saprophyticus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6949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25D42-35A5-4F5E-99BE-E66D6F4E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CISTITE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3B4B3C-E7D0-40BE-AAD0-6F3EAE7C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Pode ser assintomática ou sintomática. Quando sintomática: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76B389E-7203-49D9-B99E-FE837241F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40127"/>
              </p:ext>
            </p:extLst>
          </p:nvPr>
        </p:nvGraphicFramePr>
        <p:xfrm>
          <a:off x="2651760" y="2758061"/>
          <a:ext cx="6888480" cy="2926080"/>
        </p:xfrm>
        <a:graphic>
          <a:graphicData uri="http://schemas.openxmlformats.org/drawingml/2006/table">
            <a:tbl>
              <a:tblPr/>
              <a:tblGrid>
                <a:gridCol w="6888480">
                  <a:extLst>
                    <a:ext uri="{9D8B030D-6E8A-4147-A177-3AD203B41FA5}">
                      <a16:colId xmlns:a16="http://schemas.microsoft.com/office/drawing/2014/main" val="2364733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cistite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63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Dor ou ardência ao urinar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74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Dor na região da bexiga, nas costas e baixo ventre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24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Eliminação de pequena quantidade de urina em cada micção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22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Febre baixa (sintoma pouco comum)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666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Necessidade de urinar com maior frequência no período noturno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127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Necessidade de urinar frequentemente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36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Urina contendo sangue (casos mais graves)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871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31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29B42-3A08-4B1F-B507-D81C4B28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A52C66-1BE8-4658-A52D-F11017CC6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5" y="1690688"/>
            <a:ext cx="10914185" cy="4486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diagnóstico de cistite será feito, principalmente, analisando-se os sintomas do paciente e por meio de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exames de urina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irão buscar identificar se há bactérias na urina e qual tipo de bactéria está presente. Um dos métodos mais importantes para o diagnóstico é a cultura de urina, em que se colhe a urina e coloca-se uma pequena amostra em um meio de cultura.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Caso haja a presença de bactérias, elas crescerão nesse meio nutritivo. Após a realização da cultura da urina, é importante realizar o antibiograma que visa a determinar qual antimicrobiano será mais eficaz no tratamento daquela infecção.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281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D534D-2907-4E69-A710-B0A5EE48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B03685-38E0-4486-B140-EF743F322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sistema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ou aparelho urinário, é o sistema responsável por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produzir,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armazenar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temporariamente 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eliminar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urina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um composto que garante a eliminação de substâncias que estão em excesso no organismo e resíduos oriundos do </a:t>
            </a:r>
            <a:r>
              <a:rPr lang="pt-BR" dirty="0">
                <a:latin typeface="Raleway"/>
              </a:rPr>
              <a:t>metabolismo</a:t>
            </a:r>
            <a:r>
              <a:rPr lang="pt-BR" dirty="0">
                <a:solidFill>
                  <a:srgbClr val="000000"/>
                </a:solidFill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3209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BEF47-4367-49A8-B897-B1BD9470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D38618-CB5A-4E39-AB1C-B79CFE47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20008"/>
            <a:ext cx="11236569" cy="453683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é desencadeada pela colonização da bexiga por bactérias, sendo o tratamento, portanto, voltado para a eliminação desses micro-organismos.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medicamentos utilizados são os antibióticos, os quais devem ser ingeridos no horário correto e pelo tempo recomendado pelo médico. Vale destacar que mesmo que os sintomas tenham cessado, o tratamento deve ser continuado pelo tempo estabelecido pelo médico, pois desse modo garante-se a completa destruição das bactérias.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248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E4888B-A01C-4EDE-AA6B-2321F144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59153B1-9DAB-4FB3-B8C0-506E9D6B9A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29884"/>
              </p:ext>
            </p:extLst>
          </p:nvPr>
        </p:nvGraphicFramePr>
        <p:xfrm>
          <a:off x="1969477" y="1301262"/>
          <a:ext cx="8387861" cy="4791804"/>
        </p:xfrm>
        <a:graphic>
          <a:graphicData uri="http://schemas.openxmlformats.org/drawingml/2006/table">
            <a:tbl>
              <a:tblPr/>
              <a:tblGrid>
                <a:gridCol w="8387861">
                  <a:extLst>
                    <a:ext uri="{9D8B030D-6E8A-4147-A177-3AD203B41FA5}">
                      <a16:colId xmlns:a16="http://schemas.microsoft.com/office/drawing/2014/main" val="3475807290"/>
                    </a:ext>
                  </a:extLst>
                </a:gridCol>
              </a:tblGrid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Dicas para se prevenir da cistite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409460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Beber sempre muita água.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76833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Após a relação sexual, lembrar-se sempre de esvaziar a bexiga.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46396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As mulheres ao se limparem após ir ao banheiro devem ter em mente a importância de sempre fazer a higienização da frente para trás.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9237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Evitar roupas e roupas íntimas muito apertadas que retenham calor e umidade.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441512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Mulheres devem sempre se lembrar de trocar o absorvente com frequência.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902485"/>
                  </a:ext>
                </a:extLst>
              </a:tr>
              <a:tr h="838566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Urinar sempre que sentir vontade, evitando sempre reter a urina por um período longo de tempo.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7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96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715B5-3253-45AA-9E6B-60FA77D3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NA GESTAÇÃO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A80396-1FD1-4324-9A8A-A078A1614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é uma condição que afeta cerca de 1% a 1,5% das gestantes.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Assim que feito o diagnóstico, o tratamento deve ser iniciado o mais rapidamente possível para evitar possíveis complicações, por exemplo, a migração das bactérias da bexiga para a região renal. Vale destacar que alguns medicamentos não são adequados para gestante, entretanto, há antibióticos seguros para esses casos.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838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51677-E8A8-41E9-ABC6-E08BE3A81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INTERSTICIAL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3CCB24-ADC5-48FC-8662-EADDA359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cistite intersticial, também conhecida como síndrome da bexiga dolorosa e síndrome da dor pélvica crônica, é diferente da cistite aguda que foi tratada neste texto.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Na cistite intersticial, o que se observa é que se trata de uma doença inflamatória crônica, sem uma causa completamente conhecida.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5050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767C7-0907-4DB0-B062-4293D416B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CISTITE INTERSTICIAL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DFA938-CE73-4E4E-AB32-56BA7E6F9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3" y="1573823"/>
            <a:ext cx="11342077" cy="5029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Nessa situação, percebe-se um aumento da sensibilidade da bexiga.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Seus sintomas são dor na bexiga, dor na pelve, aumento da frequência e da urgência urinária, dificuldade de urinar 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noctúria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 (urinar com frequência durante a noite).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dor e o desconforto é prolongado, sendo esse quando observado por mais de seis meses. Alguns pacientes percebem o aumento da dor com o consumo de alguns alimentos e bebidas, principalmente alimentos condimentados e ácidos, bebidas alcoólicas e alimentos e bebidas com cafeína.</a:t>
            </a:r>
          </a:p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Para se realizar o diagnóstico, é fundamental analisar os sintomas e excluir o diagnóstico de outras doenças, como a cistite desencadeada por bactéria.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Após o diagnóstico, o tratamento será feito a fim, principalmente, de se controlar os sintomas do problema. A cistite intersticial apresenta períodos de crise e períodos de remissão, desse modo, é fundamental descobrir o que intensifica o problema e evitar hábitos que podem desencadear as dores.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386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84745-976E-461B-AC61-EBF73A9B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INFECÇÃO URINÁRIA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62791-B603-4705-BA9E-E4978ABAE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Infecção urinária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também chamada de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infecção do trato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(ITU), é uma infecção desencadeada por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micro-organismos,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invadem e multiplicam-se no </a:t>
            </a:r>
            <a:r>
              <a:rPr lang="pt-BR" b="1" dirty="0">
                <a:latin typeface="inherit"/>
              </a:rPr>
              <a:t>trato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 Esse distúrbio acomete pessoas de qualquer idade e sexo, entretanto, no primeiro ano de vida, afeta mais meninos e, a partir dessa idade, as meninas são mais acometidas.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530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95049-4DCE-4329-A703-B4BC7B58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AGENTES CAUSADORES DA INFECÇÃO URINÁRIA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B0FC21-235E-418D-AF1F-701B0E16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infecção urinária é causada por micro-organismos que invadem o trato urinário, que se caracteriza por ser, normalmente, estéril (sem micro-organismos). Geralmente, a infecção urinária é causada por bactérias, como </a:t>
            </a:r>
            <a:r>
              <a:rPr lang="pt-BR" b="1" i="1" dirty="0">
                <a:solidFill>
                  <a:srgbClr val="000000"/>
                </a:solidFill>
                <a:latin typeface="inherit"/>
              </a:rPr>
              <a:t>Escherichia coli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,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Staphylococcus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saprophyticus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, espécies do gênero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Proteus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e do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Klebsiella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e o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Enterococcus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pt-BR" b="1" i="1" dirty="0" err="1">
                <a:solidFill>
                  <a:srgbClr val="000000"/>
                </a:solidFill>
                <a:effectLst/>
                <a:latin typeface="inherit"/>
              </a:rPr>
              <a:t>faecalis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Raleway"/>
            </a:endParaRP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Entre as bactérias citadas, a </a:t>
            </a:r>
            <a:r>
              <a:rPr lang="pt-BR" b="1" i="1" dirty="0">
                <a:solidFill>
                  <a:srgbClr val="000000"/>
                </a:solidFill>
                <a:effectLst/>
                <a:latin typeface="inherit"/>
              </a:rPr>
              <a:t>Escherichia coli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destaca-se por ser a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principal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causadora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da infecção urinária. Essa bactéria é comum em nosso intestino e é responsável por cerca de 70% a 80% dos casos de ITU.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19717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08C2F-337E-4116-9682-EF61151E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782230-F3E9-4A6C-8C02-BEA18BEAE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 trato urinário pode ser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infectado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por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três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vias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distintas:</a:t>
            </a:r>
          </a:p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ascendente, hematogênica e linfática.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A infecção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por via ascendente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é a principal forma de infecção do trato urinário, sendo observada a ascensão dos micro-organismos pela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uretra,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podendo atingir a bexiga, ureteres e os rins. É muito comum que bactérias que vivem no intestino humano entrem em contato com a uretra e causem a infecção por essa via. Na via hematogênica, os micro-organismos chegam aos rins pelos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vasos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sanguíneos.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Por fim, temos a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via linfática, que é rara e acontece quando os micro-organismos chegam aos rins por meio dos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vasos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linfáticos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6478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A8A83-7F01-42B3-917D-AA1F60DA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994BCC7F-78E3-44BF-B7B0-1BA6CDC45A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51760" y="2172494"/>
          <a:ext cx="6888480" cy="3657600"/>
        </p:xfrm>
        <a:graphic>
          <a:graphicData uri="http://schemas.openxmlformats.org/drawingml/2006/table">
            <a:tbl>
              <a:tblPr/>
              <a:tblGrid>
                <a:gridCol w="6888480">
                  <a:extLst>
                    <a:ext uri="{9D8B030D-6E8A-4147-A177-3AD203B41FA5}">
                      <a16:colId xmlns:a16="http://schemas.microsoft.com/office/drawing/2014/main" val="1219406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infecção urinária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27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 ou ardência ao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11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Necessidade urgente de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37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Aumento da frequência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Incontinência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74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turva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1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com cheiro forte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915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Dores na região inferior do abdome e dores lombares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60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Febre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834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effectLst/>
                          <a:latin typeface="inherit"/>
                        </a:rPr>
                        <a:t>Calafrios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516982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5E9AA8D-1D31-4ABA-9516-C76C9C20D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17410"/>
              </p:ext>
            </p:extLst>
          </p:nvPr>
        </p:nvGraphicFramePr>
        <p:xfrm>
          <a:off x="1081454" y="589084"/>
          <a:ext cx="10111154" cy="5820510"/>
        </p:xfrm>
        <a:graphic>
          <a:graphicData uri="http://schemas.openxmlformats.org/drawingml/2006/table">
            <a:tbl>
              <a:tblPr/>
              <a:tblGrid>
                <a:gridCol w="10111154">
                  <a:extLst>
                    <a:ext uri="{9D8B030D-6E8A-4147-A177-3AD203B41FA5}">
                      <a16:colId xmlns:a16="http://schemas.microsoft.com/office/drawing/2014/main" val="1114407472"/>
                    </a:ext>
                  </a:extLst>
                </a:gridCol>
              </a:tblGrid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Sintomas da infecção urinária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174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 ou ardência ao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35282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Necessidade urgente de urinar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45961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Aumento da frequência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4062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Incontinência urinária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53530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turva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45614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Urina com cheiro forte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36783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Dores na região inferior do abdome e dores lombares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67098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effectLst/>
                          <a:latin typeface="inherit"/>
                        </a:rPr>
                        <a:t>Febre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37568"/>
                  </a:ext>
                </a:extLst>
              </a:tr>
              <a:tr h="58205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effectLst/>
                          <a:latin typeface="inherit"/>
                        </a:rPr>
                        <a:t>Calafrios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75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890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60636-C9A9-4336-99D4-4E950A69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DA ITU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F46EB0-225D-40F3-B708-0F7DD6E03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infecção urinária é diagnosticada por meio de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exame clínico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também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exames laboratoriais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. O médico analisa os sintomas descritos pelo doente e também indica exames, como o exame de urina. O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exame de urina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pode apresentar sinais que indicam uma infecção, como a presença de leucócitos, hemácias e nitritos, sendo esse último um sinal de infecção bacteriana.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Outro exame é a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urocultura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no qual uma pequena quantidade de urina é colocada em um meio de cultura que favorece o crescimento bacteriano. Caso o paciente apresente infecção urinária, as bactérias crescerão e formarão uma colônia no meio de cultura. Em caso positivo, é realizado, posteriormente, o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antibiograma,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visa a identificar o melhor antibiótico para o tratamento.</a:t>
            </a:r>
          </a:p>
        </p:txBody>
      </p:sp>
    </p:spTree>
    <p:extLst>
      <p:ext uri="{BB962C8B-B14F-4D97-AF65-F5344CB8AC3E}">
        <p14:creationId xmlns:p14="http://schemas.microsoft.com/office/powerpoint/2010/main" val="42051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6D9F9-2FCA-41F6-8A0A-EC78DD0D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COMPOSTO POR: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72A4C0-CFEC-4137-A125-05FB03424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solidFill>
                  <a:srgbClr val="000000"/>
                </a:solidFill>
                <a:effectLst/>
                <a:latin typeface="Raleway"/>
              </a:rPr>
              <a:t>Os órgãos do sistema urinário são: dois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</a:t>
            </a:r>
            <a:r>
              <a:rPr lang="pt-BR" i="0" dirty="0">
                <a:solidFill>
                  <a:srgbClr val="000000"/>
                </a:solidFill>
                <a:effectLst/>
                <a:latin typeface="Raleway"/>
              </a:rPr>
              <a:t>, dois ureteres, a bexiga urinária e a uretra. Eles atuam de maneira conjunta, garantindo a filtração do sangue, a produção da urina e sua eliminação.</a:t>
            </a:r>
            <a:endParaRPr lang="pt-BR" dirty="0"/>
          </a:p>
        </p:txBody>
      </p:sp>
      <p:pic>
        <p:nvPicPr>
          <p:cNvPr id="1026" name="Picture 2" descr="Observe os órgãos que compõem o sistema urinário.">
            <a:extLst>
              <a:ext uri="{FF2B5EF4-FFF2-40B4-BE49-F238E27FC236}">
                <a16:creationId xmlns:a16="http://schemas.microsoft.com/office/drawing/2014/main" id="{E430B974-F9E4-4F8C-B7AA-DE6671A0A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792" y="2981606"/>
            <a:ext cx="2753458" cy="330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300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0A8B3-C4DB-4B07-BAC3-0D411B09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5095B6-5342-4C38-A512-E1B8F340F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Vale destacar que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exames de imagem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podem também ser utilizados. Entretanto, geralmente, esses visam a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identificar anormalidades no trato urinário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que favorecem o surgimento de infecções urinárias e observar complicações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5583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207C1E-F116-474D-9B63-96A65F4A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DE39FA-9A3C-4285-AF66-1D1B94B34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A infecção urinária é tratada de acordo com o seu agente causador. Normalmente, faz-se o uso de </a:t>
            </a:r>
            <a:r>
              <a:rPr lang="pt-BR" b="1" i="0" dirty="0">
                <a:effectLst/>
                <a:latin typeface="inherit"/>
                <a:hlinkClick r:id="rId2"/>
              </a:rPr>
              <a:t>antibióticos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medicamentos utilizados no tratamento de doenças bacterianas. O antibiograma ajuda a identificar o melhor medicamento a ser utilizado.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403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98FA3-4FE7-4A3D-AC31-F119BC10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ORIENTAÇÕES PARA EVITAR ITU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B895A7-1DBB-4660-AF39-231E3830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Lembre-se sempre de beber muita água.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Vá ao banheiro sempre que sentir vontade de urinar.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Mulheres devem evitar o uso de duchas vaginais.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Mulheres, ao se limparem, devem sempre utilizar o papel higiênico no sentido de frente para trás a fim de evitar que bactérias presentes na região anal contaminem a uretra.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inherit"/>
              </a:rPr>
              <a:t>Urinar sempre após a relação sexual.</a:t>
            </a:r>
          </a:p>
        </p:txBody>
      </p:sp>
    </p:spTree>
    <p:extLst>
      <p:ext uri="{BB962C8B-B14F-4D97-AF65-F5344CB8AC3E}">
        <p14:creationId xmlns:p14="http://schemas.microsoft.com/office/powerpoint/2010/main" val="163242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6E978-F6FF-4E55-AC44-7BABE41E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5F2ABDE-14EE-4664-8749-942901C0D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344356"/>
              </p:ext>
            </p:extLst>
          </p:nvPr>
        </p:nvGraphicFramePr>
        <p:xfrm>
          <a:off x="838200" y="800100"/>
          <a:ext cx="10169770" cy="5583113"/>
        </p:xfrm>
        <a:graphic>
          <a:graphicData uri="http://schemas.openxmlformats.org/drawingml/2006/table">
            <a:tbl>
              <a:tblPr/>
              <a:tblGrid>
                <a:gridCol w="5084885">
                  <a:extLst>
                    <a:ext uri="{9D8B030D-6E8A-4147-A177-3AD203B41FA5}">
                      <a16:colId xmlns:a16="http://schemas.microsoft.com/office/drawing/2014/main" val="1946096511"/>
                    </a:ext>
                  </a:extLst>
                </a:gridCol>
                <a:gridCol w="5084885">
                  <a:extLst>
                    <a:ext uri="{9D8B030D-6E8A-4147-A177-3AD203B41FA5}">
                      <a16:colId xmlns:a16="http://schemas.microsoft.com/office/drawing/2014/main" val="3229471094"/>
                    </a:ext>
                  </a:extLst>
                </a:gridCol>
              </a:tblGrid>
              <a:tr h="638071"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  <a:latin typeface="inherit"/>
                        </a:rPr>
                        <a:t>Órgão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Função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7466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Rim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responsável pela produção da urina.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535462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Ureter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que garante que a urina seja conduzida até a bexiga.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841599"/>
                  </a:ext>
                </a:extLst>
              </a:tr>
              <a:tr h="1595176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Bexiga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responsável pelo armazenamento da urina até sua eliminação.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151841"/>
                  </a:ext>
                </a:extLst>
              </a:tr>
              <a:tr h="1116622">
                <a:tc>
                  <a:txBody>
                    <a:bodyPr/>
                    <a:lstStyle/>
                    <a:p>
                      <a:pPr algn="ctr"/>
                      <a:r>
                        <a:rPr lang="pt-BR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Uretra</a:t>
                      </a:r>
                      <a:endParaRPr lang="pt-BR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Órgão que garante a eliminação da urina para fora do corpo.</a:t>
                      </a:r>
                      <a:endParaRPr lang="pt-BR" dirty="0">
                        <a:effectLst/>
                        <a:latin typeface="inheri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2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8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22F5E-CB61-4B5B-AB52-88EA5E9C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D9F69D-4767-4028-9A37-9D6EA283D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Os </a:t>
            </a:r>
            <a:r>
              <a:rPr lang="pt-BR" dirty="0">
                <a:solidFill>
                  <a:srgbClr val="000000"/>
                </a:solidFill>
                <a:latin typeface="inherit"/>
              </a:rPr>
              <a:t>rins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são encontrados em número de dois no nosso corpo, sendo eles os órgãos responsáveis pela produção da urina. Estão localizados junto à parede posterior do abdômen, abaixo do diafragma.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Possuem cerca de 10 cm de comprimento, peso aproximado de 120 a 280 g e formato que lembra um feijão, apresentando uma borda convexa e uma borda côncava. Na parte côncava, é possível observar uma região denominada de hilo, local onde entram e saem vasos sanguíneos, entram nervos e saem os ureteres.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07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5F50AA-394A-4A15-8C67-13D4CD4FC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17" y="26059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Quando observamos internamente, vemos que os rins possuem duas regiões bem distintas: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um córtex e uma medula.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 córtex está localizado mais externamente, enquanto a medula está localizada mais internamente e é visualizada como uma região mais escuras. A porção superior e expandida do ureter é denominada de </a:t>
            </a:r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pelve renal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e comunica-se com a medula renal. A pelve ramifica-se em direção à medula em cálices maiores, que se ramificam em cálices menores.</a:t>
            </a:r>
            <a:endParaRPr lang="pt-BR" dirty="0"/>
          </a:p>
        </p:txBody>
      </p:sp>
      <p:pic>
        <p:nvPicPr>
          <p:cNvPr id="3074" name="Picture 2" descr="Observe algumas partes do rim, o órgão responsável pela formação da urina.">
            <a:extLst>
              <a:ext uri="{FF2B5EF4-FFF2-40B4-BE49-F238E27FC236}">
                <a16:creationId xmlns:a16="http://schemas.microsoft.com/office/drawing/2014/main" id="{8DEA6DF8-8129-47D4-A379-D608837CE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17" y="3616081"/>
            <a:ext cx="57150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3020D579-261F-43CA-A520-DF1FAC75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99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B9AE7-BCCB-45FB-9FC7-FCDE71BF4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828578-C6E6-4111-BDCE-414E6699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92" y="993531"/>
            <a:ext cx="10659208" cy="5183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As unidades funcionais dos rins são os chamados néfrons,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quais são constituídos pelo corpúsculo renal e pelos túbulos renais. O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corpúsculo renal,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também chamado de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 corpúsculo de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Malpighi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, é formado por um glomérulo (enovelado de capilares) envolvido por uma cápsula (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cápsula de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Bowman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). Os túbulos renais partem da cápsula e apresentam-se como uma sequência de túbulos: túbulo proximal, alça de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Raleway"/>
              </a:rPr>
              <a:t>Henle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 e túbulo distal. Esse último abre-se no ducto coletor.</a:t>
            </a:r>
          </a:p>
          <a:p>
            <a:pPr marL="0" indent="0" algn="just">
              <a:buNone/>
            </a:pP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Os néfrons são classificados em 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corticais e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inherit"/>
              </a:rPr>
              <a:t>justamedulares</a:t>
            </a:r>
            <a:r>
              <a:rPr lang="pt-BR" b="1" i="0" dirty="0">
                <a:solidFill>
                  <a:srgbClr val="000000"/>
                </a:solidFill>
                <a:effectLst/>
                <a:latin typeface="inherit"/>
              </a:rPr>
              <a:t>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Os néfrons corticais são aqueles que apenas uma porção adentra a medula renal, enquanto os néfrons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Raleway"/>
              </a:rPr>
              <a:t>justamedulares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 estendem-se mais profundamente na medula.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296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E804B-B799-4976-AAE1-0BE42C19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URETERES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07BD6A-6B21-4B42-9C94-5F77C03D1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Os ureteres são ductos que levam a urina do rim para a bexiga.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São encontrados em nosso corpo dois ureteres, cada um partindo de um dos rins. Em média, os ureteres apresentam de 25 a 30 cm de comprimento e 4 a 5 mm de diâmetro.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47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C1A9-3D76-475E-9F7C-B3E0C342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BEXIGA URINÁRIA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F0131E-6CAA-4C63-A4DE-47999210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Raleway"/>
              </a:rPr>
              <a:t>A bexiga urinária é um órgão muscular oco que serve de reservatório para a urina e gradativamente distende-se conforme esse produto acumula-se.</a:t>
            </a:r>
            <a:r>
              <a:rPr lang="pt-BR" b="0" i="0" dirty="0">
                <a:solidFill>
                  <a:srgbClr val="000000"/>
                </a:solidFill>
                <a:effectLst/>
                <a:latin typeface="Raleway"/>
              </a:rPr>
              <a:t> Há músculos próximos ao local de junção entre a uretra e a bexiga, que atuam regulando a micção.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704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2577</Words>
  <Application>Microsoft Office PowerPoint</Application>
  <PresentationFormat>Widescreen</PresentationFormat>
  <Paragraphs>122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inherit</vt:lpstr>
      <vt:lpstr>Raleway</vt:lpstr>
      <vt:lpstr>Tema do Office</vt:lpstr>
      <vt:lpstr>SISTEMA URINÁRIO</vt:lpstr>
      <vt:lpstr>DEFINIÇÃO</vt:lpstr>
      <vt:lpstr>SISTEMA COMPOSTO POR:</vt:lpstr>
      <vt:lpstr>Apresentação do PowerPoint</vt:lpstr>
      <vt:lpstr>RINS</vt:lpstr>
      <vt:lpstr>Apresentação do PowerPoint</vt:lpstr>
      <vt:lpstr>Apresentação do PowerPoint</vt:lpstr>
      <vt:lpstr>URETERES</vt:lpstr>
      <vt:lpstr>BEXIGA URINÁRIA</vt:lpstr>
      <vt:lpstr>URETRA</vt:lpstr>
      <vt:lpstr>COMO ACONTECE A FORMAÇÃO DA URINA</vt:lpstr>
      <vt:lpstr>COMO ACONTECE A FORMAÇÃO DA URINA</vt:lpstr>
      <vt:lpstr>DIFERENÇAS DO SISTEMA ENTRE OS SEXOS </vt:lpstr>
      <vt:lpstr>INFORMAÇÕES IMPORTANTES</vt:lpstr>
      <vt:lpstr>PATOLOGIAS DO SISTEMA URINÁRIO</vt:lpstr>
      <vt:lpstr>CISTITE</vt:lpstr>
      <vt:lpstr>CAUSA DA CISTITE</vt:lpstr>
      <vt:lpstr>SINTOMAS DA CISTITE</vt:lpstr>
      <vt:lpstr>DIAGNÓSTICO</vt:lpstr>
      <vt:lpstr>TRATAMENTO</vt:lpstr>
      <vt:lpstr>Apresentação do PowerPoint</vt:lpstr>
      <vt:lpstr>CISTITE NA GESTAÇÃO</vt:lpstr>
      <vt:lpstr>CISTITE INTERSTICIAL</vt:lpstr>
      <vt:lpstr>CISTITE INTERSTICIAL</vt:lpstr>
      <vt:lpstr>INFECÇÃO URINÁRIA</vt:lpstr>
      <vt:lpstr>AGENTES CAUSADORES DA INFECÇÃO URINÁRIA</vt:lpstr>
      <vt:lpstr>Apresentação do PowerPoint</vt:lpstr>
      <vt:lpstr>Apresentação do PowerPoint</vt:lpstr>
      <vt:lpstr>DIAGNÓSTICO DA ITU</vt:lpstr>
      <vt:lpstr>Apresentação do PowerPoint</vt:lpstr>
      <vt:lpstr>TRATAMENTO</vt:lpstr>
      <vt:lpstr>ORIENTAÇÕES PARA EVITAR ITU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URINÁRIO</dc:title>
  <dc:creator>Proprietário</dc:creator>
  <cp:lastModifiedBy>Proprietário</cp:lastModifiedBy>
  <cp:revision>6</cp:revision>
  <dcterms:created xsi:type="dcterms:W3CDTF">2021-03-15T19:04:57Z</dcterms:created>
  <dcterms:modified xsi:type="dcterms:W3CDTF">2021-03-15T21:51:05Z</dcterms:modified>
</cp:coreProperties>
</file>