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havida.com.br/saude/temas/dor-no-pescoc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havida.com.br/saude/tudo-sobre/33102-raio-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havida.com.br/temas/doen%C3%A7a-falciforme" TargetMode="External"/><Relationship Id="rId2" Type="http://schemas.openxmlformats.org/officeDocument/2006/relationships/hyperlink" Target="https://www.minhavida.com.br/saude/temas/diabet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havida.com.br/saude/temas/go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havida.com.br/saude/tudo-sobre/33102-raio-x" TargetMode="External"/><Relationship Id="rId2" Type="http://schemas.openxmlformats.org/officeDocument/2006/relationships/hyperlink" Target="https://www.minhavida.com.br/saude/temas/dor-nas-articulaco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11942-BC36-44C0-B764-BCE4EDF64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PATOLOGIAS MUSCULO-ESQUELÉTICAS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F912C-FEB7-480F-B38A-10D97E660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ENFERMEIRA DANIELA ALBERTI GONÇALVES</a:t>
            </a:r>
          </a:p>
        </p:txBody>
      </p:sp>
    </p:spTree>
    <p:extLst>
      <p:ext uri="{BB962C8B-B14F-4D97-AF65-F5344CB8AC3E}">
        <p14:creationId xmlns:p14="http://schemas.microsoft.com/office/powerpoint/2010/main" val="251130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CABB8-CB09-4940-8D34-40DC9A81F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523" y="430823"/>
            <a:ext cx="11570677" cy="6286499"/>
          </a:xfrm>
        </p:spPr>
        <p:txBody>
          <a:bodyPr numCol="2">
            <a:normAutofit/>
          </a:bodyPr>
          <a:lstStyle/>
          <a:p>
            <a:pPr algn="l"/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No corpo humano, existem células responsáveis pela formação óssea e outras pela reabsorção óssea. Com o passar do tempo, o tecido ósseo vai envelhecendo e acaba sendo destruído pelas células chamadas osteoclastos. Em seguida, ele é recriado pelas células reconstrutoras, os osteoblastos.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Esse processo de destruição das células é chamado de reabsorção óssea, que fica comprometido na osteoporose, pois o corpo passa a absorver mais osso do que produzir (ou então não produzir o suficiente).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Alguns problemas podem interferir na formação dos ossos, causando a osteoporose, como: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 deficiência de cálcio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400" dirty="0">
                <a:latin typeface="Tahoma" panose="020B0604030504040204" pitchFamily="34" charset="0"/>
              </a:rPr>
              <a:t>Envelhecimento e menopausa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Doenças ou medicamentos: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Síndrome de Cushing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Hiperparatireoidismo 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primário ou terciário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Hipertireoidismo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Acromegalia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Mieloma múltiplo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Doenças renais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Doenças inflamatórias intestinais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Doença celíaca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Pós-gastrectomia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 err="1">
                <a:effectLst/>
                <a:latin typeface="Tahoma" panose="020B0604030504040204" pitchFamily="34" charset="0"/>
              </a:rPr>
              <a:t>Homocistinúria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Hemocromatose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Doenças reumáticas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Uso de </a:t>
            </a:r>
            <a:r>
              <a:rPr lang="pt-BR" sz="1200" dirty="0">
                <a:latin typeface="Tahoma" panose="020B0604030504040204" pitchFamily="34" charset="0"/>
              </a:rPr>
              <a:t>medicamentos 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a base de </a:t>
            </a:r>
            <a:r>
              <a:rPr lang="pt-BR" sz="1200" b="0" i="0" dirty="0" err="1">
                <a:effectLst/>
                <a:latin typeface="Tahoma" panose="020B0604030504040204" pitchFamily="34" charset="0"/>
              </a:rPr>
              <a:t>glicocorticóides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, hormônios tireoidianos, heparina, warfarina, antiepilépticos (fenobarbital, </a:t>
            </a:r>
            <a:r>
              <a:rPr lang="pt-BR" sz="1200" b="0" i="0" dirty="0" err="1">
                <a:effectLst/>
                <a:latin typeface="Tahoma" panose="020B0604030504040204" pitchFamily="34" charset="0"/>
              </a:rPr>
              <a:t>fenitoína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, </a:t>
            </a:r>
            <a:r>
              <a:rPr lang="pt-BR" sz="1200" b="0" i="0" dirty="0" err="1">
                <a:effectLst/>
                <a:latin typeface="Tahoma" panose="020B0604030504040204" pitchFamily="34" charset="0"/>
              </a:rPr>
              <a:t>carbamazepina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), lítio, metotrexato e ciclosporina.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400" b="0" i="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8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BDD5EB-9751-4160-86D2-0F8892322F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145" y="281354"/>
            <a:ext cx="11614639" cy="6356838"/>
          </a:xfrm>
        </p:spPr>
        <p:txBody>
          <a:bodyPr numCol="2">
            <a:normAutofit fontScale="92500" lnSpcReduction="10000"/>
          </a:bodyPr>
          <a:lstStyle/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</a:rPr>
              <a:t>Sintomas da osteoporose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A osteoporose é uma doença silenciosa, que dificilmente apresenta qualquer tipo de sinal e só é percebida por meio de fraturas com pouco ou nenhum trauma, mais frequentemente no punho, fêmur, colo de fêmur e coluna. Outros sintomas que podem surgir com o avanço da doença são: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Dor ou sensibilidade óssea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Diminuição de estatura com o passar do tempo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Dor na região lombar devido a fraturas dos ossos da coluna vertebral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effectLst/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 no pescoço</a:t>
            </a:r>
            <a:r>
              <a:rPr lang="pt-BR" sz="1400" b="0" i="0" dirty="0">
                <a:effectLst/>
                <a:latin typeface="Tahoma" panose="020B0604030504040204" pitchFamily="34" charset="0"/>
              </a:rPr>
              <a:t> devido a fraturas dos ossos da coluna vertebral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Postura encurvada ou cifótica.</a:t>
            </a:r>
          </a:p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 de risco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Descendentes de orientais (correm mais risco de sofrer fraturas pela osteoporose por um problema anatômico no fêmur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Histórico familiar de osteoporose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Histórico prévio de fratura por trauma mínimo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Tabagismo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Baixa frequência de atividades físicas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Baixa ingestão de cálcio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Baixa exposição solar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dirty="0">
                <a:latin typeface="Tahoma" panose="020B0604030504040204" pitchFamily="34" charset="0"/>
              </a:rPr>
              <a:t>Alcoolismo</a:t>
            </a:r>
            <a:endParaRPr lang="pt-BR" sz="1200" b="0" i="0" dirty="0"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Imobilização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Ausência de períodos menstruais (amenorreia) por longo período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Baixo peso corporal.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1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7105F4-6719-4AAF-A49B-C9D895C15C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69" y="527538"/>
            <a:ext cx="11456377" cy="6066693"/>
          </a:xfrm>
        </p:spPr>
        <p:txBody>
          <a:bodyPr/>
          <a:lstStyle/>
          <a:p>
            <a:pPr marL="0" indent="0">
              <a:buNone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osteoporose</a:t>
            </a:r>
          </a:p>
          <a:p>
            <a:pPr marL="0" indent="0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Em geral, a perda óssea ocorre gradualmente com o passar dos anos. Na maioria das vezes, a pessoa irá sofrer uma fratura antes de que está com osteoporose. Quando isso ocorre, a doença já se encontra em um estado avançado e o dano é grave.</a:t>
            </a:r>
          </a:p>
          <a:p>
            <a:pPr marL="0" indent="0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Por não apresentar sintomas em seu estado precoce, não é possível fazer um diagnóstico clínico da osteoporose. Dessa forma, só é possível identificar a doença por meio da densitometria óssea e radiografias. Além desses, o médico pode pedir outros exames para identificar causas secundárias da osteoporose, como dosagem de creatinina e dosagem de testosterona e estrogênio.</a:t>
            </a:r>
          </a:p>
          <a:p>
            <a:pPr marL="0" indent="0">
              <a:buNone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Exames</a:t>
            </a:r>
          </a:p>
          <a:p>
            <a:pPr marL="0" indent="0">
              <a:buNone/>
            </a:pPr>
            <a:r>
              <a:rPr lang="pt-BR" sz="1200" b="0" i="0" dirty="0">
                <a:effectLst/>
                <a:latin typeface="Tahoma" panose="020B0604030504040204" pitchFamily="34" charset="0"/>
              </a:rPr>
              <a:t>O principal exame para rastreamento e diagnóstico da osteoporose é a </a:t>
            </a:r>
            <a:r>
              <a:rPr lang="pt-BR" sz="1200" dirty="0">
                <a:latin typeface="Tahoma" panose="020B0604030504040204" pitchFamily="34" charset="0"/>
              </a:rPr>
              <a:t>densitometria óssea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, que avalia a densidade dos ossos e músculos do corpo, podendo identificar quando eles estão muito finos ou então quando a perda ainda está se iniciando. Uma </a:t>
            </a:r>
            <a:r>
              <a:rPr lang="pt-BR" sz="1200" b="1" i="0" dirty="0">
                <a:effectLst/>
                <a:latin typeface="Tahoma" panose="020B0604030504040204" pitchFamily="34" charset="0"/>
              </a:rPr>
              <a:t>radiografia</a:t>
            </a:r>
            <a:r>
              <a:rPr lang="pt-BR" sz="1200" b="0" i="0" dirty="0">
                <a:effectLst/>
                <a:latin typeface="Tahoma" panose="020B0604030504040204" pitchFamily="34" charset="0"/>
              </a:rPr>
              <a:t> também pode ser indicada para a investigação da osteoporose.</a:t>
            </a: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CA3B0E-BA4B-4AAD-B89A-092E8BF2D9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408" y="404446"/>
            <a:ext cx="11438792" cy="62513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Tratamento de osteoporose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osteoporose é de cura difícil, quase impossível. No entanto, pode-se fazer da primeira fratura a última ou então evitar qualquer lesão. Se você tem uma perda óssea importante, o tratamento pode impedir o agravamento, mas não irá eliminar totalmente a doença. Os objetivos do tratamento da osteoporose são controlar a dor, retardar ou interromper a perda óssea e prevenir fraturas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Montserrat"/>
              </a:rPr>
              <a:t>Medicamentos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Existem várias medicações indicadas para o tratamento da osteoporose, que são individualizadas para cada caso, a depender da gravidade ou das causas secundárias. Alguns medicamentos comuns usados para esse fim são: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Raloxifeno;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Bisfosfonatos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;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Ranelato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de estrôncio;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Teriparatida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;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Desonumab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; Calcitonina.</a:t>
            </a:r>
          </a:p>
          <a:p>
            <a:pPr marL="0" indent="0" algn="l">
              <a:buNone/>
            </a:pPr>
            <a:endParaRPr lang="pt-BR" sz="1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04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24B3C-94DD-4902-94A0-892AEBEE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err="1"/>
              <a:t>entorce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56009-FA08-4D37-8A1F-0360691183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31" y="2214694"/>
            <a:ext cx="11614638" cy="44850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 entorse (ou torção) é uma lesão traumática de uma articulação, com alongamento, arrancamento ou rotura dos ligamentos e demais estruturas que sustentam a articulação, sem deslocamento das superfícies ósseas articulares. Embora o grande esforço a que a articulação seja submetida possa provocar apenas a distensão dos ligamentos, a entorse costuma provocar o rompimento parcial ou completo deles, por vezes associado a lesões na cápsula fibrosa que reveste a articulação. Apesar de as entorses poderem acometer qualquer articulação, a sua localização mais frequente corresponde ao tornozelo.</a:t>
            </a:r>
          </a:p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Sinais e sintomas</a:t>
            </a:r>
          </a:p>
          <a:p>
            <a:pPr marL="0" indent="0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 sinais e sintomas das entorses são inchaço e dor intensa que surgem imediatamente após o evento causador e que aumentam de intensidade ao mínimo contato ou movimento, ocasionando grande limitação funcional da articulação comprometida. A articulação afetada fica progressivamente inflamada e inchada, enquanto a pele fica vermelha e quente. Além disso, é possível que na região surjam hematomas provocados pelas lesões vasculares e pelas hemorragias que ocorrem ao nível dos ligamentos.</a:t>
            </a: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3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65172-F294-4AD1-A96D-B1C35477A1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161" y="571500"/>
            <a:ext cx="11298115" cy="611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do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entorce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primeiros socorros, prestados ainda pelo próprio lesionado ou por pessoas próximas, consistem em manter a articulação lesionada em repouso, se possível suspensa, e na aplicação de gelo ou compressas frias no local. Em seguida, o médico providenciará para que a articulação afetada seja mantida em repouso.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Medicamentos anti-inflamatórios e analgésicos podem ser usados para reduzir a dor e a inflamação. Em casos mais importantes deve-se proceder à imobilização da articulação com ligaduras, talas ou gesso. Nos casos mais ligeiros isso pode não ser necessário.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imobilização deve permanecer por uma ou duas semanas, às vezes mais, segundo a gravidade ou localização da lesão. Quando se trata do tornozelo ou do joelho pode exigir o uso de uma muleta.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tratamento da entorse grave não pode ser apenas sintomático, deve ser dirigido ao reparo cirúrgico das lesões.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Passada a fase aguda deve ser iniciada uma fisioterapia com a realização de movimentos suaves, massagens, aplicação de ultrassom, raios infravermelhos, correntes elétricas e outros procedimentos que favoreçam a recuperação das funções, a reabsorção dos hematomas e a cicatrização dos ligamentos lesados. Com o fito de recuperar a total funcionalidade da articulação, pode ser aconselhada a realização de exercícios que visem fortalecer toda a musculatura da zona afetada. Se ocorrer ruptura de ligamentos (o que é raro), uma intervenção cirúrgica pode ser necessária.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4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D5870-BFF0-4ABE-A57C-B26698B7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Espinha </a:t>
            </a:r>
            <a:r>
              <a:rPr lang="pt-BR" dirty="0" err="1"/>
              <a:t>bifida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EBC33F-5DBD-4987-B12E-E78A9C43D3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331" y="2083778"/>
            <a:ext cx="11482754" cy="4703884"/>
          </a:xfrm>
        </p:spPr>
        <p:txBody>
          <a:bodyPr>
            <a:normAutofit/>
          </a:bodyPr>
          <a:lstStyle/>
          <a:p>
            <a:pPr marL="0" indent="0" algn="l" fontAlgn="t">
              <a:buNone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espinha bífida caracteriza-se por um conjunto de malformações congênitas que se desenvolvem no bebê durante as 4 primeiras semanas de gravidez, que se caracterizam por uma falha no desenvolvimento da coluna vertebral e uma formação incompleta da medula espinhal e das estruturas que a protegem.</a:t>
            </a:r>
          </a:p>
          <a:p>
            <a:pPr marL="0" indent="0" algn="l" fontAlgn="t">
              <a:buNone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Geralmente, esta lesão ocorre na parte final da coluna, pois é a última porção da coluna a se fechar, criando uma saliência nas costas do bebê e pode estar relacionada com uma deficiência materna de ácido fólico na gravidez, por exemplo.</a:t>
            </a:r>
          </a:p>
          <a:p>
            <a:pPr marL="0" indent="0" algn="l" fontAlgn="t">
              <a:buNone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espinha bífida pode ser tratada com cirurgia para reintroduzir e fechar o defeito na coluna vertebral, o que nem sempre resolve as complicações da doença. A fisioterapia para espinha bífida também é uma importante ajuda no tratamento, para promover a independência da criança.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909E1B-F5AA-4737-89E4-0C985BD61C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277" y="334108"/>
            <a:ext cx="11579469" cy="6374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identificar a espinha bífida</a:t>
            </a:r>
          </a:p>
          <a:p>
            <a:pPr marL="0" indent="0" algn="l" fontAlgn="t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espinha bífida pode ser identificada ainda na gestação, durante as consultas de pré-natal, através da realização do exame de ultrassonografia fetal e dosagem dos níveis de </a:t>
            </a:r>
            <a:r>
              <a:rPr lang="pt-BR" sz="1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alfafetoproteína</a:t>
            </a: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circulantes no sangue da mulher, que nos casos de espinha bífida está alterado. Após o nascimento, o diagnóstico da espinha bífida pode ser feito através de exame físico e realização de exames de imagem. De acordo com as características observadas pelo médico, a espinha bífida pode ser classificada em alguns tipos, sendo os principais:</a:t>
            </a:r>
          </a:p>
          <a:p>
            <a:pPr algn="l" fontAlgn="t">
              <a:buFont typeface="Wingdings" panose="05000000000000000000" pitchFamily="2" charset="2"/>
              <a:buChar char="Ø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1. </a:t>
            </a:r>
            <a:r>
              <a:rPr lang="pt-BR" sz="1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Espinha bífida oculta</a:t>
            </a: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espinha bífida oculta caracteriza-se pelo fechamento incompleto da coluna vertebral em que não há envolvimento da medula espinhal e das estruturas que a protegem. Pode passar despercebida, geralmente não apresenta problemas neurológicos e é mais frequente na parte inferior da coluna, entre as vértebras L5 e S1, podendo-se observar uma presença anormal de cabelo e uma mancha nessa região.</a:t>
            </a:r>
          </a:p>
          <a:p>
            <a:pPr algn="l" fontAlgn="t"/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pt-BR" sz="15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Espinha bífida cística</a:t>
            </a:r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espinha bífida cística caracteriza-se pelo fechamento incompleto da coluna vertebral, com envolvimento da medula espinhal e das estruturas que a protegem, podendo ser observada uma saliência nas costas do bebê. A espinha bífida cística pode ser classificada 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5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Meningocele</a:t>
            </a:r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é a forma mais leve de espinha bífida cística, pois a saliência nas costas do bebê envolve apenas as estruturas que protegem a medula espinhal, ficando a medula espinhal dentro das vértebras, como é normal. A saliência é revestida pela pele e neste caso o bebê não apresenta problemas neurológicos porque a condução dos impulsos nervosos ocorre normalmente;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5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Mielomeningocele</a:t>
            </a:r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é a forma mais grave de espinha bífida cística, pois a saliência nas costas do bebê contém as estruturas que protegem a medula espinhal e parte dela. A saliência não é revestida pela pele, encontrando-se aberta e, neste caso, o bebê apresenta problemas neurológicos porque a transmissão dos impulsos nervosos não ocorre.</a:t>
            </a:r>
          </a:p>
          <a:p>
            <a:pPr marL="0" indent="0" algn="l" fontAlgn="t">
              <a:buNone/>
            </a:pPr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Assim, o </a:t>
            </a:r>
            <a:r>
              <a:rPr lang="pt-BR" sz="15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mielomeningocele</a:t>
            </a:r>
            <a:r>
              <a:rPr lang="pt-BR" sz="15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pode causar problemas como paralisia nas pernas, alterações da sensibilidade abaixo da lesão, problemas na locomoção, incontinência urinária e fecal e problemas de aprendizagem.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5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9B705-8E53-402C-9B69-D776461B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Espinha bífida: o que, como identificar e tratamento">
            <a:extLst>
              <a:ext uri="{FF2B5EF4-FFF2-40B4-BE49-F238E27FC236}">
                <a16:creationId xmlns:a16="http://schemas.microsoft.com/office/drawing/2014/main" id="{E9FD9221-3087-42A5-B773-1197165BE35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33" y="731597"/>
            <a:ext cx="8085889" cy="53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6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C678D-B2F8-4076-ABC0-C7F249FEF5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15" y="395654"/>
            <a:ext cx="11623431" cy="6268915"/>
          </a:xfrm>
        </p:spPr>
        <p:txBody>
          <a:bodyPr>
            <a:normAutofit/>
          </a:bodyPr>
          <a:lstStyle/>
          <a:p>
            <a:pPr marL="0" indent="0" algn="l" fontAlgn="t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Possíveis causas</a:t>
            </a:r>
          </a:p>
          <a:p>
            <a:pPr algn="l" fontAlgn="t"/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causa exata do desenvolvimento da espinha bífida ainda não é totalmente esclarecido, no entanto acredita-se que pode estar relacionado com fatores genéticos e ambientais. O fator mais relacionado com a espinha bífida é a deficiência materno de ácido fólico, isso por que essa vitamina participa no processo de síntese de DNA, sendo essencial para o processo de desenvolvimento celular. Como consequência da diminuição de ácido fólico, o desenvolvimento fetal pode ser comprometido, resultando em malformações.</a:t>
            </a:r>
          </a:p>
          <a:p>
            <a:pPr marL="0" indent="0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Além da deficiência de ácido fólico, outras situações que podem favorecer a espinha bífida são diabetes gestacional, deficiência materna de zinco, consumo de bebidas alcoólicas ou uso de drogas ilícitas nos primeiros três meses de gravidez, e uso de medicamentos anestésicos ou analgésicos sem a recomendação médica durante a gravidez.</a:t>
            </a:r>
          </a:p>
          <a:p>
            <a:pPr marL="0" indent="0" algn="l" fontAlgn="t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é feito o tratamento</a:t>
            </a:r>
          </a:p>
          <a:p>
            <a:pPr marL="0" indent="0" algn="l" fontAlgn="t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tratamento para espinha bífida varia de acordo com o tipo, não sendo normalmente necessário tratamento no caso de espinha bífida oculta. Nos casos de espinha bífida cística, o tratamento consiste na cirurgia que deve ser realizada nos primeiros dias de vida da criança para voltar a reintroduzir todas as estruturas no interior da coluna vertebral e fechar o defeito na coluna. No entanto, esta cirurgia nem sempre consegue evitar alguns problemas neurológicos.</a:t>
            </a:r>
          </a:p>
          <a:p>
            <a:pPr marL="0" indent="0" algn="l" fontAlgn="t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caso de </a:t>
            </a:r>
            <a:r>
              <a:rPr lang="pt-BR" sz="1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mielomeningocele</a:t>
            </a: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logo após o nascimento até ser operado, o bebê deve ficar deitado de barriga para baixo para que a lesão que se encontra aberta seja coberta com compressas embebidas em soro fisiológico para evitar infecção.</a:t>
            </a:r>
          </a:p>
          <a:p>
            <a:pPr marL="0" indent="0" algn="l" fontAlgn="t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da cirurgia, a fisioterapia para espinha bífida cística é uma opção muito importante no tratamento, e tem como objetivo ajudar a criança a ser o mais independente possível, ajudando-a a andar ou a usar cadeira de rodas, prevenir o desenvolvimento de contraturas e deformidades e controlar os músculos da bexiga e intestinos.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14315-3F9F-43BE-9D05-DA24BA3C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3EFECC-DE2E-4DE9-BA64-1AC1B71C892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r="17218"/>
          <a:stretch/>
        </p:blipFill>
        <p:spPr bwMode="auto">
          <a:xfrm>
            <a:off x="2329960" y="554686"/>
            <a:ext cx="7350371" cy="5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7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48F91-C677-4300-A95A-2BAC75B4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escoliose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7362F-3107-4039-B2B1-C12FF28F0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escoliose</a:t>
            </a: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é uma deformidade em curva da coluna vertebral, podendo ou não ser acompanhada de rotação das vértebras, a chamada "giba".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Existem vários tipos de escoliose, sendo mais frequente estes três: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Escoliose congênita (de nascença)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Escoliose Neuromuscular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Escoliose idiopática</a:t>
            </a:r>
            <a:b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2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64D5F8-824E-4F76-849E-1A2F3A21BD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23" y="316524"/>
            <a:ext cx="11517923" cy="63216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Confira as principais causas para os três tipos existentes de escoliose: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escoliose congênita decorre ou de um problema com a formação dos ossos da coluna vertebral (vértebras) ou de um problema de fusão dos ossos da coluna, podendo ou não estar associado a fusão de costelas durante o desenvolvimento do feto ou do recém-nascido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escoliose neuromuscular é causada por problemas neurológicos como paralisia cerebral ou musculares que determinam fraqueza muscular, controle precário dos músculos ou paralisia decorrente de doenças como distrofia muscular, espinha bífida e pólio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 a escoliose idiopática não possui causa conhecida.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 de risco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Algumas pessoas são mais suscetíveis ao encurvamento da coluna. Alguns fatores são considerados de risco pelos médicos para o desenvolvimento de escoliose idiopática. Confira: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Idade: Os sinais e sintomas geralmente começam durante a fase mais acentuada de crescimento, que costuma ocorrer pouco antes da 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puberdade</a:t>
            </a: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(dos nove aos 15 anos)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Sexo: Embora ambos os sexos possam ser afetados, as meninas possuem um risco muito maior de desenvolver curvaturas anormais na coluna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familiar. A escoliose é mais comum entre membros de uma mesma família que possua antecedentes da deformidade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37F58-7613-4E74-8CC4-F427DB1E12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69" y="316523"/>
            <a:ext cx="11473962" cy="618099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sintomas de Escoliose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suspeita de escoliose quando um ombro parece estar mais alto do que o outro ou quando a pélvis parece estar inclinada. Um olhar leigo não percebe a curvatura nos estágios iniciais exceto quando o paciente dobra o tronco para a frente e a assimetria entre os lados da coluna fica evidente.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principais sintomas da escoliose podem incluir: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Ombros ou quadris que parecem assimétricos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Coluna vertebral encurvada anormalmente para um os lados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Eventualmente desconforto muscular</a:t>
            </a:r>
          </a:p>
          <a:p>
            <a:pPr marL="0" indent="0" algn="l">
              <a:buNone/>
            </a:pPr>
            <a:r>
              <a:rPr lang="pt-BR" sz="14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Observação: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em geral a escoliose na criança não causa dor. Quando a dor está presente há necessidade de uma avaliação médica criteriosa no sentido de afastar outras doenças mais graves.</a:t>
            </a:r>
          </a:p>
          <a:p>
            <a:pPr marL="0" indent="0" algn="l">
              <a:buNone/>
            </a:pPr>
            <a:endParaRPr lang="pt-BR" b="0" i="0" dirty="0"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</a:rPr>
              <a:t>diagnósticos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O médico irá, inicialmente, fazer um histórico clínico detalhado e pode fazer perguntas sobre o crescimento recente do paciente. Depois, partirá para o exame físico, em que examinará o corpo do paciente em busca de sinais de escoliose. também, realizar um exame neurológico para verificar a fraqueza muscular e reflexos anormais que seu filho poderá apresentar.</a:t>
            </a:r>
          </a:p>
          <a:p>
            <a:pPr marL="0" indent="0" algn="l">
              <a:buNone/>
            </a:pPr>
            <a:r>
              <a:rPr lang="pt-BR" sz="1400" b="0" i="0" dirty="0">
                <a:effectLst/>
                <a:latin typeface="Tahoma" panose="020B0604030504040204" pitchFamily="34" charset="0"/>
              </a:rPr>
              <a:t>Entre os exames que o médico costuma pedir estão alguns testes de imagem, como </a:t>
            </a:r>
            <a:r>
              <a:rPr lang="pt-BR" sz="1400" b="0" i="0" u="none" strike="noStrike" dirty="0">
                <a:effectLst/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raio X</a:t>
            </a:r>
            <a:r>
              <a:rPr lang="pt-BR" sz="1400" b="0" i="0" dirty="0">
                <a:effectLst/>
                <a:latin typeface="Tahoma" panose="020B0604030504040204" pitchFamily="34" charset="0"/>
              </a:rPr>
              <a:t>, tomografia computadorizada e até exames de ressonância magnética.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8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64C46-8F4B-4FB5-B4A0-D6DAAC1FE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3512" y="140678"/>
            <a:ext cx="11684976" cy="63744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de Escoliose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tratamento depende da causa da escoliose, do tamanho e da localização da curvatura, além do quanto o paciente ainda crescerá. Na maioria dos casos de escoliose idiopática adolescente (com curvatura menores de 20 graus), o tratamento é a observação pois devem ser realizadas reavaliações clinicas e, eventualmente, radiográficas.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Coletes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medida em que a curvatura se agrava (acima de 25 a 30 graus em crianças que estiverem em fase de crescimento), o uso de órteses é geralmente recomendado para auxiliar a retardar a progressão da curva. Existem muitos tipos de órteses utilizados. O colete de Boston, o colete de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Wilmington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colete de Milwaukee e o colete de Charleston foram batizados com o nome dos centros onde foram desenvolvidos.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colete tem uma aparência distinta. Existem diferentes modos de usar adequadamente cada um deles. A seleção de uma órtese e a maneira como ela será usada depende de muitos fatores, inclusive das características específicas da curvatura. A melhor opção de órtese será decidida em conjunto pelo paciente e o médico.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colete para a coluna não reverte a curva. Em geral se utilizam mecanismos de pressão para alinhar a coluna vertebral dentro do aparelho na tentativa de evitar a progressão da deformidade. O colete deve ser ajustado com durante o crescimento. O uso de colete não funciona para as escolioses congênitas e neuromusculares e é menos eficaz na escoliose idiopática infanto-juvenil.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26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957784-131C-484D-AFD6-274B275F4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91" y="351692"/>
            <a:ext cx="11509131" cy="62249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Cirurgia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também a opção da cirurgia para reparação da curvatura vertebral, mas a decisão do momento apropriado para se operar varia. Após os ossos do esqueleto cessarem o crescimento, a curvatura não deve se agravar muito. Por causa disso, talvez o cirurgião queira aguardar até que os ossos do seu filho parem de crescer. Entretanto, pode ser que seu filho necessite de cirurgia antes disso, se a curva na coluna for grave ou estiver se agravando rapidamente. Curvas de 40 graus ou mais geralmente precisam ser operadas.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cirurgia consiste em corrigir a curva (embora não completamente) e encaixar os ossos dentro dela. Os ossos são fixados no lugar com uma ou duas hastes de metal presas com ganchos e parafusos até que o osso seja recuperado. Às vezes, a cirurgia é feita por meio de um corte nas costas, no abdômen ou abaixo das costelas. Pode ser necessário o uso de uma órtese para estabilizar a coluna vertebral após a operação.</a:t>
            </a:r>
          </a:p>
          <a:p>
            <a:pPr marL="0" indent="0">
              <a:buNone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Prognóstico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Fisioterapia não é capaz de impedir a progressão da escoliose, mas é importante para estabilizar a musculatura do paciente de modo geral. Por isso, o médico poderá recomendar a prática de exercícios físicos moderados.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Muitas vezes, as limitações impostas pelos tratamentos afetam o lado emocional e podem ameaçar a autoimagem, principalmente para adolescentes. Apoio emocional e psicológico é importante nesses casos.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52847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BCFD95-267B-4779-AA4B-1744D3007F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23" y="404446"/>
            <a:ext cx="11482754" cy="61458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pt-B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Complicações possíveis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 emocionais e baixa autoestima podem ocorrer como um resultado da doença ou de seu tratamento (principalmente com o uso de órtese)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Incapacidade dos ossos se encaixarem (embora seja muito raro em escoliose idiopática)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Artrite e dor na coluna lombar na idade adulta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 respiratórios decorrentes de uma curvatura grave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 na medula ou no nervo espinhal decorrentes da cirurgia ou da incorreta curvatura grave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Infecção na coluna vertebral após a cirurgia</a:t>
            </a:r>
          </a:p>
          <a:p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8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1B363-CD0A-421D-8715-63900167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1D1A48-86DC-483B-8AE3-972A1AD18BE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83" y="753879"/>
            <a:ext cx="5449033" cy="54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64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404FA-1179-4527-A949-D5476B3F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96E4E4-AA2F-4C5F-B08D-E00DA587EEE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9" y="191782"/>
            <a:ext cx="56959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4ED4925-07CC-443D-9883-722141F2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29" y="3429000"/>
            <a:ext cx="5504572" cy="29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4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46BC4-D56E-4907-9A8F-7FD6E94E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Osteomielite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B12587-0F6D-4940-9752-ACA275FDC8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Osteomielite é, por definição, um quadro inflamatório que afeta um ou mais ossos, geralmente provocado por infecção bacteriana ou fúngica. A osteomielite pode permanecer localizada ou difundir-se pela corrente sanguínea, comprometendo outras partes do osso e tecidos do corpo.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osteomielite não tem cura, mas hoje existem diversos tratamentos para a doença.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1183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3715B5-28BD-4928-AF3F-E83C346550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653" y="413238"/>
            <a:ext cx="11412415" cy="609307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maioria dos casos de osteomielite é decorrente de uma infecção por bactérias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Staphylococcus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tipo que é normalmente encontrado na pele ou no nariz de seres humanos. Osteomielite também pode ser causada por fungos e vírus.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 as bactérias causadoras quantos os fungos e os vírus podem chegar a um osso por diferentes maneiras, incluindo: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Circulação sanguínea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Bactérias presentes em outras partes do seu corpo, como as causadoras de pneumonia ou de infecção urinária, podem viajar pela corrente sanguínea até um ponto enfraquecido de um osso.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Infecção próxima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Feridas profundas que infeccionaram podem levar à osteomielite, pois as bactérias presentes podem difundir-se e atingir um osso próximo ao ferimento.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Contaminação direta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contaminação bacteriana pode ocorrer se a pessoa quebrou um osso, principalmente quando o caso é de fratura exposta. Pode-se contrair a doença também durante cirurgias.</a:t>
            </a:r>
          </a:p>
          <a:p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2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5416-F2F5-42CD-8C19-B55096E3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8C0BD15-BA72-4B68-8364-BFC2B7B0AF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18699" y="2216963"/>
            <a:ext cx="2517600" cy="342423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680A58-C7F2-4B53-8F30-96B590C2F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997" y="0"/>
            <a:ext cx="5329003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0B50ED-4A4E-45D2-9129-F0A526C7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2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2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720DC-BB11-4966-982F-7547061B1E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653" y="342900"/>
            <a:ext cx="11456377" cy="62425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 de risco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ossos do corpo, normalmente, são resistentes à infecção. Quando ocorre osteomielite, é sinal de que há alguma coisa de errada levando ao quadro infeccioso do osso. Alguns fatores de risco podem contribuir efetivamente para a doença.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Lesão recente ou cirurgia ortopédica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fratura grave ou um ferimento profundo pode levar a infecções nas áreas próximas ao tecido ósseo. A cirurgia para reparar ossos fraturados ou substituir articulações desgastadas também pode abrir acidentalmente um caminho para bactérias entrarem no corpo e infectarem um osso. Mordidas profundas e graves de animais também podem levar à infecção.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disso, cáries não tratadas podem ser profundas ao ponto de atingir os ossos da mandíbula e causar uma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osteomelite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Doenças de circulação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Doenças que afetem a circulação sanguínea, como </a:t>
            </a:r>
            <a:r>
              <a:rPr lang="pt-BR" sz="1400" b="0" i="0" u="none" strike="noStrike" dirty="0">
                <a:solidFill>
                  <a:srgbClr val="009C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diabetes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doença arterial periférica, muitas vezes relacionada ao tabagismo e </a:t>
            </a:r>
            <a:r>
              <a:rPr lang="pt-BR" sz="1400" b="0" i="0" u="none" strike="noStrike" dirty="0">
                <a:solidFill>
                  <a:srgbClr val="009C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doença falciforme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Doenças que exigem linhas intravenosas ou cateteres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um certo número de condições que requerem a utilização de tubagem médica para ligar o exterior com os seus órgãos internos. No entanto, apesar de necessário, este tubo também pode servir como uma forma de entrada de bactérias, aumentando o risco de uma infecção e levando, assim, à osteomielite. Este tipo de tubo pode ser utilizado em casos de hemodiálise e no uso de cateteres urinários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12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B9131-3564-4902-8FF5-FCB2BB99F6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385" y="1143000"/>
            <a:ext cx="10574215" cy="46481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t-BR" sz="14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Sintomas de Osteomielite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principais sinais e sintomas de osteomielite incluem: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Calafrios</a:t>
            </a:r>
            <a:endParaRPr lang="pt-BR" sz="14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Irritabilidade ou letargia (principalmente em crianças pequenas)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 na área da infecção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Inchaço, calor e rubor sobre a área da infecção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acontecer, também, de a osteomielite não causar sintomas ou manifestar sinais difíceis de distinguir, por serem muito similares a outros problemas.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30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C0643-E0EE-46D2-98F1-4D2DEF1A3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654" y="386862"/>
            <a:ext cx="11561884" cy="63304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de Osteomielite</a:t>
            </a: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médico deverá pedir uma combinação de exames, testes e procedimentos para diagnosticar corretamente uma eventual osteomielite e, também, para determinar o que está causando a infecção. Veja alguns exames que você provavelmente terá de fazer se houver suspeita da doença: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Exames de sangue, que podem indicar quantidade elevado de glóbulos brancos se o corpo estiver lutando contra uma infecção.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Exames de imagem, como raios-X, tomografia computadorizada e ressonância magnética podem revelar detalhes do osso e uma possível infecção.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Biópsia do osso, em que o especialista recolhe amostras do osso e as analisa em laboratório. Esse método também permite ao médico identificar a causa da doença, se confirmado o diagnóstico por osteomielite.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Tratamento de Osteomielite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</a:rPr>
              <a:t>Se a doença for causada por infecção bacteriana, o tratamento da osteomielite é feito basicamente com antibióticos.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</a:rPr>
              <a:t>Cirurgia também pode ser necessária para remover o tecido ósseo morto se o paciente tiver uma infecção persistente. Se houver placas de metal em áreas próximas à infecção, elas podem ter que ser retiradas.</a:t>
            </a:r>
          </a:p>
          <a:p>
            <a:pPr algn="l"/>
            <a:r>
              <a:rPr lang="pt-BR" sz="1400" b="0" i="0" dirty="0">
                <a:effectLst/>
                <a:latin typeface="Tahoma" panose="020B0604030504040204" pitchFamily="34" charset="0"/>
              </a:rPr>
              <a:t>No caso da infecção que ocorre após a substituição da articulação, o médico talvez ache necessário realizar uma cirurgia para retirar a articulação e o tecido infectado que circundam a área. Pode ser implantada uma prótese nova na mesma operação. Mais frequentemente, os médicos esperam até que a infecção tenha desaparecido, sem necessidade de tratamento.</a:t>
            </a:r>
          </a:p>
          <a:p>
            <a:pPr marL="0" indent="0">
              <a:buNone/>
            </a:pP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3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7E746-99FE-4D13-A632-199363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6559F1-B774-408C-9947-6F4F8144E27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618517"/>
            <a:ext cx="9568869" cy="5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16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35E3D-9A81-488A-9265-09CADCA1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B11B3C-E3CB-457A-B80C-61CAE5BA423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39" y="507221"/>
            <a:ext cx="8475784" cy="62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7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9CAAA-4D72-4C78-80FE-B87F9C91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21473D5-D7D7-4A4A-BB7C-B7F6D3CB416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" y="35553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D45BA78-D690-4C37-9662-A4C57049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23" y="608317"/>
            <a:ext cx="4053254" cy="60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716A48C-747E-489E-B536-97C28F1C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31" y="3329354"/>
            <a:ext cx="4410808" cy="35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4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A1E1B-DC3A-4939-8579-DDE0C2C7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D9135C3-7AF1-481B-B4B4-7AC47D48A2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66393" y="618517"/>
            <a:ext cx="4462810" cy="6109328"/>
          </a:xfrm>
        </p:spPr>
      </p:pic>
    </p:spTree>
    <p:extLst>
      <p:ext uri="{BB962C8B-B14F-4D97-AF65-F5344CB8AC3E}">
        <p14:creationId xmlns:p14="http://schemas.microsoft.com/office/powerpoint/2010/main" val="90954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5EC6-A37E-4322-87B9-73777A5F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bursite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502D8-D3CF-439D-B4E6-76BD38DDA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69" y="1837592"/>
            <a:ext cx="11386039" cy="3953607"/>
          </a:xfrm>
        </p:spPr>
        <p:txBody>
          <a:bodyPr/>
          <a:lstStyle/>
          <a:p>
            <a:pPr marL="0" indent="0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Bursite é a inflamação da bolsa sinovial, uma estrutura cheia de líquido que se localiza entre um tendão e a pele ou entre um tendão e o osso, com função de amortecimento, e auxílio no deslizamento dos tecidos e sua nutrição. A doença pode ser aguda ou crônica.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ocorrência de </a:t>
            </a:r>
            <a:r>
              <a:rPr lang="pt-BR" dirty="0">
                <a:latin typeface="Tahoma" panose="020B0604030504040204" pitchFamily="34" charset="0"/>
              </a:rPr>
              <a:t>bursite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é mais comum nos ombros, cotovelos e quadril. Mas ela também pode ocorrer nos joelhos, calcanhares e no dedão do pé, além de outras articulações. Em geral, bursite ocorre perto das articulações que realizam movimentos repetitivos.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77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0A633-A131-4231-B2C3-DE082BA3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bursite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AA5BE4-4BD9-4300-BF41-553B482D40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969" y="2039816"/>
            <a:ext cx="10556631" cy="375138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causa mais comum de bursite é a repetição de movimentos em determinadas articulações ou posições que possam causar danos às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bursas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Isso pode acontecer nas seguintes situações: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Lançar bolas ou levantar algo sobre sua cabeça repetidamente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Apoiar-se em seus cotovelos por longos períodos de tempo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Ajoelhar-se por períodos longos de tempo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Ficar muito tempo sentado, principalmente sobre lugares pouco confortáveis e com superfícies duras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Alguns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bursas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como no joelho e cotovelo ficam logo abaixo da pele. São esses os locais do corpo com maior risco de traumas que podem ocasionar à bursite.</a:t>
            </a: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Além do uso excessivo e crônico das articulações, bursite também pode ser causada por traumas ortopédicos, processos reumatológicos, </a:t>
            </a:r>
            <a:r>
              <a:rPr lang="pt-BR" b="0" i="0" u="none" strike="noStrike" dirty="0">
                <a:solidFill>
                  <a:srgbClr val="009CFF"/>
                </a:solidFill>
                <a:effectLst/>
                <a:latin typeface="Tahoma" panose="020B0604030504040204" pitchFamily="34" charset="0"/>
                <a:hlinkClick r:id="rId2"/>
              </a:rPr>
              <a:t>gota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ou por algum tipo de infecção. Algumas vezes, a causa da bursite não pode ser determinada.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98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9A594-4C0C-479B-8B9A-1EA6EC558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69" y="351692"/>
            <a:ext cx="11465169" cy="6330462"/>
          </a:xfrm>
        </p:spPr>
        <p:txBody>
          <a:bodyPr/>
          <a:lstStyle/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endParaRPr lang="pt-BR" dirty="0">
              <a:solidFill>
                <a:srgbClr val="000000"/>
              </a:solidFill>
              <a:latin typeface="Montserrat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Sintomas de Bursite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Uma pessoa com sintomas de bursite pode notar: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u="none" strike="noStrike" dirty="0">
                <a:solidFill>
                  <a:srgbClr val="009CFF"/>
                </a:solidFill>
                <a:effectLst/>
                <a:latin typeface="Tahoma" panose="020B0604030504040204" pitchFamily="34" charset="0"/>
                <a:hlinkClick r:id="rId2"/>
              </a:rPr>
              <a:t>Dor nas articulações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e sensibilidade ao pressionar a região ao redor da articulação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Rigidez e dor ao mover a articulação afetada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Inchaço, calor ou vermelhidão na articulação, principalmente quando relacionadas a infecção.</a:t>
            </a: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diagnóstico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 médico iniciará os procedimentos de diagnóstico com um exame físico completo, a fim de identificar as articulações lesionadas. Ele também fará uma análise sobre o histórico médico do paciente.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Depois, poderá solicitar a realizações de alguns exames de imagem. O </a:t>
            </a:r>
            <a:r>
              <a:rPr lang="pt-BR" sz="1400" b="0" i="0" u="none" strike="noStrike" dirty="0">
                <a:solidFill>
                  <a:srgbClr val="009CFF"/>
                </a:solidFill>
                <a:effectLst/>
                <a:latin typeface="Tahoma" panose="020B0604030504040204" pitchFamily="34" charset="0"/>
                <a:hlinkClick r:id="rId3"/>
              </a:rPr>
              <a:t>raio X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no entanto, não é capaz de diagnosticar bursite, mas pode ajudar a eliminar outras possíveis causas. Ultrassom e o exame de ressonância magnética são usados geralmente para realizar o diagnóstico</a:t>
            </a:r>
            <a:r>
              <a:rPr lang="pt-B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34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07C391-7285-44BD-A434-122A94D38A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446" y="1028701"/>
            <a:ext cx="11561884" cy="6260122"/>
          </a:xfrm>
        </p:spPr>
        <p:txBody>
          <a:bodyPr>
            <a:normAutofit/>
          </a:bodyPr>
          <a:lstStyle/>
          <a:p>
            <a:pPr algn="l"/>
            <a:endParaRPr lang="pt-BR" sz="1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tratamento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 primeiro passo para o tratamento de bursite envolve, basicamente, algumas medidas constantemente sugeridas por médicos, como repouso, aplicação de gelo no local da lesão e o uso de analgésico para a dor. Dependendo do paciente, essas medidas bastam para tratar a bursite. Mas caso elas não sejam suficientes, o médico pode oferecer outras formas de tratamento, como: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Medicação; Se a inflamação for causada por uma infecção, o médico irá prescrever o uso de um antibiótico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Terapia; Seu médico pode recomendar fisioterapia ou exercícios para fortalecer os músculos na área afetada para aliviar a dor e prevenir a reincidência da bursite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Injeções; O seu médico pode realizar uma injeção de corticosteroide na região da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bursa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afetada para reduzir a inflamação. Este tratamento geralmente traz alívio rápido da dor e, em muitos casos, será suficiente para o tratamento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Punção para esvaziamento do conteúdo líquido inflamatório ou traumático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Cirurgia; Uma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bursa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inflamada sem melhora com tratamento conservador pode ser tratada cirurgicamente.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194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99104-F799-4143-ACC9-86284423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osteoporose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72AA3A-653A-461C-8363-350658CD58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185" y="2294792"/>
            <a:ext cx="11799277" cy="448407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 </a:t>
            </a:r>
            <a:r>
              <a:rPr lang="pt-BR" sz="1400" dirty="0">
                <a:latin typeface="Tahoma" panose="020B0604030504040204" pitchFamily="34" charset="0"/>
              </a:rPr>
              <a:t>osteoporose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é uma doença metabólica sistêmica que afeta os ossos, provocando a diminuição progressiva da densidade óssea e, consequentemente, o aumento do risco de fraturas.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Embora também afete os homens, a condição é muito mais comum em mulheres acima dos 45 anos, sendo que uma em cada três mulheres deve apresentar uma fratura óssea relacionada à doença durante a vida.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Como qualquer outro tecido do corpo, o osso é uma estrutura viva que precisa se manter saudável e isso acontece mediante a remodelação do osso velho em osso novo.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osteoporose, portanto, ocorre quando o corpo deixa de formar material ósseo novo suficiente ou quando muito material dos ossos antigos é reabsorvido pelo corpo - em alguns casos, pode ocorrer as duas coisas.</a:t>
            </a:r>
          </a:p>
          <a:p>
            <a:pPr marL="0" indent="0"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 os ossos não estão se renovando como deveriam, ficam cada vez mais fracos, porosos e finos, sujeitos a fraturas. A partir dessas fragmentações ósseas, o paciente corre o risco de ter problemas mais sérios, que comprometem sua saúde e bem-estar.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025554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191</TotalTime>
  <Words>4449</Words>
  <Application>Microsoft Office PowerPoint</Application>
  <PresentationFormat>Widescreen</PresentationFormat>
  <Paragraphs>206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Montserrat</vt:lpstr>
      <vt:lpstr>Tahoma</vt:lpstr>
      <vt:lpstr>Tw Cen MT</vt:lpstr>
      <vt:lpstr>Wingdings</vt:lpstr>
      <vt:lpstr>Gotícula</vt:lpstr>
      <vt:lpstr>PATOLOGIAS MUSCULO-ESQUELÉTICAS</vt:lpstr>
      <vt:lpstr>Apresentação do PowerPoint</vt:lpstr>
      <vt:lpstr>Apresentação do PowerPoint</vt:lpstr>
      <vt:lpstr>Apresentação do PowerPoint</vt:lpstr>
      <vt:lpstr>bursite</vt:lpstr>
      <vt:lpstr>bursite</vt:lpstr>
      <vt:lpstr>Apresentação do PowerPoint</vt:lpstr>
      <vt:lpstr>Apresentação do PowerPoint</vt:lpstr>
      <vt:lpstr>osteoporose</vt:lpstr>
      <vt:lpstr>Apresentação do PowerPoint</vt:lpstr>
      <vt:lpstr>Apresentação do PowerPoint</vt:lpstr>
      <vt:lpstr>Apresentação do PowerPoint</vt:lpstr>
      <vt:lpstr>Apresentação do PowerPoint</vt:lpstr>
      <vt:lpstr>entorce</vt:lpstr>
      <vt:lpstr>Apresentação do PowerPoint</vt:lpstr>
      <vt:lpstr>Espinha bifida</vt:lpstr>
      <vt:lpstr>Apresentação do PowerPoint</vt:lpstr>
      <vt:lpstr>Apresentação do PowerPoint</vt:lpstr>
      <vt:lpstr>Apresentação do PowerPoint</vt:lpstr>
      <vt:lpstr>escoliose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Osteomielite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PATOLOGIAS MUSCULO-ESQUELÉTICAS</dc:title>
  <dc:creator>Proprietário</dc:creator>
  <cp:lastModifiedBy>Proprietário</cp:lastModifiedBy>
  <cp:revision>9</cp:revision>
  <dcterms:created xsi:type="dcterms:W3CDTF">2021-05-04T18:22:16Z</dcterms:created>
  <dcterms:modified xsi:type="dcterms:W3CDTF">2021-05-04T21:34:01Z</dcterms:modified>
</cp:coreProperties>
</file>