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41"/>
  </p:notesMasterIdLst>
  <p:sldIdLst>
    <p:sldId id="257" r:id="rId3"/>
    <p:sldId id="265" r:id="rId4"/>
    <p:sldId id="266" r:id="rId5"/>
    <p:sldId id="268" r:id="rId6"/>
    <p:sldId id="267" r:id="rId7"/>
    <p:sldId id="338" r:id="rId8"/>
    <p:sldId id="269" r:id="rId9"/>
    <p:sldId id="270" r:id="rId10"/>
    <p:sldId id="272" r:id="rId11"/>
    <p:sldId id="273" r:id="rId12"/>
    <p:sldId id="274" r:id="rId13"/>
    <p:sldId id="307" r:id="rId14"/>
    <p:sldId id="308" r:id="rId15"/>
    <p:sldId id="309" r:id="rId16"/>
    <p:sldId id="343" r:id="rId17"/>
    <p:sldId id="310" r:id="rId18"/>
    <p:sldId id="311" r:id="rId19"/>
    <p:sldId id="312" r:id="rId20"/>
    <p:sldId id="313" r:id="rId21"/>
    <p:sldId id="314" r:id="rId22"/>
    <p:sldId id="315" r:id="rId23"/>
    <p:sldId id="316" r:id="rId24"/>
    <p:sldId id="317" r:id="rId25"/>
    <p:sldId id="318" r:id="rId26"/>
    <p:sldId id="319" r:id="rId27"/>
    <p:sldId id="320" r:id="rId28"/>
    <p:sldId id="321" r:id="rId29"/>
    <p:sldId id="322" r:id="rId30"/>
    <p:sldId id="323" r:id="rId31"/>
    <p:sldId id="324" r:id="rId32"/>
    <p:sldId id="325" r:id="rId33"/>
    <p:sldId id="328" r:id="rId34"/>
    <p:sldId id="330" r:id="rId35"/>
    <p:sldId id="331" r:id="rId36"/>
    <p:sldId id="332" r:id="rId37"/>
    <p:sldId id="337" r:id="rId38"/>
    <p:sldId id="333" r:id="rId39"/>
    <p:sldId id="334" r:id="rId4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53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presProps" Target="pres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viewProps" Target="viewProp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0" Type="http://schemas.openxmlformats.org/officeDocument/2006/relationships/slide" Target="slides/slide18.xml"/><Relationship Id="rId41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AFEB89-E514-49C8-B7F9-3FAADD05EB0F}" type="datetimeFigureOut">
              <a:rPr lang="pt-BR" smtClean="0"/>
              <a:t>31/05/2023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794D07-2218-452D-85C7-94DB87D0EB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5022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137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pt-BR"/>
          </a:p>
        </p:txBody>
      </p:sp>
      <p:sp>
        <p:nvSpPr>
          <p:cNvPr id="10138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B26F796-789B-425C-8CDC-202A4B988259}" type="slidenum">
              <a:rPr lang="pt-BR">
                <a:solidFill>
                  <a:prstClr val="black"/>
                </a:solidFill>
              </a:rPr>
              <a:pPr eaLnBrk="1" hangingPunct="1"/>
              <a:t>26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85737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5" name="Retângulo 20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6" name="Retângulo 21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7" name="Retângulo 23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3" name="Elipse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e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pt-BR"/>
              <a:t>Clique para editar o estilo do subtítulo mestre</a:t>
            </a:r>
            <a:endParaRPr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15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F50210-1B52-4347-A25D-9C878DDB974C}" type="datetimeFigureOut">
              <a:rPr lang="pt-BR"/>
              <a:pPr>
                <a:defRPr/>
              </a:pPr>
              <a:t>31/05/2023</a:t>
            </a:fld>
            <a:endParaRPr lang="pt-BR"/>
          </a:p>
        </p:txBody>
      </p:sp>
      <p:sp>
        <p:nvSpPr>
          <p:cNvPr id="16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7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144571C4-A7B1-4E89-BA11-6B7816FB8C69}" type="slidenum">
              <a:rPr lang="pt-BR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91509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A79A9F-B8A1-4562-BF86-8273B375F0C3}" type="datetimeFigureOut">
              <a:rPr lang="pt-BR"/>
              <a:pPr>
                <a:defRPr/>
              </a:pPr>
              <a:t>31/05/2023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236B85-B3AA-4F26-BA81-116D283FD727}" type="slidenum">
              <a:rPr lang="pt-BR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09142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5" name="Retângulo 20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6" name="Retângulo 21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7" name="Retângulo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1" name="Elipse 10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Elipse 11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13" name="Espaço Reservado para Número de Slide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39B9B4-ACA8-4D9C-A83D-22EFA25172A4}" type="slidenum">
              <a:rPr lang="pt-BR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4" name="Espaço Reservado para Data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2DA410-9CEF-42E0-B23E-A8462D812BE4}" type="datetimeFigureOut">
              <a:rPr lang="pt-BR"/>
              <a:pPr>
                <a:defRPr/>
              </a:pPr>
              <a:t>31/05/2023</a:t>
            </a:fld>
            <a:endParaRPr lang="pt-BR"/>
          </a:p>
        </p:txBody>
      </p:sp>
      <p:sp>
        <p:nvSpPr>
          <p:cNvPr id="15" name="Espaço Reservado para Rodapé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30264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newsflash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pt-BR"/>
              <a:t>Clique para editar o estilo do subtítulo mestre</a:t>
            </a:r>
            <a:endParaRPr lang="en-US"/>
          </a:p>
        </p:txBody>
      </p:sp>
      <p:sp>
        <p:nvSpPr>
          <p:cNvPr id="7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5A5B338-9459-4766-B7EE-4D467BDCFD96}" type="datetime8">
              <a:rPr lang="pt-BR"/>
              <a:pPr>
                <a:defRPr/>
              </a:pPr>
              <a:t>31/05/2023 10:15</a:t>
            </a:fld>
            <a:endParaRPr lang="en-US"/>
          </a:p>
        </p:txBody>
      </p:sp>
      <p:sp>
        <p:nvSpPr>
          <p:cNvPr id="10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rgbClr val="EBDDC3"/>
                </a:solidFill>
              </a:defRPr>
            </a:lvl1pPr>
          </a:lstStyle>
          <a:p>
            <a:pPr>
              <a:defRPr/>
            </a:pPr>
            <a:r>
              <a:rPr lang="en-US"/>
              <a:t>Prof. Danielly Borguezan </a:t>
            </a:r>
          </a:p>
        </p:txBody>
      </p:sp>
      <p:sp>
        <p:nvSpPr>
          <p:cNvPr id="11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rgbClr val="EBDDC3"/>
                </a:solidFill>
              </a:defRPr>
            </a:lvl1pPr>
          </a:lstStyle>
          <a:p>
            <a:pPr>
              <a:defRPr/>
            </a:pPr>
            <a:fld id="{0AE8F9CE-F258-4204-8683-975DA23BDD5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3710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dissolv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97AE3F-62E8-4EC9-8DD4-26237963475C}" type="datetime8">
              <a:rPr lang="pt-BR"/>
              <a:pPr>
                <a:defRPr/>
              </a:pPr>
              <a:t>31/05/2023 10:15</a:t>
            </a:fld>
            <a:endParaRPr lang="en-US"/>
          </a:p>
        </p:txBody>
      </p:sp>
      <p:sp>
        <p:nvSpPr>
          <p:cNvPr id="5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Prof. Danielly Borguezan </a:t>
            </a:r>
          </a:p>
        </p:txBody>
      </p:sp>
      <p:sp>
        <p:nvSpPr>
          <p:cNvPr id="6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00CF3-A7A1-4295-BDB6-106D578C9D7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115085"/>
      </p:ext>
    </p:extLst>
  </p:cSld>
  <p:clrMapOvr>
    <a:masterClrMapping/>
  </p:clrMapOvr>
  <p:transition spd="slow">
    <p:dissolv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7" name="Espaço Reservado para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51F1AC-C814-4E98-BBF9-632DA52987F9}" type="datetime8">
              <a:rPr lang="pt-BR"/>
              <a:pPr>
                <a:defRPr/>
              </a:pPr>
              <a:t>31/05/2023 10:15</a:t>
            </a:fld>
            <a:endParaRPr lang="en-US"/>
          </a:p>
        </p:txBody>
      </p:sp>
      <p:sp>
        <p:nvSpPr>
          <p:cNvPr id="8" name="Espaço Reservado para Número de Slide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4478F62-132C-4A85-AF8F-E4E9717E149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9" name="Espaço Reservado para Rodap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Prof. Danielly Borguezan </a:t>
            </a:r>
          </a:p>
        </p:txBody>
      </p:sp>
    </p:spTree>
    <p:extLst>
      <p:ext uri="{BB962C8B-B14F-4D97-AF65-F5344CB8AC3E}">
        <p14:creationId xmlns:p14="http://schemas.microsoft.com/office/powerpoint/2010/main" val="33051577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dissolv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Espaço Reservado para Data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7817835-7CF5-4933-9463-0667FF22B70C}" type="datetime8">
              <a:rPr lang="pt-BR"/>
              <a:pPr>
                <a:defRPr/>
              </a:pPr>
              <a:t>31/05/2023 10:15</a:t>
            </a:fld>
            <a:endParaRPr lang="en-US"/>
          </a:p>
        </p:txBody>
      </p:sp>
      <p:sp>
        <p:nvSpPr>
          <p:cNvPr id="6" name="Espaço Reservado para Número de Slide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D8DBCB6-F8C1-4719-A92C-3614657C3D2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7" name="Espaço Reservado para Rodapé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Prof. Danielly Borguezan </a:t>
            </a:r>
          </a:p>
        </p:txBody>
      </p:sp>
    </p:spTree>
    <p:extLst>
      <p:ext uri="{BB962C8B-B14F-4D97-AF65-F5344CB8AC3E}">
        <p14:creationId xmlns:p14="http://schemas.microsoft.com/office/powerpoint/2010/main" val="3126440774"/>
      </p:ext>
    </p:extLst>
  </p:cSld>
  <p:clrMapOvr>
    <a:masterClrMapping/>
  </p:clrMapOvr>
  <p:transition spd="slow">
    <p:dissolv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16" name="Espaço Reservado para Texto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15" name="Espaço Reservado para Texto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7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9861099-6A4B-4EA1-9EA2-0C7CE184C605}" type="datetime8">
              <a:rPr lang="pt-BR"/>
              <a:pPr>
                <a:defRPr/>
              </a:pPr>
              <a:t>31/05/2023 10:15</a:t>
            </a:fld>
            <a:endParaRPr lang="en-US"/>
          </a:p>
        </p:txBody>
      </p:sp>
      <p:sp>
        <p:nvSpPr>
          <p:cNvPr id="8" name="Espaço Reservado para Número de Slide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E72433D-AE7E-4152-89F1-05329CCFAD8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9" name="Espaço Reservado para Rodapé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Prof. Danielly Borguezan </a:t>
            </a:r>
          </a:p>
        </p:txBody>
      </p:sp>
    </p:spTree>
    <p:extLst>
      <p:ext uri="{BB962C8B-B14F-4D97-AF65-F5344CB8AC3E}">
        <p14:creationId xmlns:p14="http://schemas.microsoft.com/office/powerpoint/2010/main" val="2060873120"/>
      </p:ext>
    </p:extLst>
  </p:cSld>
  <p:clrMapOvr>
    <a:masterClrMapping/>
  </p:clrMapOvr>
  <p:transition spd="slow">
    <p:dissolv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97AE3F-62E8-4EC9-8DD4-26237963475C}" type="datetime8">
              <a:rPr lang="pt-BR"/>
              <a:pPr>
                <a:defRPr/>
              </a:pPr>
              <a:t>31/05/2023 10:15</a:t>
            </a:fld>
            <a:endParaRPr lang="en-US"/>
          </a:p>
        </p:txBody>
      </p:sp>
      <p:sp>
        <p:nvSpPr>
          <p:cNvPr id="4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Prof. Danielly Borguezan </a:t>
            </a:r>
          </a:p>
        </p:txBody>
      </p:sp>
      <p:sp>
        <p:nvSpPr>
          <p:cNvPr id="5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CBD58A-83FC-48A7-847F-715AC2A4655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740742"/>
      </p:ext>
    </p:extLst>
  </p:cSld>
  <p:clrMapOvr>
    <a:masterClrMapping/>
  </p:clrMapOvr>
  <p:transition spd="slow">
    <p:dissolv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385037-B4C4-4FB4-B4AA-D634EAC7F759}" type="datetime8">
              <a:rPr lang="pt-BR"/>
              <a:pPr>
                <a:defRPr/>
              </a:pPr>
              <a:t>31/05/2023 10:15</a:t>
            </a:fld>
            <a:endParaRPr lang="en-U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Prof. Danielly Borguezan 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rgbClr val="775F55"/>
                </a:solidFill>
              </a:defRPr>
            </a:lvl1pPr>
          </a:lstStyle>
          <a:p>
            <a:pPr>
              <a:defRPr/>
            </a:pPr>
            <a:fld id="{E9227177-4942-44B7-84F1-BBE1CE2D9B4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209601"/>
      </p:ext>
    </p:extLst>
  </p:cSld>
  <p:clrMapOvr>
    <a:masterClrMapping/>
  </p:clrMapOvr>
  <p:transition spd="slow">
    <p:dissolv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97AE3F-62E8-4EC9-8DD4-26237963475C}" type="datetime8">
              <a:rPr lang="pt-BR"/>
              <a:pPr>
                <a:defRPr/>
              </a:pPr>
              <a:t>31/05/2023 10:15</a:t>
            </a:fld>
            <a:endParaRPr lang="en-US"/>
          </a:p>
        </p:txBody>
      </p:sp>
      <p:sp>
        <p:nvSpPr>
          <p:cNvPr id="6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Prof. Danielly Borguezan </a:t>
            </a:r>
          </a:p>
        </p:txBody>
      </p:sp>
      <p:sp>
        <p:nvSpPr>
          <p:cNvPr id="7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C3A5A1-66F6-4CE6-A20A-9D77BD38305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569305"/>
      </p:ext>
    </p:extLst>
  </p:cSld>
  <p:clrMapOvr>
    <a:masterClrMapping/>
  </p:clrMapOvr>
  <p:transition spd="slow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48B12-E138-41BB-9088-E94237EF0C5A}" type="datetimeFigureOut">
              <a:rPr lang="pt-BR"/>
              <a:pPr>
                <a:defRPr/>
              </a:pPr>
              <a:t>31/05/2023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1823ED-D8D6-4E19-B40F-213330934673}" type="slidenum">
              <a:rPr lang="pt-BR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79816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newsflash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tângulo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pt-BR" noProof="0"/>
              <a:t>Clique no ícone para adicionar uma imagem</a:t>
            </a:r>
            <a:endParaRPr lang="en-US" noProof="0" dirty="0"/>
          </a:p>
        </p:txBody>
      </p:sp>
      <p:sp>
        <p:nvSpPr>
          <p:cNvPr id="9" name="Espaço Reservado para Data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859D95B-149A-41F2-BC29-3B335F82C7AF}" type="datetime8">
              <a:rPr lang="pt-BR"/>
              <a:pPr>
                <a:defRPr/>
              </a:pPr>
              <a:t>31/05/2023 10:15</a:t>
            </a:fld>
            <a:endParaRPr lang="en-US"/>
          </a:p>
        </p:txBody>
      </p:sp>
      <p:sp>
        <p:nvSpPr>
          <p:cNvPr id="10" name="Espaço Reservado para Número de Slide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1B6CF1C9-71B3-42EF-8AD3-A5827DE8C3C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11" name="Espaço Reservado para Rodapé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Prof. Danielly Borguezan </a:t>
            </a:r>
          </a:p>
        </p:txBody>
      </p:sp>
    </p:spTree>
    <p:extLst>
      <p:ext uri="{BB962C8B-B14F-4D97-AF65-F5344CB8AC3E}">
        <p14:creationId xmlns:p14="http://schemas.microsoft.com/office/powerpoint/2010/main" val="31209737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dissolv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97AE3F-62E8-4EC9-8DD4-26237963475C}" type="datetime8">
              <a:rPr lang="pt-BR"/>
              <a:pPr>
                <a:defRPr/>
              </a:pPr>
              <a:t>31/05/2023 10:15</a:t>
            </a:fld>
            <a:endParaRPr lang="en-US"/>
          </a:p>
        </p:txBody>
      </p:sp>
      <p:sp>
        <p:nvSpPr>
          <p:cNvPr id="5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Prof. Danielly Borguezan </a:t>
            </a:r>
          </a:p>
        </p:txBody>
      </p:sp>
      <p:sp>
        <p:nvSpPr>
          <p:cNvPr id="6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3617D7-92BE-48C2-A729-01F8A3EE3E6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977656"/>
      </p:ext>
    </p:extLst>
  </p:cSld>
  <p:clrMapOvr>
    <a:masterClrMapping/>
  </p:clrMapOvr>
  <p:transition spd="slow">
    <p:dissolv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D86D3A-4640-48C6-A660-FF741A73A9B3}" type="datetime8">
              <a:rPr lang="pt-BR"/>
              <a:pPr>
                <a:defRPr/>
              </a:pPr>
              <a:t>31/05/2023 10:15</a:t>
            </a:fld>
            <a:endParaRPr lang="en-US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Prof. Danielly Borguezan </a:t>
            </a:r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8B0F21-EE64-4916-AA3C-E2D48A34E96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7524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1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5" name="Retângulo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6" name="Retângulo 21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7" name="Retângulo 23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8" name="Retângulo 24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9" name="Retângulo 25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1" name="Retângulo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3" name="Elipse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e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15" name="Espaço Reservado para Rodapé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6" name="Espaço Reservado para Data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645C4E-552B-4C56-8AD8-5BB7B24B5D8E}" type="datetimeFigureOut">
              <a:rPr lang="pt-BR"/>
              <a:pPr>
                <a:defRPr/>
              </a:pPr>
              <a:t>31/05/2023</a:t>
            </a:fld>
            <a:endParaRPr lang="pt-BR"/>
          </a:p>
        </p:txBody>
      </p:sp>
      <p:sp>
        <p:nvSpPr>
          <p:cNvPr id="17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E9560E40-5D15-45B7-8E91-1D20AB8C8412}" type="slidenum">
              <a:rPr lang="pt-BR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26868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ector reto 19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pt-BR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10" name="Espaço Reservado para Conteúdo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12" name="Espaço Reservado para Conteúdo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6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3E3A3A-03B2-4E74-B500-A0D234AD0F54}" type="datetimeFigureOut">
              <a:rPr lang="pt-BR"/>
              <a:pPr>
                <a:defRPr/>
              </a:pPr>
              <a:t>31/05/2023</a:t>
            </a:fld>
            <a:endParaRPr lang="pt-BR"/>
          </a:p>
        </p:txBody>
      </p:sp>
      <p:sp>
        <p:nvSpPr>
          <p:cNvPr id="7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527FE6-6CE1-447A-A006-AE917E8D6E9D}" type="slidenum">
              <a:rPr lang="pt-BR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2439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ector reto 19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pt-BR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Retângulo 20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9" name="Retângulo 21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0" name="Retângulo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1" name="Retângulo 24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etângulo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6" name="Elipse 15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Elipse 1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24" name="Espaço Reservado para Conteúdo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26" name="Espaço Reservado para Conteúdo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23" name="Título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18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1F65B-7DE5-4B05-A851-597AE9EE927F}" type="datetimeFigureOut">
              <a:rPr lang="pt-BR"/>
              <a:pPr>
                <a:defRPr/>
              </a:pPr>
              <a:t>31/05/2023</a:t>
            </a:fld>
            <a:endParaRPr lang="pt-BR"/>
          </a:p>
        </p:txBody>
      </p:sp>
      <p:sp>
        <p:nvSpPr>
          <p:cNvPr id="19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0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02590BC5-99FA-4AB3-A403-4CEE7B188D23}" type="slidenum">
              <a:rPr lang="pt-BR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0814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E4726A-1EB7-4273-BE6D-606AE3E65A23}" type="datetimeFigureOut">
              <a:rPr lang="pt-BR"/>
              <a:pPr>
                <a:defRPr/>
              </a:pPr>
              <a:t>31/05/2023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11697C-211B-41FB-B650-7C8EF418806D}" type="slidenum">
              <a:rPr lang="pt-BR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2495188"/>
      </p:ext>
    </p:extLst>
  </p:cSld>
  <p:clrMapOvr>
    <a:masterClrMapping/>
  </p:clrMapOvr>
  <p:transition spd="slow"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3" name="Retângulo 20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4" name="Retângulo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5" name="Retângulo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6" name="Retângulo 5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7" name="Retângulo 6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8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55F564-8229-4C0B-9C97-BC459E77C02B}" type="datetimeFigureOut">
              <a:rPr lang="pt-BR"/>
              <a:pPr>
                <a:defRPr/>
              </a:pPr>
              <a:t>31/05/2023</a:t>
            </a:fld>
            <a:endParaRPr lang="pt-BR"/>
          </a:p>
        </p:txBody>
      </p:sp>
      <p:sp>
        <p:nvSpPr>
          <p:cNvPr id="9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83EC61E-3B96-4B48-842F-2B0C4AA0A9E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59287216"/>
      </p:ext>
    </p:extLst>
  </p:cSld>
  <p:clrMapOvr>
    <a:masterClrMapping/>
  </p:clrMapOvr>
  <p:transition spd="slow"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6" name="Retângulo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7" name="Retângulo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8" name="Retângulo 23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9" name="Retângulo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tângulo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3" name="Elipse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e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20" name="Espaço Reservado para Conteúdo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16" name="Espaço Reservado para Número de Slide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892B1084-6C87-4E53-9EE2-F0B1A705B7EC}" type="slidenum">
              <a:rPr lang="pt-BR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7" name="Espaço Reservado para Data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35909B-098A-489C-8FF8-C89D66D07A91}" type="datetimeFigureOut">
              <a:rPr lang="pt-BR"/>
              <a:pPr>
                <a:defRPr/>
              </a:pPr>
              <a:t>31/05/2023</a:t>
            </a:fld>
            <a:endParaRPr lang="pt-BR"/>
          </a:p>
        </p:txBody>
      </p:sp>
      <p:sp>
        <p:nvSpPr>
          <p:cNvPr id="18" name="Espaço Reservado para Rodapé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88459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ector reto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6" name="Retângulo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7" name="Retângulo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8" name="Retângulo 23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9" name="Retângulo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3" name="Elipse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e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pt-BR" noProof="0"/>
              <a:t>Clique no ícone para adicionar uma imagem</a:t>
            </a:r>
            <a:endParaRPr lang="en-US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16" name="Espaço Reservado para Número de Slide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D151CD-BD93-4D75-A03A-680CFE9DE62C}" type="slidenum">
              <a:rPr lang="pt-BR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7" name="Espaço Reservado para Data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51421C-9E16-4527-A1BE-910B3E2EAF26}" type="datetimeFigureOut">
              <a:rPr lang="pt-BR"/>
              <a:pPr>
                <a:defRPr/>
              </a:pPr>
              <a:t>31/05/2023</a:t>
            </a:fld>
            <a:endParaRPr lang="pt-BR"/>
          </a:p>
        </p:txBody>
      </p:sp>
      <p:sp>
        <p:nvSpPr>
          <p:cNvPr id="18" name="Espaço Reservado para Rodapé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5468430"/>
      </p:ext>
    </p:extLst>
  </p:cSld>
  <p:clrMapOvr>
    <a:masterClrMapping/>
  </p:clrMapOvr>
  <p:transition spd="slow"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tângulo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027" name="Retângulo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028" name="Re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029" name="Retângulo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360AD55-20E2-45FB-8910-A792D6B78B65}" type="datetimeFigureOut">
              <a:rPr lang="pt-BR"/>
              <a:pPr>
                <a:defRPr/>
              </a:pPr>
              <a:t>31/05/2023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2" name="Elipse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e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6CDCBF1-FAB9-457E-9344-3D5062C966D1}" type="slidenum">
              <a:rPr lang="pt-BR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038" name="Espaço Reservado para Título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1039" name="Espaço Reservado para Texto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399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newsflash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Espaço Reservado para Título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2051" name="Espaço Reservado para Texto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775F55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897AE3F-62E8-4EC9-8DD4-26237963475C}" type="datetime8">
              <a:rPr lang="pt-BR"/>
              <a:pPr>
                <a:defRPr/>
              </a:pPr>
              <a:t>31/05/2023 10:15</a:t>
            </a:fld>
            <a:endParaRPr lang="en-U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775F55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Prof. Danielly Borguezan </a:t>
            </a:r>
          </a:p>
        </p:txBody>
      </p:sp>
      <p:sp>
        <p:nvSpPr>
          <p:cNvPr id="7" name="Retângulo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C3DC15F-19D7-4C84-9ADB-44668E78C079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071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dissolve/>
  </p:transition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pt-BR" sz="2400" dirty="0">
                <a:solidFill>
                  <a:schemeClr val="tx1"/>
                </a:solidFill>
              </a:rPr>
              <a:t>Rescisão dos contratos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pt-BR" sz="2400" dirty="0">
                <a:solidFill>
                  <a:schemeClr val="tx1"/>
                </a:solidFill>
              </a:rPr>
              <a:t>de trabalho</a:t>
            </a:r>
          </a:p>
        </p:txBody>
      </p:sp>
      <p:pic>
        <p:nvPicPr>
          <p:cNvPr id="21507" name="Picture 7" descr="06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642938"/>
            <a:ext cx="8786812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71800794"/>
      </p:ext>
    </p:extLst>
  </p:cSld>
  <p:clrMapOvr>
    <a:masterClrMapping/>
  </p:clrMapOvr>
  <p:transition spd="slow">
    <p:newsflash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rgbClr val="C00000"/>
                </a:solidFill>
              </a:rPr>
              <a:t>Pedido de demissão</a:t>
            </a:r>
          </a:p>
        </p:txBody>
      </p:sp>
      <p:sp>
        <p:nvSpPr>
          <p:cNvPr id="37891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algn="just"/>
            <a:r>
              <a:rPr lang="pt-BR" sz="2000" dirty="0"/>
              <a:t>Se o empregado não pretende continuar a prestar serviços ao empregador, deve pedir demissão.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/>
              <a:t>O pedido de demissão do obreiro é formalizado através do aviso prévio, pelo qual o trabalhador </a:t>
            </a:r>
            <a:r>
              <a:rPr lang="pt-BR" sz="2000" dirty="0" err="1"/>
              <a:t>pré-avisa</a:t>
            </a:r>
            <a:r>
              <a:rPr lang="pt-BR" sz="2000" dirty="0"/>
              <a:t> o empregador, 30 dias antes da data em que pretende deixar o emprego, comunicando sua intenção de fazer cessar a prestação de serviços.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/>
              <a:t>A simples cessação da prestação de serviços por parte do empregado, sem a devida comunicação ao empregador, não configura demissão, e sim abandono de emprego, sujeitando o empregado à dispensa por justa causa.</a:t>
            </a:r>
          </a:p>
        </p:txBody>
      </p:sp>
      <p:sp>
        <p:nvSpPr>
          <p:cNvPr id="2" name="Seta para a direita 1"/>
          <p:cNvSpPr/>
          <p:nvPr/>
        </p:nvSpPr>
        <p:spPr>
          <a:xfrm>
            <a:off x="7380312" y="5517232"/>
            <a:ext cx="863600" cy="2873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pt-B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4434909"/>
      </p:ext>
    </p:extLst>
  </p:cSld>
  <p:clrMapOvr>
    <a:masterClrMapping/>
  </p:clrMapOvr>
  <p:transition spd="slow">
    <p:newsflash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710113"/>
          </a:xfrm>
        </p:spPr>
        <p:txBody>
          <a:bodyPr/>
          <a:lstStyle/>
          <a:p>
            <a:pPr algn="just">
              <a:defRPr/>
            </a:pPr>
            <a:r>
              <a:rPr lang="pt-BR" sz="1800" dirty="0"/>
              <a:t>Não cabe ao empregador, por óbvio, aceitar ou não a demissão, pois este é um direito </a:t>
            </a:r>
            <a:r>
              <a:rPr lang="pt-BR" sz="1800" dirty="0" err="1"/>
              <a:t>potestativo</a:t>
            </a:r>
            <a:r>
              <a:rPr lang="pt-BR" sz="1800" dirty="0"/>
              <a:t>. Portanto, seria muito mais uma comunicação de demissão que propriamente um pedido de demissão.</a:t>
            </a:r>
          </a:p>
          <a:p>
            <a:pPr marL="0" indent="0" algn="just">
              <a:buFont typeface="Wingdings 2" pitchFamily="18" charset="2"/>
              <a:buNone/>
              <a:defRPr/>
            </a:pPr>
            <a:endParaRPr lang="pt-BR" sz="1800" dirty="0"/>
          </a:p>
          <a:p>
            <a:pPr algn="just">
              <a:defRPr/>
            </a:pPr>
            <a:r>
              <a:rPr lang="pt-BR" sz="1800" dirty="0"/>
              <a:t>O empregado deverá então trabalhar durante os 30 dias do aviso prévio, prazo este conferido ao empregador para que arranje um substituto para exercer aquela função. Caso o empregado não cumpra tal prazo, o empregador pode descontar, das verbas rescisórias devidas ao empregado, o valor referente ao salário que seria devido no prazo respectivo. </a:t>
            </a:r>
          </a:p>
          <a:p>
            <a:pPr marL="0" indent="0" algn="just">
              <a:buFont typeface="Wingdings 2" pitchFamily="18" charset="2"/>
              <a:buNone/>
              <a:defRPr/>
            </a:pPr>
            <a:endParaRPr lang="pt-BR" sz="1800" dirty="0"/>
          </a:p>
          <a:p>
            <a:pPr algn="just">
              <a:defRPr/>
            </a:pPr>
            <a:r>
              <a:rPr lang="pt-BR" sz="1800" b="1" dirty="0"/>
              <a:t>De uma forma bem simples, são direitos do empregado que pede demissão:</a:t>
            </a:r>
            <a:r>
              <a:rPr lang="pt-BR" sz="1800" dirty="0"/>
              <a:t>  Saldo de salários; Férias (vencidas, simples e proporcionais); 13. proporcional. Naturalmente, o empregado demissionário não tem direito ao aviso prévio, também não faz jus à multa compensatória do FGTS, saque dos valores da conta vinculada e seguro-desemprego.</a:t>
            </a:r>
          </a:p>
        </p:txBody>
      </p:sp>
    </p:spTree>
    <p:extLst>
      <p:ext uri="{BB962C8B-B14F-4D97-AF65-F5344CB8AC3E}">
        <p14:creationId xmlns:p14="http://schemas.microsoft.com/office/powerpoint/2010/main" val="3834362625"/>
      </p:ext>
    </p:extLst>
  </p:cSld>
  <p:clrMapOvr>
    <a:masterClrMapping/>
  </p:clrMapOvr>
  <p:transition spd="slow">
    <p:newsflash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pt-BR" b="1" dirty="0">
                <a:solidFill>
                  <a:srgbClr val="FFC000"/>
                </a:solidFill>
              </a:rPr>
              <a:t>DISPENSA INDIRETA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5A5B338-9459-4766-B7EE-4D467BDCFD96}" type="datetime8">
              <a:rPr lang="pt-BR" smtClean="0"/>
              <a:pPr>
                <a:defRPr/>
              </a:pPr>
              <a:t>31/05/2023 10:15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Prof. Danielly Borguezan 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7D43BE-4C6A-4B59-81EF-CD28318EE90C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005368"/>
      </p:ext>
    </p:extLst>
  </p:cSld>
  <p:clrMapOvr>
    <a:masterClrMapping/>
  </p:clrMapOvr>
  <p:transition spd="slow">
    <p:dissolv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ítulo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/>
            <a:r>
              <a:rPr lang="pt-BR" b="1"/>
              <a:t>DISPENSA INDIRETA</a:t>
            </a:r>
          </a:p>
        </p:txBody>
      </p:sp>
      <p:sp>
        <p:nvSpPr>
          <p:cNvPr id="73731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algn="just"/>
            <a:endParaRPr lang="pt-BR" dirty="0"/>
          </a:p>
          <a:p>
            <a:pPr algn="just"/>
            <a:r>
              <a:rPr lang="pt-BR" b="1" dirty="0"/>
              <a:t>É a justa causa cometida pelo empregador</a:t>
            </a:r>
            <a:r>
              <a:rPr lang="pt-BR" dirty="0"/>
              <a:t>, autorizando o empregado a rescindir indiretamente o contrato de trabalho e a receber, se  comprovada, os direitos trabalhistas como se tivesse ocorrido uma dispensa sem justa causa.</a:t>
            </a:r>
          </a:p>
        </p:txBody>
      </p:sp>
    </p:spTree>
    <p:extLst>
      <p:ext uri="{BB962C8B-B14F-4D97-AF65-F5344CB8AC3E}">
        <p14:creationId xmlns:p14="http://schemas.microsoft.com/office/powerpoint/2010/main" val="1422562481"/>
      </p:ext>
    </p:extLst>
  </p:cSld>
  <p:clrMapOvr>
    <a:masterClrMapping/>
  </p:clrMapOvr>
  <p:transition spd="slow">
    <p:dissolv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ítulo 1"/>
          <p:cNvSpPr>
            <a:spLocks noGrp="1"/>
          </p:cNvSpPr>
          <p:nvPr>
            <p:ph type="title"/>
          </p:nvPr>
        </p:nvSpPr>
        <p:spPr>
          <a:xfrm>
            <a:off x="623738" y="188640"/>
            <a:ext cx="8153400" cy="990600"/>
          </a:xfrm>
        </p:spPr>
        <p:txBody>
          <a:bodyPr/>
          <a:lstStyle/>
          <a:p>
            <a:pPr algn="ctr"/>
            <a:r>
              <a:rPr lang="pt-BR" sz="4200" b="1" dirty="0">
                <a:solidFill>
                  <a:srgbClr val="7030A0"/>
                </a:solidFill>
              </a:rPr>
              <a:t>Procedimentos</a:t>
            </a:r>
            <a:br>
              <a:rPr lang="pt-BR" sz="4200" b="1" dirty="0">
                <a:solidFill>
                  <a:srgbClr val="7030A0"/>
                </a:solidFill>
              </a:rPr>
            </a:br>
            <a:r>
              <a:rPr lang="pt-BR" sz="4200" b="1" dirty="0">
                <a:solidFill>
                  <a:srgbClr val="7030A0"/>
                </a:solidFill>
              </a:rPr>
              <a:t>- dispensa indireta -</a:t>
            </a:r>
          </a:p>
        </p:txBody>
      </p:sp>
      <p:sp>
        <p:nvSpPr>
          <p:cNvPr id="74755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4876" y="2060848"/>
            <a:ext cx="8504238" cy="4572000"/>
          </a:xfrm>
        </p:spPr>
        <p:txBody>
          <a:bodyPr/>
          <a:lstStyle/>
          <a:p>
            <a:pPr algn="just"/>
            <a:r>
              <a:rPr lang="pt-BR" sz="2400" dirty="0"/>
              <a:t>O empregado deve </a:t>
            </a:r>
            <a:r>
              <a:rPr lang="pt-BR" sz="2400" u="sng" dirty="0"/>
              <a:t>notificar</a:t>
            </a:r>
            <a:r>
              <a:rPr lang="pt-BR" sz="2400" dirty="0"/>
              <a:t> o empregador de sua pretensão, fundamentando na sua rescisão e solicitar o pagamento das verbas rescisórias.</a:t>
            </a:r>
          </a:p>
          <a:p>
            <a:pPr marL="0" indent="0" algn="just">
              <a:buNone/>
            </a:pPr>
            <a:endParaRPr lang="pt-BR" sz="2400" dirty="0"/>
          </a:p>
          <a:p>
            <a:pPr algn="just"/>
            <a:r>
              <a:rPr lang="pt-BR" sz="2400" dirty="0"/>
              <a:t>Normalmente, o </a:t>
            </a:r>
            <a:r>
              <a:rPr lang="pt-BR" sz="2400" u="sng" dirty="0"/>
              <a:t>empregador não aceita a rescisão indireta</a:t>
            </a:r>
            <a:r>
              <a:rPr lang="pt-BR" sz="2400" dirty="0"/>
              <a:t>, pois, estaria assumindo a própria culpa, o que desencadearia uma ação trabalhista. </a:t>
            </a:r>
          </a:p>
          <a:p>
            <a:pPr algn="just">
              <a:buFont typeface="Wingdings 2" pitchFamily="18" charset="2"/>
              <a:buNone/>
            </a:pP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696520065"/>
      </p:ext>
    </p:extLst>
  </p:cSld>
  <p:clrMapOvr>
    <a:masterClrMapping/>
  </p:clrMapOvr>
  <p:transition spd="slow">
    <p:dissolv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907704" y="4038600"/>
            <a:ext cx="6931496" cy="1828800"/>
          </a:xfrm>
        </p:spPr>
        <p:txBody>
          <a:bodyPr/>
          <a:lstStyle/>
          <a:p>
            <a:pPr marL="319088" lvl="0" indent="-319088">
              <a:spcBef>
                <a:spcPts val="700"/>
              </a:spcBef>
            </a:pPr>
            <a:r>
              <a:rPr lang="pt-BR" sz="2400" b="1" cap="none" dirty="0">
                <a:solidFill>
                  <a:srgbClr val="FFFF00"/>
                </a:solidFill>
              </a:rPr>
              <a:t>    </a:t>
            </a:r>
            <a:r>
              <a:rPr lang="pt-BR" sz="3000" b="1" cap="none" dirty="0">
                <a:solidFill>
                  <a:srgbClr val="FFFF00"/>
                </a:solidFill>
              </a:rPr>
              <a:t>Causas que podem ensejar a rescisão indireta do contrato de trabalho:</a:t>
            </a:r>
            <a:br>
              <a:rPr lang="pt-BR" sz="3000" cap="none" dirty="0">
                <a:solidFill>
                  <a:srgbClr val="C00000"/>
                </a:solidFill>
              </a:rPr>
            </a:br>
            <a:endParaRPr lang="pt-BR" sz="3000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5A5B338-9459-4766-B7EE-4D467BDCFD96}" type="datetime8">
              <a:rPr lang="pt-BR" smtClean="0"/>
              <a:pPr>
                <a:defRPr/>
              </a:pPr>
              <a:t>31/05/2023 10:15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Prof. Danielly Borguezan 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E8F9CE-F258-4204-8683-975DA23BDD5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736862"/>
      </p:ext>
    </p:extLst>
  </p:cSld>
  <p:clrMapOvr>
    <a:masterClrMapping/>
  </p:clrMapOvr>
  <p:transition spd="slow">
    <p:dissolv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ítulo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just"/>
            <a:r>
              <a:rPr lang="pt-BR" sz="2400" b="1" dirty="0">
                <a:solidFill>
                  <a:srgbClr val="C00000"/>
                </a:solidFill>
              </a:rPr>
              <a:t>Art. 483. O empregado poderá considerar rescindido o contrato e pleitear a devida indenização quando:</a:t>
            </a:r>
          </a:p>
        </p:txBody>
      </p:sp>
      <p:sp>
        <p:nvSpPr>
          <p:cNvPr id="75779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marL="0" indent="0" algn="just">
              <a:buFont typeface="Wingdings" pitchFamily="2" charset="2"/>
              <a:buNone/>
            </a:pPr>
            <a:endParaRPr lang="pt-BR" sz="1800" dirty="0"/>
          </a:p>
          <a:p>
            <a:pPr marL="0" indent="0" algn="just">
              <a:buFont typeface="Wingdings" pitchFamily="2" charset="2"/>
              <a:buNone/>
            </a:pPr>
            <a:r>
              <a:rPr lang="pt-BR" sz="1800" dirty="0"/>
              <a:t>a) forem exigidos serviços superiores às suas forças, defesos por lei, contrários aos bons costumes, ou alheios ao contrato;</a:t>
            </a:r>
          </a:p>
          <a:p>
            <a:pPr marL="0" indent="0" algn="just">
              <a:buFont typeface="Wingdings" pitchFamily="2" charset="2"/>
              <a:buNone/>
            </a:pPr>
            <a:r>
              <a:rPr lang="pt-BR" sz="1800" dirty="0"/>
              <a:t>b) for tratado pelo empregador ou por seus superiores hierárquicos com rigor excessivo; </a:t>
            </a:r>
            <a:r>
              <a:rPr lang="pt-BR" sz="1800" dirty="0">
                <a:solidFill>
                  <a:srgbClr val="C00000"/>
                </a:solidFill>
              </a:rPr>
              <a:t>(Ex. como impedir que o empregado vá ao banheiro, repreender-lhe com rispidez diante dos outros colegas, fiscalizar suas atividades de forma intensiva e afrontosa, entre outras).</a:t>
            </a:r>
          </a:p>
          <a:p>
            <a:pPr marL="0" indent="0" algn="just">
              <a:buFont typeface="Wingdings" pitchFamily="2" charset="2"/>
              <a:buNone/>
            </a:pPr>
            <a:r>
              <a:rPr lang="pt-BR" sz="1800" dirty="0"/>
              <a:t>c) correr perigo manifesto de mal considerável; </a:t>
            </a:r>
            <a:r>
              <a:rPr lang="pt-BR" sz="1800" dirty="0">
                <a:solidFill>
                  <a:srgbClr val="C00000"/>
                </a:solidFill>
              </a:rPr>
              <a:t>(exigir atividades sem EPI necessários, motorista utilizando veículo da empresa com pneus “carecas”)</a:t>
            </a:r>
          </a:p>
          <a:p>
            <a:pPr marL="0" indent="0" algn="just">
              <a:buFont typeface="Wingdings" pitchFamily="2" charset="2"/>
              <a:buNone/>
            </a:pPr>
            <a:r>
              <a:rPr lang="pt-BR" sz="1800" dirty="0"/>
              <a:t>d) não cumprir o empregador as obrigações do contrato; </a:t>
            </a:r>
            <a:r>
              <a:rPr lang="pt-BR" sz="1800" dirty="0">
                <a:solidFill>
                  <a:srgbClr val="C00000"/>
                </a:solidFill>
              </a:rPr>
              <a:t>(seja o contrato ou o estabelecido em convenções)</a:t>
            </a:r>
          </a:p>
          <a:p>
            <a:pPr marL="0" indent="0" algn="just">
              <a:buFont typeface="Wingdings" pitchFamily="2" charset="2"/>
              <a:buNone/>
            </a:pPr>
            <a:r>
              <a:rPr lang="pt-BR" sz="1800" dirty="0"/>
              <a:t>e) praticar o empregador ou seus prepostos, contra ele ou pessoas de sua família, ato lesivo da honra e boa fama; </a:t>
            </a:r>
            <a:r>
              <a:rPr lang="pt-BR" sz="1800" dirty="0">
                <a:solidFill>
                  <a:srgbClr val="C00000"/>
                </a:solidFill>
              </a:rPr>
              <a:t>(injúria, calunia e difamação)</a:t>
            </a:r>
          </a:p>
        </p:txBody>
      </p:sp>
      <p:sp>
        <p:nvSpPr>
          <p:cNvPr id="2" name="Seta para a direita 1"/>
          <p:cNvSpPr/>
          <p:nvPr/>
        </p:nvSpPr>
        <p:spPr>
          <a:xfrm>
            <a:off x="7596336" y="5805264"/>
            <a:ext cx="576064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8780177"/>
      </p:ext>
    </p:extLst>
  </p:cSld>
  <p:clrMapOvr>
    <a:masterClrMapping/>
  </p:clrMapOvr>
  <p:transition spd="slow">
    <p:dissolv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marL="0" indent="0" algn="just">
              <a:buFont typeface="Wingdings" pitchFamily="2" charset="2"/>
              <a:buNone/>
              <a:defRPr/>
            </a:pPr>
            <a:endParaRPr lang="pt-BR" sz="1800" u="sng" dirty="0"/>
          </a:p>
          <a:p>
            <a:pPr marL="0" indent="0" algn="just">
              <a:buFont typeface="Wingdings" pitchFamily="2" charset="2"/>
              <a:buNone/>
              <a:defRPr/>
            </a:pPr>
            <a:r>
              <a:rPr lang="pt-BR" sz="1800" u="sng" dirty="0"/>
              <a:t>f) o empregador ou seus prepostos ofenderem-no fisicamente, salvo em caso de legítima defesa, própria ou de outrem;</a:t>
            </a:r>
          </a:p>
          <a:p>
            <a:pPr marL="0" indent="0" algn="just">
              <a:buFont typeface="Wingdings" pitchFamily="2" charset="2"/>
              <a:buNone/>
              <a:defRPr/>
            </a:pPr>
            <a:r>
              <a:rPr lang="pt-BR" sz="1800" u="sng" dirty="0"/>
              <a:t>g) o empregador reduzir o seu trabalho, sendo este por peça ou tarefa, de forma a afetar sensivelmente a importância dos salários.</a:t>
            </a:r>
          </a:p>
          <a:p>
            <a:pPr marL="0" indent="0" algn="just">
              <a:buFont typeface="Wingdings" pitchFamily="2" charset="2"/>
              <a:buNone/>
              <a:defRPr/>
            </a:pPr>
            <a:endParaRPr lang="pt-BR" sz="1800" u="sng" dirty="0"/>
          </a:p>
          <a:p>
            <a:pPr marL="0" indent="0" algn="just">
              <a:buFont typeface="Wingdings" pitchFamily="2" charset="2"/>
              <a:buNone/>
              <a:defRPr/>
            </a:pPr>
            <a:r>
              <a:rPr lang="pt-BR" sz="1800" u="sng" dirty="0"/>
              <a:t>§ 1º O empregado poderá suspender a prestação dos serviços ou rescindir o contrato, quando tiver de desempenhar obrigações legais incompatíveis com a continuação do serviço.</a:t>
            </a:r>
          </a:p>
          <a:p>
            <a:pPr marL="0" indent="0" algn="just">
              <a:buFont typeface="Wingdings" pitchFamily="2" charset="2"/>
              <a:buNone/>
              <a:defRPr/>
            </a:pPr>
            <a:r>
              <a:rPr lang="pt-BR" sz="1800" u="sng" dirty="0"/>
              <a:t>§ 2º No caso de morte do empregador constituído em empresa individual, é facultado ao empregado rescindir o contrato de trabalho.</a:t>
            </a:r>
          </a:p>
          <a:p>
            <a:pPr marL="0" indent="0" algn="just">
              <a:buFont typeface="Wingdings" pitchFamily="2" charset="2"/>
              <a:buNone/>
              <a:defRPr/>
            </a:pPr>
            <a:r>
              <a:rPr lang="pt-BR" sz="1800" u="sng" dirty="0"/>
              <a:t>§ 3º Nas hipóteses das letras “d” e “g”, poderá o empregado pleitear a rescisão de seu contrato de trabalho e o pagamento das respectivas indenizações, permanecendo ou não no serviço até final decisão do processo.</a:t>
            </a:r>
          </a:p>
          <a:p>
            <a:pPr>
              <a:defRPr/>
            </a:pPr>
            <a:endParaRPr lang="pt-BR" sz="1800" u="sng" dirty="0"/>
          </a:p>
        </p:txBody>
      </p:sp>
    </p:spTree>
    <p:extLst>
      <p:ext uri="{BB962C8B-B14F-4D97-AF65-F5344CB8AC3E}">
        <p14:creationId xmlns:p14="http://schemas.microsoft.com/office/powerpoint/2010/main" val="2200851020"/>
      </p:ext>
    </p:extLst>
  </p:cSld>
  <p:clrMapOvr>
    <a:masterClrMapping/>
  </p:clrMapOvr>
  <p:transition spd="slow">
    <p:dissolv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ítulo 1"/>
          <p:cNvSpPr>
            <a:spLocks noGrp="1"/>
          </p:cNvSpPr>
          <p:nvPr>
            <p:ph type="title"/>
          </p:nvPr>
        </p:nvSpPr>
        <p:spPr>
          <a:xfrm>
            <a:off x="539750" y="228600"/>
            <a:ext cx="8153400" cy="990600"/>
          </a:xfrm>
        </p:spPr>
        <p:txBody>
          <a:bodyPr/>
          <a:lstStyle/>
          <a:p>
            <a:pPr algn="ctr"/>
            <a:r>
              <a:rPr lang="pt-BR" sz="3600" b="1" dirty="0">
                <a:solidFill>
                  <a:srgbClr val="C00000"/>
                </a:solidFill>
              </a:rPr>
              <a:t>Observação</a:t>
            </a:r>
          </a:p>
        </p:txBody>
      </p:sp>
      <p:sp>
        <p:nvSpPr>
          <p:cNvPr id="77827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algn="just"/>
            <a:endParaRPr lang="pt-BR" dirty="0"/>
          </a:p>
          <a:p>
            <a:pPr algn="just"/>
            <a:r>
              <a:rPr lang="pt-BR" dirty="0"/>
              <a:t>Há que se enfatizar que a doutrina majoritária defende, também na rescisão indireta, a atuação do princípio da </a:t>
            </a:r>
            <a:r>
              <a:rPr lang="pt-BR" dirty="0" err="1"/>
              <a:t>imediaticidade</a:t>
            </a:r>
            <a:r>
              <a:rPr lang="pt-BR" dirty="0"/>
              <a:t>, de forma que a rescisão por justa causa deverá ser imediata à falta, sob pena de a mesma “esfriar”, pelo que se presume perdoada.</a:t>
            </a:r>
          </a:p>
          <a:p>
            <a:pPr algn="just"/>
            <a:r>
              <a:rPr lang="pt-BR" dirty="0"/>
              <a:t>Exceção: abusos sexuais  - em função do receio da funcionária em propor ação crime.</a:t>
            </a:r>
          </a:p>
        </p:txBody>
      </p:sp>
    </p:spTree>
    <p:extLst>
      <p:ext uri="{BB962C8B-B14F-4D97-AF65-F5344CB8AC3E}">
        <p14:creationId xmlns:p14="http://schemas.microsoft.com/office/powerpoint/2010/main" val="674555444"/>
      </p:ext>
    </p:extLst>
  </p:cSld>
  <p:clrMapOvr>
    <a:masterClrMapping/>
  </p:clrMapOvr>
  <p:transition spd="slow">
    <p:dissolv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7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marL="0" indent="0" algn="just">
              <a:buFont typeface="Wingdings" pitchFamily="2" charset="2"/>
              <a:buNone/>
              <a:defRPr/>
            </a:pPr>
            <a:r>
              <a:rPr lang="pt-BR" sz="2800" dirty="0"/>
              <a:t>Confirmada judicialmente a rescisão indireta, fará jus o empregado às mesmas parcelas devidas na demissão sem justa causa: </a:t>
            </a:r>
          </a:p>
          <a:p>
            <a:pPr algn="just">
              <a:defRPr/>
            </a:pPr>
            <a:r>
              <a:rPr lang="pt-BR" sz="2800" dirty="0"/>
              <a:t>saldo de salários;</a:t>
            </a:r>
          </a:p>
          <a:p>
            <a:pPr algn="just">
              <a:defRPr/>
            </a:pPr>
            <a:r>
              <a:rPr lang="pt-BR" sz="2800" dirty="0"/>
              <a:t>férias (vencidas, simples e proporcionais);</a:t>
            </a:r>
          </a:p>
          <a:p>
            <a:pPr algn="just">
              <a:defRPr/>
            </a:pPr>
            <a:r>
              <a:rPr lang="pt-BR" sz="2800" dirty="0"/>
              <a:t>décimo terceiro salário;</a:t>
            </a:r>
          </a:p>
          <a:p>
            <a:pPr algn="just">
              <a:defRPr/>
            </a:pPr>
            <a:r>
              <a:rPr lang="pt-BR" sz="2800" dirty="0"/>
              <a:t>aviso prévio;</a:t>
            </a:r>
          </a:p>
          <a:p>
            <a:pPr algn="just">
              <a:defRPr/>
            </a:pPr>
            <a:r>
              <a:rPr lang="pt-BR" sz="2800" dirty="0"/>
              <a:t>multa compensatória do FGTS;</a:t>
            </a:r>
          </a:p>
          <a:p>
            <a:pPr algn="just">
              <a:defRPr/>
            </a:pPr>
            <a:r>
              <a:rPr lang="pt-BR" sz="2800" dirty="0"/>
              <a:t>saque do FGTS;</a:t>
            </a:r>
          </a:p>
          <a:p>
            <a:pPr algn="just">
              <a:defRPr/>
            </a:pPr>
            <a:r>
              <a:rPr lang="pt-BR" sz="2800" dirty="0"/>
              <a:t>seguro-desemprego</a:t>
            </a:r>
          </a:p>
        </p:txBody>
      </p:sp>
    </p:spTree>
    <p:extLst>
      <p:ext uri="{BB962C8B-B14F-4D97-AF65-F5344CB8AC3E}">
        <p14:creationId xmlns:p14="http://schemas.microsoft.com/office/powerpoint/2010/main" val="868880310"/>
      </p:ext>
    </p:extLst>
  </p:cSld>
  <p:clrMapOvr>
    <a:masterClrMapping/>
  </p:clrMapOvr>
  <p:transition spd="slow"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ítulo 1"/>
          <p:cNvSpPr>
            <a:spLocks noGrp="1"/>
          </p:cNvSpPr>
          <p:nvPr>
            <p:ph type="subTitle" idx="1"/>
          </p:nvPr>
        </p:nvSpPr>
        <p:spPr>
          <a:xfrm>
            <a:off x="1370013" y="4005064"/>
            <a:ext cx="6400800" cy="1752600"/>
          </a:xfrm>
        </p:spPr>
        <p:txBody>
          <a:bodyPr/>
          <a:lstStyle/>
          <a:p>
            <a:pPr>
              <a:defRPr/>
            </a:pPr>
            <a:r>
              <a:rPr lang="pt-BR" dirty="0">
                <a:solidFill>
                  <a:schemeClr val="tx1"/>
                </a:solidFill>
              </a:rPr>
              <a:t>Contratos a termo em geral</a:t>
            </a:r>
          </a:p>
          <a:p>
            <a:pPr>
              <a:defRPr/>
            </a:pPr>
            <a:r>
              <a:rPr lang="pt-BR" dirty="0">
                <a:solidFill>
                  <a:schemeClr val="tx1"/>
                </a:solidFill>
              </a:rPr>
              <a:t> (extinção por decurso do prazo)</a:t>
            </a:r>
          </a:p>
        </p:txBody>
      </p:sp>
      <p:sp>
        <p:nvSpPr>
          <p:cNvPr id="29699" name="Título 2"/>
          <p:cNvSpPr>
            <a:spLocks noGrp="1"/>
          </p:cNvSpPr>
          <p:nvPr>
            <p:ph type="ctrTitle"/>
          </p:nvPr>
        </p:nvSpPr>
        <p:spPr>
          <a:xfrm>
            <a:off x="684213" y="1052513"/>
            <a:ext cx="7772400" cy="1752600"/>
          </a:xfrm>
        </p:spPr>
        <p:txBody>
          <a:bodyPr/>
          <a:lstStyle/>
          <a:p>
            <a:r>
              <a:rPr lang="pt-BR" sz="4400" b="1" dirty="0"/>
              <a:t>Extinção normal do contrato de trabalho</a:t>
            </a:r>
            <a:br>
              <a:rPr lang="pt-BR" sz="4400" b="1" dirty="0"/>
            </a:br>
            <a:r>
              <a:rPr lang="pt-BR" sz="4400" dirty="0"/>
              <a:t>  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31402582"/>
      </p:ext>
    </p:extLst>
  </p:cSld>
  <p:clrMapOvr>
    <a:masterClrMapping/>
  </p:clrMapOvr>
  <p:transition spd="slow">
    <p:newsflash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pt-BR" dirty="0"/>
              <a:t>Culpa recíproca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5A5B338-9459-4766-B7EE-4D467BDCFD96}" type="datetime8">
              <a:rPr lang="pt-BR" smtClean="0"/>
              <a:pPr>
                <a:defRPr/>
              </a:pPr>
              <a:t>31/05/2023 10:15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Prof. Danielly Borguezan 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62EBB3-9922-45E1-A9B8-234FDDEC4091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837836"/>
      </p:ext>
    </p:extLst>
  </p:cSld>
  <p:clrMapOvr>
    <a:masterClrMapping/>
  </p:clrMapOvr>
  <p:transition spd="slow">
    <p:dissolv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algn="just"/>
            <a:endParaRPr lang="pt-BR" dirty="0"/>
          </a:p>
          <a:p>
            <a:pPr algn="just"/>
            <a:r>
              <a:rPr lang="pt-BR" dirty="0"/>
              <a:t>Ocorre a extinção contratual por culpa recíproca quando ambas as partes têm culpa na extinção do contrato, isto é, tanto empregado quanto empregador descumpriram suas obrigações contratuais e, portanto, concorreram culposamente para a cessação do contrato de trabalho.</a:t>
            </a:r>
          </a:p>
          <a:p>
            <a:pPr algn="just"/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8897AE3F-62E8-4EC9-8DD4-26237963475C}" type="datetime8">
              <a:rPr lang="pt-BR" smtClean="0"/>
              <a:pPr>
                <a:defRPr/>
              </a:pPr>
              <a:t>31/05/2023 10:15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Prof. Danielly Borguezan 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D6226203-724D-4844-8D2E-19C355141C07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743519"/>
      </p:ext>
    </p:extLst>
  </p:cSld>
  <p:clrMapOvr>
    <a:masterClrMapping/>
  </p:clrMapOvr>
  <p:transition spd="slow">
    <p:dissolv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98327" y="1988840"/>
            <a:ext cx="8154987" cy="4421088"/>
          </a:xfrm>
        </p:spPr>
        <p:txBody>
          <a:bodyPr/>
          <a:lstStyle/>
          <a:p>
            <a:pPr marL="0" indent="0" algn="just">
              <a:buFont typeface="Wingdings" pitchFamily="2" charset="2"/>
              <a:buNone/>
              <a:defRPr/>
            </a:pPr>
            <a:r>
              <a:rPr lang="pt-BR" sz="2200" dirty="0"/>
              <a:t>• saldo de salários (integral, porque já adquiriu/trabalhado);</a:t>
            </a:r>
          </a:p>
          <a:p>
            <a:pPr marL="0" indent="0" algn="just">
              <a:buFont typeface="Wingdings" pitchFamily="2" charset="2"/>
              <a:buNone/>
              <a:defRPr/>
            </a:pPr>
            <a:r>
              <a:rPr lang="pt-BR" sz="2200" dirty="0"/>
              <a:t>• metade do aviso prévio;</a:t>
            </a:r>
          </a:p>
          <a:p>
            <a:pPr marL="0" indent="0" algn="just">
              <a:buFont typeface="Wingdings" pitchFamily="2" charset="2"/>
              <a:buNone/>
              <a:defRPr/>
            </a:pPr>
            <a:r>
              <a:rPr lang="pt-BR" sz="2200" dirty="0"/>
              <a:t>• metade do décimo terceiro proporcional;</a:t>
            </a:r>
          </a:p>
          <a:p>
            <a:pPr marL="0" indent="0" algn="just">
              <a:buFont typeface="Wingdings" pitchFamily="2" charset="2"/>
              <a:buNone/>
              <a:defRPr/>
            </a:pPr>
            <a:r>
              <a:rPr lang="pt-BR" sz="2200" dirty="0"/>
              <a:t>• metade das férias proporcionais;</a:t>
            </a:r>
          </a:p>
          <a:p>
            <a:pPr marL="0" indent="0" algn="just">
              <a:buFont typeface="Wingdings" pitchFamily="2" charset="2"/>
              <a:buNone/>
              <a:defRPr/>
            </a:pPr>
            <a:r>
              <a:rPr lang="pt-BR" sz="2200" dirty="0"/>
              <a:t>• metade da multa do FGTS (20%);</a:t>
            </a:r>
          </a:p>
          <a:p>
            <a:pPr marL="0" indent="0" algn="just">
              <a:buFont typeface="Wingdings" pitchFamily="2" charset="2"/>
              <a:buNone/>
              <a:defRPr/>
            </a:pPr>
            <a:r>
              <a:rPr lang="pt-BR" sz="2200" dirty="0"/>
              <a:t>• férias vencidas e décimo terceiro vencido são devidos integralmente;</a:t>
            </a:r>
          </a:p>
          <a:p>
            <a:pPr marL="0" indent="0" algn="just">
              <a:buFont typeface="Wingdings" pitchFamily="2" charset="2"/>
              <a:buNone/>
              <a:defRPr/>
            </a:pPr>
            <a:r>
              <a:rPr lang="pt-BR" sz="2200" dirty="0"/>
              <a:t>• saque do FGTS; </a:t>
            </a:r>
          </a:p>
          <a:p>
            <a:pPr marL="0" indent="0" algn="just">
              <a:buFont typeface="Wingdings" pitchFamily="2" charset="2"/>
              <a:buNone/>
              <a:defRPr/>
            </a:pPr>
            <a:endParaRPr lang="pt-BR" sz="2200" dirty="0"/>
          </a:p>
          <a:p>
            <a:pPr marL="0" indent="0" algn="just">
              <a:buFont typeface="Wingdings" pitchFamily="2" charset="2"/>
              <a:buNone/>
              <a:defRPr/>
            </a:pPr>
            <a:r>
              <a:rPr lang="pt-BR" sz="2200" dirty="0"/>
              <a:t>   O seguro-desemprego não é devido porque o empregado concorreu para o desemprego.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64385A5-007C-408E-B6E5-6BB948A566D5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2" name="Retângulo 1"/>
          <p:cNvSpPr/>
          <p:nvPr/>
        </p:nvSpPr>
        <p:spPr>
          <a:xfrm>
            <a:off x="611188" y="404664"/>
            <a:ext cx="777723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200" b="1" dirty="0"/>
              <a:t>São os seguintes os direitos do empregado na</a:t>
            </a:r>
          </a:p>
          <a:p>
            <a:pPr algn="ctr"/>
            <a:r>
              <a:rPr lang="pt-BR" sz="2200" b="1" dirty="0"/>
              <a:t> rescisão por culpa recíproca:</a:t>
            </a:r>
          </a:p>
        </p:txBody>
      </p:sp>
    </p:spTree>
    <p:extLst>
      <p:ext uri="{BB962C8B-B14F-4D97-AF65-F5344CB8AC3E}">
        <p14:creationId xmlns:p14="http://schemas.microsoft.com/office/powerpoint/2010/main" val="1806199124"/>
      </p:ext>
    </p:extLst>
  </p:cSld>
  <p:clrMapOvr>
    <a:masterClrMapping/>
  </p:clrMapOvr>
  <p:transition spd="slow">
    <p:dissolv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ítulo 1"/>
          <p:cNvSpPr>
            <a:spLocks noGrp="1"/>
          </p:cNvSpPr>
          <p:nvPr>
            <p:ph type="subTitle" idx="1"/>
          </p:nvPr>
        </p:nvSpPr>
        <p:spPr>
          <a:xfrm>
            <a:off x="539750" y="3284984"/>
            <a:ext cx="7993063" cy="2304256"/>
          </a:xfrm>
        </p:spPr>
        <p:txBody>
          <a:bodyPr/>
          <a:lstStyle/>
          <a:p>
            <a:pPr algn="just">
              <a:defRPr/>
            </a:pPr>
            <a:r>
              <a:rPr lang="pt-BR" dirty="0">
                <a:solidFill>
                  <a:schemeClr val="tx1"/>
                </a:solidFill>
              </a:rPr>
              <a:t>–  Força maior</a:t>
            </a:r>
          </a:p>
          <a:p>
            <a:pPr algn="just">
              <a:defRPr/>
            </a:pPr>
            <a:r>
              <a:rPr lang="pt-BR" dirty="0">
                <a:solidFill>
                  <a:schemeClr val="tx1"/>
                </a:solidFill>
              </a:rPr>
              <a:t>–  Nulidade do contrato </a:t>
            </a:r>
          </a:p>
          <a:p>
            <a:pPr algn="just">
              <a:defRPr/>
            </a:pPr>
            <a:r>
              <a:rPr lang="pt-BR" dirty="0">
                <a:solidFill>
                  <a:schemeClr val="tx1"/>
                </a:solidFill>
              </a:rPr>
              <a:t>–  Morte do empregado</a:t>
            </a:r>
          </a:p>
          <a:p>
            <a:pPr algn="just">
              <a:defRPr/>
            </a:pPr>
            <a:r>
              <a:rPr lang="pt-BR" dirty="0">
                <a:solidFill>
                  <a:schemeClr val="tx1"/>
                </a:solidFill>
              </a:rPr>
              <a:t>–  Morte do empregador pessoa física</a:t>
            </a:r>
          </a:p>
          <a:p>
            <a:pPr algn="just">
              <a:defRPr/>
            </a:pPr>
            <a:r>
              <a:rPr lang="pt-BR" dirty="0">
                <a:solidFill>
                  <a:schemeClr val="tx1"/>
                </a:solidFill>
              </a:rPr>
              <a:t>–  Extinção da empresa, fechamento ou falência</a:t>
            </a:r>
          </a:p>
          <a:p>
            <a:pPr>
              <a:defRPr/>
            </a:pPr>
            <a:endParaRPr lang="pt-BR" dirty="0"/>
          </a:p>
        </p:txBody>
      </p:sp>
      <p:sp>
        <p:nvSpPr>
          <p:cNvPr id="82947" name="Título 2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319808"/>
          </a:xfrm>
        </p:spPr>
        <p:txBody>
          <a:bodyPr/>
          <a:lstStyle/>
          <a:p>
            <a:r>
              <a:rPr lang="pt-BR" sz="3000" b="1" dirty="0"/>
              <a:t>EXTINÇÃO ATÍPICA DO CONTRATO POR FATO INVOLUNTÁRIO</a:t>
            </a:r>
          </a:p>
        </p:txBody>
      </p:sp>
    </p:spTree>
    <p:extLst>
      <p:ext uri="{BB962C8B-B14F-4D97-AF65-F5344CB8AC3E}">
        <p14:creationId xmlns:p14="http://schemas.microsoft.com/office/powerpoint/2010/main" val="3464901706"/>
      </p:ext>
    </p:extLst>
  </p:cSld>
  <p:clrMapOvr>
    <a:masterClrMapping/>
  </p:clrMapOvr>
  <p:transition spd="slow">
    <p:newsflash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42875" y="428625"/>
            <a:ext cx="8786813" cy="5357813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274320" indent="-274320" algn="just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pt-BR" sz="2500" b="1" dirty="0"/>
          </a:p>
          <a:p>
            <a:pPr marL="274320" indent="-274320" algn="just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sz="2500" b="1" dirty="0"/>
              <a:t> FORÇA MAIOR: </a:t>
            </a:r>
            <a:r>
              <a:rPr lang="pt-BR" sz="2500" dirty="0"/>
              <a:t>fatos naturais, independentes da vontade do homem (ciclone, maremoto, tempestade, inundação etc.); </a:t>
            </a:r>
            <a:r>
              <a:rPr lang="pt-BR" sz="2500" b="1" dirty="0"/>
              <a:t>Caso Fortuito</a:t>
            </a:r>
            <a:r>
              <a:rPr lang="pt-BR" sz="2500" dirty="0"/>
              <a:t>: situação que decorre de fato alheio à vontade da parte, mas proveniente de fatos humanos, como guerra, incêndio etc.).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pt-BR" sz="2500" dirty="0"/>
          </a:p>
          <a:p>
            <a:pPr marL="274320" indent="-27432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pt-BR" sz="2500" dirty="0"/>
              <a:t>   *a regra é a da continuidade do vínculo laboral, a força maior somente </a:t>
            </a:r>
            <a:r>
              <a:rPr lang="pt-BR" sz="2500" b="1" dirty="0"/>
              <a:t>se caracteriza por absoluta impossibilidade de continuidade do vínculo </a:t>
            </a:r>
            <a:r>
              <a:rPr lang="pt-BR" sz="2500" dirty="0"/>
              <a:t>em razão da inevitabilidade do evento e da inexistência de culpa do empregador.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pt-BR" sz="2500" dirty="0"/>
          </a:p>
          <a:p>
            <a:pPr marL="274320" indent="-274320" algn="just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pt-BR" sz="2500" dirty="0"/>
          </a:p>
        </p:txBody>
      </p:sp>
    </p:spTree>
    <p:extLst>
      <p:ext uri="{BB962C8B-B14F-4D97-AF65-F5344CB8AC3E}">
        <p14:creationId xmlns:p14="http://schemas.microsoft.com/office/powerpoint/2010/main" val="2554960028"/>
      </p:ext>
    </p:extLst>
  </p:cSld>
  <p:clrMapOvr>
    <a:masterClrMapping/>
  </p:clrMapOvr>
  <p:transition spd="slow">
    <p:newsflash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chemeClr val="tx1"/>
                </a:solidFill>
              </a:rPr>
              <a:t>NULIDADE DO CONTRATO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pPr algn="just">
              <a:defRPr/>
            </a:pPr>
            <a:r>
              <a:rPr lang="pt-BR" sz="2300" b="1" dirty="0"/>
              <a:t>a) trabalho ilícito: </a:t>
            </a:r>
            <a:r>
              <a:rPr lang="pt-BR" sz="2300" dirty="0"/>
              <a:t>neste caso, o contrato deve ser rescindido com efeitos </a:t>
            </a:r>
            <a:r>
              <a:rPr lang="pt-BR" sz="2300" i="1" dirty="0" err="1"/>
              <a:t>ex</a:t>
            </a:r>
            <a:r>
              <a:rPr lang="pt-BR" sz="2300" i="1" dirty="0"/>
              <a:t> </a:t>
            </a:r>
            <a:r>
              <a:rPr lang="pt-BR" sz="2300" i="1" dirty="0" err="1"/>
              <a:t>tunc</a:t>
            </a:r>
            <a:r>
              <a:rPr lang="pt-BR" sz="2300" dirty="0"/>
              <a:t>, isto é, não produz qualquer efeito, visto que juridicamente inviável a validação de atividade criminosa. É nulo o contrato de trabalho celebrado para o desempenho de atividade inerente à prática do jogo do bicho, ante a ilicitude de seu objeto. </a:t>
            </a:r>
            <a:r>
              <a:rPr lang="pt-BR" sz="2300" i="1" dirty="0"/>
              <a:t>-  retira o direito do empregado de receber -</a:t>
            </a:r>
          </a:p>
          <a:p>
            <a:pPr marL="0" indent="0" algn="just">
              <a:buFont typeface="Wingdings 2" pitchFamily="18" charset="2"/>
              <a:buNone/>
              <a:defRPr/>
            </a:pPr>
            <a:endParaRPr lang="pt-BR" sz="2300" dirty="0"/>
          </a:p>
          <a:p>
            <a:pPr algn="just">
              <a:defRPr/>
            </a:pPr>
            <a:r>
              <a:rPr lang="pt-BR" sz="2300" b="1" dirty="0"/>
              <a:t>b) trabalho proibido: </a:t>
            </a:r>
            <a:r>
              <a:rPr lang="pt-BR" sz="2300" dirty="0"/>
              <a:t>normalmente o contrato é rescindido com efeitos </a:t>
            </a:r>
            <a:r>
              <a:rPr lang="pt-BR" sz="2300" i="1" dirty="0" err="1"/>
              <a:t>ex</a:t>
            </a:r>
            <a:r>
              <a:rPr lang="pt-BR" sz="2300" i="1" dirty="0"/>
              <a:t> nunc</a:t>
            </a:r>
            <a:r>
              <a:rPr lang="pt-BR" sz="2300" dirty="0"/>
              <a:t>, como no caso do menor de 16 anos, ou seja, são devidas ao trabalhador todas as verbas rescisórias.  </a:t>
            </a:r>
            <a:r>
              <a:rPr lang="pt-BR" sz="2300" i="1" dirty="0"/>
              <a:t>- não se retirará o direito do empregado de receber - </a:t>
            </a:r>
          </a:p>
        </p:txBody>
      </p:sp>
    </p:spTree>
    <p:extLst>
      <p:ext uri="{BB962C8B-B14F-4D97-AF65-F5344CB8AC3E}">
        <p14:creationId xmlns:p14="http://schemas.microsoft.com/office/powerpoint/2010/main" val="1219238493"/>
      </p:ext>
    </p:extLst>
  </p:cSld>
  <p:clrMapOvr>
    <a:masterClrMapping/>
  </p:clrMapOvr>
  <p:transition spd="slow">
    <p:newsflash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ítulo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8534400" cy="758825"/>
          </a:xfrm>
        </p:spPr>
        <p:txBody>
          <a:bodyPr/>
          <a:lstStyle/>
          <a:p>
            <a:pPr eaLnBrk="1" hangingPunct="1"/>
            <a:r>
              <a:rPr lang="pt-BR" b="1" dirty="0">
                <a:solidFill>
                  <a:srgbClr val="C00000"/>
                </a:solidFill>
              </a:rPr>
              <a:t>MORTE DO EMPREGADO </a:t>
            </a:r>
          </a:p>
        </p:txBody>
      </p:sp>
      <p:sp>
        <p:nvSpPr>
          <p:cNvPr id="86019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pPr algn="just" eaLnBrk="1" hangingPunct="1"/>
            <a:r>
              <a:rPr lang="pt-BR" sz="2400" dirty="0"/>
              <a:t>Considerando que o contrato de emprego é do tipo </a:t>
            </a:r>
            <a:r>
              <a:rPr lang="pt-BR" sz="2400" i="1" dirty="0"/>
              <a:t>“</a:t>
            </a:r>
            <a:r>
              <a:rPr lang="pt-BR" sz="2400" i="1" dirty="0" err="1"/>
              <a:t>intuitu</a:t>
            </a:r>
            <a:r>
              <a:rPr lang="pt-BR" sz="2400" i="1" dirty="0"/>
              <a:t> personae”, </a:t>
            </a:r>
            <a:r>
              <a:rPr lang="pt-BR" sz="2400" dirty="0"/>
              <a:t>em relação ao empregado, que celebra contrato personalíssimo, a morte do trabalhador tem o condão de por fim ao pacto laboral.</a:t>
            </a:r>
          </a:p>
          <a:p>
            <a:pPr algn="just" eaLnBrk="1" hangingPunct="1">
              <a:buFont typeface="Wingdings 2" pitchFamily="18" charset="2"/>
              <a:buNone/>
            </a:pPr>
            <a:endParaRPr lang="pt-BR" sz="2400" dirty="0"/>
          </a:p>
          <a:p>
            <a:pPr algn="just" eaLnBrk="1" hangingPunct="1"/>
            <a:r>
              <a:rPr lang="pt-BR" sz="2400" b="1" dirty="0"/>
              <a:t>No que diz respeito às verbas rescisórias: </a:t>
            </a:r>
            <a:r>
              <a:rPr lang="pt-BR" sz="2400" dirty="0"/>
              <a:t>passam ao patrimônio dos dependentes ou sucessores: a) saldo de salário; b) férias vencidas (se for o caso) e férias proporcionais + 1/3; c) 13º vencido (se for o caso) e proporcional; d) saque do FGTS pelos herdeiros ou sucessores do </a:t>
            </a:r>
            <a:r>
              <a:rPr lang="pt-BR" sz="2400" i="1" dirty="0"/>
              <a:t>de cujus.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pt-BR" sz="2400" dirty="0"/>
              <a:t> </a:t>
            </a:r>
          </a:p>
          <a:p>
            <a:pPr algn="just" eaLnBrk="1" hangingPunct="1"/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205839122"/>
      </p:ext>
    </p:extLst>
  </p:cSld>
  <p:clrMapOvr>
    <a:masterClrMapping/>
  </p:clrMapOvr>
  <p:transition spd="slow">
    <p:newsflash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rgbClr val="C00000"/>
                </a:solidFill>
              </a:rPr>
              <a:t>MORTE DO EMPREGADOR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854575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pPr marL="0" indent="0" algn="just">
              <a:buFont typeface="Wingdings 2" pitchFamily="18" charset="2"/>
              <a:buNone/>
              <a:defRPr/>
            </a:pPr>
            <a:r>
              <a:rPr lang="pt-BR" sz="1900" dirty="0"/>
              <a:t>     Falecendo o empregador pessoa física, há duas possibilidades:</a:t>
            </a:r>
          </a:p>
          <a:p>
            <a:pPr marL="0" indent="0" algn="just">
              <a:buFont typeface="Wingdings 2" pitchFamily="18" charset="2"/>
              <a:buNone/>
              <a:defRPr/>
            </a:pPr>
            <a:r>
              <a:rPr lang="pt-BR" sz="1900" dirty="0"/>
              <a:t> </a:t>
            </a:r>
          </a:p>
          <a:p>
            <a:pPr algn="just">
              <a:defRPr/>
            </a:pPr>
            <a:r>
              <a:rPr lang="pt-BR" sz="1900" dirty="0"/>
              <a:t>a) se o contrato continuou, houve sucessão trabalhista, pelo que não há que  se falar em rompimento contratual; </a:t>
            </a:r>
          </a:p>
          <a:p>
            <a:pPr algn="just">
              <a:defRPr/>
            </a:pPr>
            <a:r>
              <a:rPr lang="pt-BR" sz="1900" dirty="0"/>
              <a:t>b) se, por seu turno, houve cessação do contrato de trabalho, a solução será a mesma dada para os casos de fechamento da empresa sem força maior, ou seja, todos os efeitos da dispensa imotivada.</a:t>
            </a:r>
          </a:p>
          <a:p>
            <a:pPr marL="0" indent="0" algn="just">
              <a:buFont typeface="Wingdings 2" pitchFamily="18" charset="2"/>
              <a:buNone/>
              <a:defRPr/>
            </a:pPr>
            <a:r>
              <a:rPr lang="pt-BR" sz="1900" dirty="0"/>
              <a:t>     Portanto, o empregado fará jus às seguintes parcelas:</a:t>
            </a:r>
          </a:p>
          <a:p>
            <a:pPr marL="0" indent="0" algn="just">
              <a:buFont typeface="Wingdings 2" pitchFamily="18" charset="2"/>
              <a:buNone/>
              <a:defRPr/>
            </a:pPr>
            <a:r>
              <a:rPr lang="pt-BR" sz="1900" dirty="0"/>
              <a:t>• aviso prévio;</a:t>
            </a:r>
          </a:p>
          <a:p>
            <a:pPr marL="0" indent="0" algn="just">
              <a:buFont typeface="Wingdings 2" pitchFamily="18" charset="2"/>
              <a:buNone/>
              <a:defRPr/>
            </a:pPr>
            <a:r>
              <a:rPr lang="pt-BR" sz="1900" dirty="0"/>
              <a:t>• saldo de salários;</a:t>
            </a:r>
          </a:p>
          <a:p>
            <a:pPr marL="0" indent="0" algn="just">
              <a:buFont typeface="Wingdings 2" pitchFamily="18" charset="2"/>
              <a:buNone/>
              <a:defRPr/>
            </a:pPr>
            <a:r>
              <a:rPr lang="pt-BR" sz="1900" dirty="0"/>
              <a:t>• férias;</a:t>
            </a:r>
          </a:p>
          <a:p>
            <a:pPr marL="0" indent="0" algn="just">
              <a:buFont typeface="Wingdings 2" pitchFamily="18" charset="2"/>
              <a:buNone/>
              <a:defRPr/>
            </a:pPr>
            <a:r>
              <a:rPr lang="pt-BR" sz="1900" dirty="0"/>
              <a:t>• décimo terceiro proporcional;</a:t>
            </a:r>
          </a:p>
          <a:p>
            <a:pPr marL="0" indent="0" algn="just">
              <a:buFont typeface="Wingdings 2" pitchFamily="18" charset="2"/>
              <a:buNone/>
              <a:defRPr/>
            </a:pPr>
            <a:r>
              <a:rPr lang="pt-BR" sz="1900" dirty="0"/>
              <a:t>• multa compensatória do FGTS;</a:t>
            </a:r>
          </a:p>
          <a:p>
            <a:pPr marL="0" indent="0" algn="just">
              <a:buFont typeface="Wingdings 2" pitchFamily="18" charset="2"/>
              <a:buNone/>
              <a:defRPr/>
            </a:pPr>
            <a:r>
              <a:rPr lang="pt-BR" sz="1900" dirty="0"/>
              <a:t>• saque do FGTS.</a:t>
            </a:r>
          </a:p>
        </p:txBody>
      </p:sp>
    </p:spTree>
    <p:extLst>
      <p:ext uri="{BB962C8B-B14F-4D97-AF65-F5344CB8AC3E}">
        <p14:creationId xmlns:p14="http://schemas.microsoft.com/office/powerpoint/2010/main" val="3593830875"/>
      </p:ext>
    </p:extLst>
  </p:cSld>
  <p:clrMapOvr>
    <a:masterClrMapping/>
  </p:clrMapOvr>
  <p:transition spd="slow">
    <p:newsflash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rgbClr val="C00000"/>
                </a:solidFill>
              </a:rPr>
              <a:t>FALÊNCIA DO EMPREGADOR </a:t>
            </a:r>
          </a:p>
        </p:txBody>
      </p:sp>
      <p:sp>
        <p:nvSpPr>
          <p:cNvPr id="88067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pPr algn="just"/>
            <a:endParaRPr lang="pt-BR" dirty="0"/>
          </a:p>
          <a:p>
            <a:pPr algn="just"/>
            <a:endParaRPr lang="pt-BR" dirty="0"/>
          </a:p>
          <a:p>
            <a:pPr algn="just"/>
            <a:r>
              <a:rPr lang="pt-BR" dirty="0"/>
              <a:t>Não será considerada como força maior, pois está inserida nos riscos do empreendimento devidas todas as verbas rescisórias incidentes em caso de dispensa imotivada.</a:t>
            </a:r>
          </a:p>
        </p:txBody>
      </p:sp>
    </p:spTree>
    <p:extLst>
      <p:ext uri="{BB962C8B-B14F-4D97-AF65-F5344CB8AC3E}">
        <p14:creationId xmlns:p14="http://schemas.microsoft.com/office/powerpoint/2010/main" val="1675735437"/>
      </p:ext>
    </p:extLst>
  </p:cSld>
  <p:clrMapOvr>
    <a:masterClrMapping/>
  </p:clrMapOvr>
  <p:transition spd="slow">
    <p:newsflash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algn="just"/>
            <a:endParaRPr lang="pt-BR" sz="2400" dirty="0"/>
          </a:p>
          <a:p>
            <a:pPr algn="just"/>
            <a:r>
              <a:rPr lang="pt-BR" sz="2400" dirty="0"/>
              <a:t>Quando o empregado completar 70 anos (homem) e 65 anos (mulher), será tido como rompimento do vínculo empregatício pelo empregador. Deverá, portanto pagar todas as parcelas correspondentes a uma rescisão de contrato de trabalho sem justa causa.</a:t>
            </a:r>
          </a:p>
          <a:p>
            <a:pPr algn="just"/>
            <a:endParaRPr lang="pt-BR" sz="2400" dirty="0"/>
          </a:p>
          <a:p>
            <a:pPr algn="just"/>
            <a:r>
              <a:rPr lang="pt-BR" sz="2400" dirty="0" err="1"/>
              <a:t>Obs</a:t>
            </a:r>
            <a:r>
              <a:rPr lang="pt-BR" sz="2400" dirty="0"/>
              <a:t>: atualmente a aposentadoria espontânea não é causa de extinção do contrato de trabalho.</a:t>
            </a:r>
          </a:p>
          <a:p>
            <a:pPr marL="0" indent="0" algn="just">
              <a:buNone/>
            </a:pPr>
            <a:endParaRPr lang="pt-BR" sz="2400" dirty="0"/>
          </a:p>
          <a:p>
            <a:pPr algn="just"/>
            <a:endParaRPr lang="pt-BR" sz="2400" dirty="0"/>
          </a:p>
        </p:txBody>
      </p:sp>
      <p:sp>
        <p:nvSpPr>
          <p:cNvPr id="89091" name="Retângulo 1"/>
          <p:cNvSpPr>
            <a:spLocks noChangeArrowheads="1"/>
          </p:cNvSpPr>
          <p:nvPr/>
        </p:nvSpPr>
        <p:spPr bwMode="auto">
          <a:xfrm>
            <a:off x="179388" y="404813"/>
            <a:ext cx="871378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pt-BR" sz="2000" b="1" dirty="0">
                <a:solidFill>
                  <a:srgbClr val="C00000"/>
                </a:solidFill>
                <a:latin typeface="Arial" charset="0"/>
                <a:cs typeface="Arial" charset="0"/>
              </a:rPr>
              <a:t>APOSENTADORIA COMPULSÓRIA,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pt-BR" sz="2000" b="1" dirty="0">
                <a:solidFill>
                  <a:srgbClr val="C00000"/>
                </a:solidFill>
                <a:latin typeface="Arial" charset="0"/>
                <a:cs typeface="Arial" charset="0"/>
              </a:rPr>
              <a:t>REQUERIDA PELO EMPREGADOR </a:t>
            </a:r>
          </a:p>
        </p:txBody>
      </p:sp>
    </p:spTree>
    <p:extLst>
      <p:ext uri="{BB962C8B-B14F-4D97-AF65-F5344CB8AC3E}">
        <p14:creationId xmlns:p14="http://schemas.microsoft.com/office/powerpoint/2010/main" val="2734624400"/>
      </p:ext>
    </p:extLst>
  </p:cSld>
  <p:clrMapOvr>
    <a:masterClrMapping/>
  </p:clrMapOvr>
  <p:transition spd="slow">
    <p:newsflash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b="1">
                <a:solidFill>
                  <a:srgbClr val="C00000"/>
                </a:solidFill>
              </a:rPr>
              <a:t>Considerações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lnSpcReduction="10000"/>
          </a:bodyPr>
          <a:lstStyle/>
          <a:p>
            <a:pPr marL="274320" indent="-274320" algn="just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dirty="0"/>
              <a:t>O contrato de trabalho como qualquer outro pode sofrer uma extinção. É contrato de trato sucessivo, não se exaure num único momento. 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pt-BR" dirty="0"/>
              <a:t> 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dirty="0"/>
              <a:t>É o princípio da continuidade da relação de emprego.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pt-BR" dirty="0"/>
          </a:p>
          <a:p>
            <a:pPr marL="274320" indent="-274320" algn="just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dirty="0"/>
              <a:t>Será  </a:t>
            </a:r>
            <a:r>
              <a:rPr lang="pt-BR" b="1" u="sng" dirty="0"/>
              <a:t>normal</a:t>
            </a:r>
            <a:r>
              <a:rPr lang="pt-BR" dirty="0"/>
              <a:t> quando for (vencido pelo tempo no caso de contrato por </a:t>
            </a:r>
            <a:r>
              <a:rPr lang="pt-BR" b="1" u="sng" dirty="0"/>
              <a:t>prazo determinado</a:t>
            </a:r>
            <a:r>
              <a:rPr lang="pt-BR" dirty="0"/>
              <a:t>, caducidade do tempo); Ex. fim do contrato de experiência (trata-se da extinção normal - ninguém despede ninguém).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27706969"/>
      </p:ext>
    </p:extLst>
  </p:cSld>
  <p:clrMapOvr>
    <a:masterClrMapping/>
  </p:clrMapOvr>
  <p:transition spd="slow">
    <p:newsflash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idx="1"/>
          </p:nvPr>
        </p:nvSpPr>
        <p:spPr>
          <a:xfrm>
            <a:off x="467544" y="2743200"/>
            <a:ext cx="8208912" cy="3400425"/>
          </a:xfrm>
        </p:spPr>
        <p:txBody>
          <a:bodyPr/>
          <a:lstStyle/>
          <a:p>
            <a:pPr algn="just">
              <a:defRPr/>
            </a:pPr>
            <a:endParaRPr lang="pt-BR" u="sng" dirty="0">
              <a:solidFill>
                <a:schemeClr val="tx1"/>
              </a:solidFill>
            </a:endParaRPr>
          </a:p>
          <a:p>
            <a:pPr algn="just">
              <a:defRPr/>
            </a:pPr>
            <a:endParaRPr lang="pt-BR" u="sng" dirty="0">
              <a:solidFill>
                <a:schemeClr val="tx1"/>
              </a:solidFill>
            </a:endParaRPr>
          </a:p>
          <a:p>
            <a:pPr algn="just">
              <a:defRPr/>
            </a:pPr>
            <a:r>
              <a:rPr lang="pt-BR" dirty="0">
                <a:solidFill>
                  <a:schemeClr val="tx1"/>
                </a:solidFill>
              </a:rPr>
              <a:t>A reforma trabalhista de 2017, eliminou o procedimento administrativo de homologação, não havendo mais a intermediação de terceiros nem aferição DA Existência DE Vícios DE CONSENTIMENTO OU Equívocos NOS CÁLCULOS. </a:t>
            </a:r>
          </a:p>
          <a:p>
            <a:pPr algn="just">
              <a:defRPr/>
            </a:pPr>
            <a:endParaRPr lang="pt-BR" dirty="0">
              <a:solidFill>
                <a:schemeClr val="tx1"/>
              </a:solidFill>
            </a:endParaRPr>
          </a:p>
          <a:p>
            <a:pPr algn="just">
              <a:defRPr/>
            </a:pPr>
            <a:r>
              <a:rPr lang="pt-BR" dirty="0">
                <a:solidFill>
                  <a:schemeClr val="tx1"/>
                </a:solidFill>
              </a:rPr>
              <a:t>ISTO NÃO Impede QUE OS SINDICATOS OFEREÇAM ATENÇAO FACULTATIVA, VOLUNTÁRIA AO TRABALHADOR  PARA QUE ELE NÃO SEJA ENGANADO NO MOMENTO DA ASSINATURA DOS DOCUMENTOS.</a:t>
            </a:r>
          </a:p>
          <a:p>
            <a:pPr algn="just">
              <a:defRPr/>
            </a:pPr>
            <a:endParaRPr lang="pt-BR" u="sng" dirty="0">
              <a:solidFill>
                <a:schemeClr val="tx1"/>
              </a:solidFill>
            </a:endParaRPr>
          </a:p>
        </p:txBody>
      </p:sp>
      <p:sp>
        <p:nvSpPr>
          <p:cNvPr id="90115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600" b="1" dirty="0">
                <a:solidFill>
                  <a:srgbClr val="FFFF00"/>
                </a:solidFill>
              </a:rPr>
              <a:t>HOMOLOGAÇÃO DA RESCISÃO</a:t>
            </a:r>
          </a:p>
        </p:txBody>
      </p:sp>
    </p:spTree>
    <p:extLst>
      <p:ext uri="{BB962C8B-B14F-4D97-AF65-F5344CB8AC3E}">
        <p14:creationId xmlns:p14="http://schemas.microsoft.com/office/powerpoint/2010/main" val="3568107368"/>
      </p:ext>
    </p:extLst>
  </p:cSld>
  <p:clrMapOvr>
    <a:masterClrMapping/>
  </p:clrMapOvr>
  <p:transition spd="slow">
    <p:newsflash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idx="1"/>
          </p:nvPr>
        </p:nvSpPr>
        <p:spPr>
          <a:xfrm>
            <a:off x="263363" y="1472347"/>
            <a:ext cx="4040188" cy="733425"/>
          </a:xfrm>
          <a:ln>
            <a:solidFill>
              <a:schemeClr val="tx1"/>
            </a:solidFill>
          </a:ln>
        </p:spPr>
        <p:txBody>
          <a:bodyPr/>
          <a:lstStyle/>
          <a:p>
            <a:pPr algn="ctr" eaLnBrk="1" hangingPunct="1">
              <a:defRPr/>
            </a:pPr>
            <a:r>
              <a:rPr lang="pt-BR"/>
              <a:t>MENOS DE 01 ANO DE TRABALHO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3"/>
          </p:nvPr>
        </p:nvSpPr>
        <p:spPr>
          <a:xfrm>
            <a:off x="4791075" y="1524000"/>
            <a:ext cx="4041775" cy="731838"/>
          </a:xfrm>
          <a:ln>
            <a:solidFill>
              <a:schemeClr val="tx1"/>
            </a:solidFill>
          </a:ln>
        </p:spPr>
        <p:txBody>
          <a:bodyPr/>
          <a:lstStyle/>
          <a:p>
            <a:pPr algn="ctr" eaLnBrk="1" hangingPunct="1">
              <a:defRPr/>
            </a:pPr>
            <a:endParaRPr lang="pt-BR" dirty="0"/>
          </a:p>
          <a:p>
            <a:pPr algn="ctr" eaLnBrk="1" hangingPunct="1">
              <a:defRPr/>
            </a:pPr>
            <a:r>
              <a:rPr lang="pt-BR" dirty="0"/>
              <a:t>MAIS DE 01 ANO DE TRABALHO</a:t>
            </a:r>
          </a:p>
          <a:p>
            <a:pPr algn="ctr" eaLnBrk="1" hangingPunct="1">
              <a:defRPr/>
            </a:pPr>
            <a:endParaRPr lang="pt-BR" dirty="0"/>
          </a:p>
        </p:txBody>
      </p:sp>
      <p:sp>
        <p:nvSpPr>
          <p:cNvPr id="91140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301625" y="2471738"/>
            <a:ext cx="4041775" cy="3817937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just" eaLnBrk="1" hangingPunct="1"/>
            <a:r>
              <a:rPr lang="pt-BR" sz="2400"/>
              <a:t>A HOMOLOGAÇÃO DA RESCISÃO SE DÁ NAS PRÓPRIAS DEPENDÊNCIAS DO EMPREGADOR (salvo disposição contrária em convenção ou acordo coletivo)</a:t>
            </a:r>
          </a:p>
          <a:p>
            <a:pPr algn="just" eaLnBrk="1" hangingPunct="1"/>
            <a:endParaRPr lang="pt-BR" sz="2400"/>
          </a:p>
        </p:txBody>
      </p:sp>
      <p:sp>
        <p:nvSpPr>
          <p:cNvPr id="91141" name="Espaço Reservado para Conteúdo 4"/>
          <p:cNvSpPr>
            <a:spLocks noGrp="1"/>
          </p:cNvSpPr>
          <p:nvPr>
            <p:ph sz="quarter" idx="4"/>
          </p:nvPr>
        </p:nvSpPr>
        <p:spPr>
          <a:xfrm>
            <a:off x="4800600" y="2471738"/>
            <a:ext cx="4038600" cy="3821112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just" eaLnBrk="1" hangingPunct="1"/>
            <a:r>
              <a:rPr lang="pt-BR" sz="2200"/>
              <a:t>A HOMOLOGAÇÃO DA RESCISÃO DEVE SER PERANTE O </a:t>
            </a:r>
            <a:r>
              <a:rPr lang="pt-BR" sz="2200" u="sng"/>
              <a:t>SINDICATO</a:t>
            </a:r>
            <a:r>
              <a:rPr lang="pt-BR" sz="2200"/>
              <a:t> </a:t>
            </a:r>
            <a:r>
              <a:rPr lang="pt-BR" sz="2200" u="sng"/>
              <a:t>DA</a:t>
            </a:r>
            <a:r>
              <a:rPr lang="pt-BR" sz="2200"/>
              <a:t> </a:t>
            </a:r>
            <a:r>
              <a:rPr lang="pt-BR" sz="2200" u="sng"/>
              <a:t>CATEGORIA</a:t>
            </a:r>
            <a:r>
              <a:rPr lang="pt-BR" sz="2200"/>
              <a:t> POFISSIONAL OU </a:t>
            </a:r>
            <a:r>
              <a:rPr lang="pt-BR" sz="2200" u="sng"/>
              <a:t>DELEGACIA</a:t>
            </a:r>
            <a:r>
              <a:rPr lang="pt-BR" sz="2200"/>
              <a:t> </a:t>
            </a:r>
            <a:r>
              <a:rPr lang="pt-BR" sz="2200" u="sng"/>
              <a:t>REGIONAL</a:t>
            </a:r>
            <a:r>
              <a:rPr lang="pt-BR" sz="2200"/>
              <a:t> </a:t>
            </a:r>
            <a:r>
              <a:rPr lang="pt-BR" sz="2200" u="sng"/>
              <a:t>DO</a:t>
            </a:r>
            <a:r>
              <a:rPr lang="pt-BR" sz="2200"/>
              <a:t> </a:t>
            </a:r>
            <a:r>
              <a:rPr lang="pt-BR" sz="2200" u="sng"/>
              <a:t>TRABALHO</a:t>
            </a:r>
            <a:r>
              <a:rPr lang="pt-BR" sz="2200"/>
              <a:t> </a:t>
            </a:r>
          </a:p>
          <a:p>
            <a:pPr algn="just" eaLnBrk="1" hangingPunct="1"/>
            <a:r>
              <a:rPr lang="pt-BR" sz="2200"/>
              <a:t>MINISTÉRIO  DO  TRABALHO  E EMPREGO</a:t>
            </a:r>
          </a:p>
        </p:txBody>
      </p:sp>
      <p:sp>
        <p:nvSpPr>
          <p:cNvPr id="91142" name="Retângulo 3"/>
          <p:cNvSpPr>
            <a:spLocks noChangeArrowheads="1"/>
          </p:cNvSpPr>
          <p:nvPr/>
        </p:nvSpPr>
        <p:spPr bwMode="auto">
          <a:xfrm>
            <a:off x="539750" y="476250"/>
            <a:ext cx="80645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pt-BR" sz="2200" b="1" strike="sngStrike" dirty="0">
                <a:solidFill>
                  <a:prstClr val="black"/>
                </a:solidFill>
                <a:latin typeface="Arial" charset="0"/>
                <a:cs typeface="Arial" charset="0"/>
              </a:rPr>
              <a:t>A assistência à rescisão não pode ser cobrada</a:t>
            </a:r>
          </a:p>
        </p:txBody>
      </p:sp>
      <p:cxnSp>
        <p:nvCxnSpPr>
          <p:cNvPr id="5" name="Conector reto 4"/>
          <p:cNvCxnSpPr/>
          <p:nvPr/>
        </p:nvCxnSpPr>
        <p:spPr>
          <a:xfrm>
            <a:off x="395536" y="2471738"/>
            <a:ext cx="3908015" cy="38179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reto 6"/>
          <p:cNvCxnSpPr/>
          <p:nvPr/>
        </p:nvCxnSpPr>
        <p:spPr>
          <a:xfrm flipV="1">
            <a:off x="301625" y="2471738"/>
            <a:ext cx="4040188" cy="38179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to 10"/>
          <p:cNvCxnSpPr/>
          <p:nvPr/>
        </p:nvCxnSpPr>
        <p:spPr>
          <a:xfrm flipV="1">
            <a:off x="4800600" y="2471738"/>
            <a:ext cx="4032250" cy="38179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to 12"/>
          <p:cNvCxnSpPr/>
          <p:nvPr/>
        </p:nvCxnSpPr>
        <p:spPr>
          <a:xfrm>
            <a:off x="4799013" y="2471738"/>
            <a:ext cx="4040187" cy="38179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7642709"/>
      </p:ext>
    </p:extLst>
  </p:cSld>
  <p:clrMapOvr>
    <a:masterClrMapping/>
  </p:clrMapOvr>
  <p:transition spd="slow">
    <p:newsflash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ítulo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 eaLnBrk="1" hangingPunct="1">
              <a:defRPr/>
            </a:pPr>
            <a:r>
              <a:rPr lang="pt-BR" dirty="0">
                <a:solidFill>
                  <a:schemeClr val="tx1"/>
                </a:solidFill>
              </a:rPr>
              <a:t>Prazo para pagamento das verbas </a:t>
            </a:r>
          </a:p>
        </p:txBody>
      </p:sp>
      <p:sp>
        <p:nvSpPr>
          <p:cNvPr id="23555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algn="just" eaLnBrk="1" hangingPunct="1">
              <a:defRPr/>
            </a:pPr>
            <a:endParaRPr lang="pt-BR" sz="2400" i="1" dirty="0">
              <a:solidFill>
                <a:schemeClr val="accent1">
                  <a:lumMod val="50000"/>
                </a:schemeClr>
              </a:solidFill>
            </a:endParaRPr>
          </a:p>
          <a:p>
            <a:pPr algn="just" eaLnBrk="1" hangingPunct="1">
              <a:defRPr/>
            </a:pPr>
            <a:endParaRPr lang="pt-BR" sz="2400" i="1" dirty="0">
              <a:solidFill>
                <a:schemeClr val="accent1">
                  <a:lumMod val="50000"/>
                </a:schemeClr>
              </a:solidFill>
            </a:endParaRPr>
          </a:p>
          <a:p>
            <a:pPr algn="just" eaLnBrk="1" hangingPunct="1">
              <a:defRPr/>
            </a:pPr>
            <a:r>
              <a:rPr lang="pt-BR" sz="2400" i="1" dirty="0">
                <a:solidFill>
                  <a:schemeClr val="accent1">
                    <a:lumMod val="50000"/>
                  </a:schemeClr>
                </a:solidFill>
              </a:rPr>
              <a:t>Art. 477:</a:t>
            </a:r>
          </a:p>
          <a:p>
            <a:pPr algn="just" eaLnBrk="1" hangingPunct="1">
              <a:defRPr/>
            </a:pPr>
            <a:endParaRPr lang="pt-BR" sz="2400" i="1" dirty="0">
              <a:solidFill>
                <a:schemeClr val="accent1">
                  <a:lumMod val="50000"/>
                </a:schemeClr>
              </a:solidFill>
            </a:endParaRPr>
          </a:p>
          <a:p>
            <a:pPr algn="just" eaLnBrk="1" hangingPunct="1">
              <a:defRPr/>
            </a:pPr>
            <a:r>
              <a:rPr lang="pt-BR" sz="2400" i="1" dirty="0">
                <a:solidFill>
                  <a:schemeClr val="accent1">
                    <a:lumMod val="50000"/>
                  </a:schemeClr>
                </a:solidFill>
              </a:rPr>
              <a:t>§ 6º A entrega ao empregado de documentos que comprovem a comunicação da extinção contratual aos órgãos competentes bem como o pagamento dos valores constantes do instrumento de rescisão ou recibo de quitação deverão ser efetuados até </a:t>
            </a:r>
            <a:r>
              <a:rPr lang="pt-BR" sz="2400" i="1" u="sng" dirty="0">
                <a:solidFill>
                  <a:schemeClr val="accent1">
                    <a:lumMod val="50000"/>
                  </a:schemeClr>
                </a:solidFill>
              </a:rPr>
              <a:t>dez</a:t>
            </a:r>
            <a:r>
              <a:rPr lang="pt-BR" sz="2400" i="1" dirty="0">
                <a:solidFill>
                  <a:schemeClr val="accent1">
                    <a:lumMod val="50000"/>
                  </a:schemeClr>
                </a:solidFill>
              </a:rPr>
              <a:t> dias contados a partir do término do contrato.  </a:t>
            </a:r>
          </a:p>
          <a:p>
            <a:pPr algn="just" eaLnBrk="1" hangingPunct="1">
              <a:defRPr/>
            </a:pPr>
            <a:endParaRPr lang="pt-BR" sz="2400" i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5920404"/>
      </p:ext>
    </p:extLst>
  </p:cSld>
  <p:clrMapOvr>
    <a:masterClrMapping/>
  </p:clrMapOvr>
  <p:transition spd="slow">
    <p:newsflash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 sz="3000" b="1" dirty="0">
                <a:solidFill>
                  <a:srgbClr val="002060"/>
                </a:solidFill>
              </a:rPr>
              <a:t>Multa por atraso no pagamento das verbas</a:t>
            </a:r>
          </a:p>
        </p:txBody>
      </p:sp>
      <p:sp>
        <p:nvSpPr>
          <p:cNvPr id="96259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algn="just"/>
            <a:r>
              <a:rPr lang="pt-BR" sz="2000" i="1" dirty="0"/>
              <a:t>[Art. 477. (...)§ 8º] </a:t>
            </a:r>
            <a:r>
              <a:rPr lang="pt-BR" sz="2000" dirty="0"/>
              <a:t>A inobservância do disposto no § 6º deste artigo sujeitará o infrator à multa por trabalhador, e outra a favor do empregado, em valor equivalente ao seu salário, devidamente corrigido, salvo quando o trabalhador der causa à mora.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/>
              <a:t>Atente-se para o fato de que a CLT estabelece </a:t>
            </a:r>
            <a:r>
              <a:rPr lang="pt-BR" sz="2000" b="1" dirty="0"/>
              <a:t>duas multas distintas </a:t>
            </a:r>
            <a:r>
              <a:rPr lang="pt-BR" sz="2000" dirty="0"/>
              <a:t>em virtude da irregularidade: a primeira, de natureza administrativa, aplicada pela fiscalização do trabalho; a segunda tem em vista, de certa forma, indenizar o empregado pelo atraso. </a:t>
            </a:r>
          </a:p>
          <a:p>
            <a:pPr algn="just"/>
            <a:r>
              <a:rPr lang="pt-BR" sz="2000" dirty="0"/>
              <a:t>As multas são distintas (uma devida ao empregado e outra ao Estado), razão pela qual o pagamento de uma não elide a obrigação de pagar a outra.</a:t>
            </a:r>
          </a:p>
        </p:txBody>
      </p:sp>
    </p:spTree>
    <p:extLst>
      <p:ext uri="{BB962C8B-B14F-4D97-AF65-F5344CB8AC3E}">
        <p14:creationId xmlns:p14="http://schemas.microsoft.com/office/powerpoint/2010/main" val="3037418920"/>
      </p:ext>
    </p:extLst>
  </p:cSld>
  <p:clrMapOvr>
    <a:masterClrMapping/>
  </p:clrMapOvr>
  <p:transition spd="slow">
    <p:newsflash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293816394"/>
              </p:ext>
            </p:extLst>
          </p:nvPr>
        </p:nvGraphicFramePr>
        <p:xfrm>
          <a:off x="0" y="214313"/>
          <a:ext cx="9144001" cy="620077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459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08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34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68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58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715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76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828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858981">
                <a:tc>
                  <a:txBody>
                    <a:bodyPr/>
                    <a:lstStyle/>
                    <a:p>
                      <a:pPr algn="ctr"/>
                      <a:endParaRPr lang="pt-BR" sz="1200" b="1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endParaRPr lang="pt-BR" sz="1200" b="1" dirty="0"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pt-BR" sz="1200" b="1" dirty="0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</a:rPr>
                        <a:t>SALDO DE</a:t>
                      </a:r>
                      <a:r>
                        <a:rPr lang="pt-BR" sz="1200" b="1" baseline="0" dirty="0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</a:rPr>
                        <a:t> SALÁRIO</a:t>
                      </a:r>
                      <a:endParaRPr lang="pt-BR" sz="1200" b="1" dirty="0"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endParaRPr lang="pt-BR" sz="1200" b="1" dirty="0"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pt-BR" sz="1200" b="1" dirty="0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</a:rPr>
                        <a:t>AVISO PRÉVIO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endParaRPr lang="pt-BR" sz="1200" b="1" dirty="0"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pt-BR" sz="1200" b="1" dirty="0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</a:rPr>
                        <a:t>FÉRIAS VENCIDAS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endParaRPr lang="pt-BR" sz="1200" b="1" dirty="0"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pt-BR" sz="1200" b="1" dirty="0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</a:rPr>
                        <a:t>FÉRIAS PROPORC.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endParaRPr lang="pt-BR" sz="1200" b="1" dirty="0"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pt-BR" sz="1200" b="1" dirty="0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</a:rPr>
                        <a:t>13. SAL. 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endParaRPr lang="pt-BR" sz="1200" b="1" dirty="0"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pt-BR" sz="1200" b="1" dirty="0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</a:rPr>
                        <a:t>FGTS 40%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endParaRPr lang="pt-BR" sz="1100" b="1" dirty="0"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pt-BR" sz="1100" b="1" dirty="0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</a:rPr>
                        <a:t>FGTS</a:t>
                      </a:r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8981"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/>
                        <a:t>DISPENSA SEM</a:t>
                      </a:r>
                      <a:r>
                        <a:rPr lang="pt-BR" sz="1200" b="1" baseline="0" dirty="0"/>
                        <a:t> JUSTA CAUSA</a:t>
                      </a:r>
                      <a:endParaRPr lang="pt-BR" sz="1200" b="1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/>
                        <a:t>S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/>
                        <a:t>S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/>
                        <a:t>S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/>
                        <a:t>S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/>
                        <a:t>S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/>
                        <a:t>S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/>
                        <a:t>S</a:t>
                      </a:r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58981"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/>
                        <a:t>RESCISÃO INDIRETA</a:t>
                      </a:r>
                    </a:p>
                    <a:p>
                      <a:pPr algn="ctr"/>
                      <a:r>
                        <a:rPr lang="pt-BR" sz="1000" b="1" dirty="0"/>
                        <a:t>Justa causa</a:t>
                      </a:r>
                      <a:r>
                        <a:rPr lang="pt-BR" sz="1000" b="1" baseline="0" dirty="0"/>
                        <a:t> empregador</a:t>
                      </a:r>
                      <a:endParaRPr lang="pt-BR" sz="1000" b="1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/>
                        <a:t>S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/>
                        <a:t>S</a:t>
                      </a:r>
                    </a:p>
                    <a:p>
                      <a:pPr algn="ctr"/>
                      <a:r>
                        <a:rPr lang="pt-BR" sz="1100" b="1" dirty="0"/>
                        <a:t> (PELO EMPREGADO)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/>
                        <a:t>S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/>
                        <a:t>S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/>
                        <a:t>S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/>
                        <a:t>S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/>
                        <a:t>S</a:t>
                      </a:r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58981"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/>
                        <a:t>DISPENSA COM JUSTA CAUSA</a:t>
                      </a:r>
                    </a:p>
                    <a:p>
                      <a:pPr algn="ctr"/>
                      <a:r>
                        <a:rPr lang="pt-BR" sz="1200" b="1" dirty="0"/>
                        <a:t>Art. 482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/>
                        <a:t>S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/>
                        <a:t>N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/>
                        <a:t>S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/>
                        <a:t>N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/>
                        <a:t>N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/>
                        <a:t>N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/>
                        <a:t>N</a:t>
                      </a:r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4740"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/>
                        <a:t>PEDIDO</a:t>
                      </a:r>
                      <a:r>
                        <a:rPr lang="pt-BR" sz="1200" b="1" baseline="0" dirty="0"/>
                        <a:t> DE DISPENSA PELO EMPREGADO</a:t>
                      </a:r>
                      <a:endParaRPr lang="pt-BR" sz="1200" b="1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/>
                        <a:t>S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/>
                        <a:t>S (PELO</a:t>
                      </a:r>
                      <a:r>
                        <a:rPr lang="pt-BR" sz="1100" b="1" baseline="0" dirty="0"/>
                        <a:t> EMPREGADO)</a:t>
                      </a:r>
                      <a:endParaRPr lang="pt-BR" sz="1100" b="1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/>
                        <a:t>S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/>
                        <a:t>S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/>
                        <a:t>S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/>
                        <a:t>N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/>
                        <a:t>N</a:t>
                      </a:r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6704"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/>
                        <a:t>CULPA RECÍPROCA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/>
                        <a:t>S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dirty="0"/>
                        <a:t>20%</a:t>
                      </a:r>
                    </a:p>
                    <a:p>
                      <a:pPr algn="ctr"/>
                      <a:endParaRPr lang="pt-BR" sz="1100" b="1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/>
                        <a:t>S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/>
                        <a:t>20%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/>
                        <a:t>20%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/>
                        <a:t>20%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/>
                        <a:t>S</a:t>
                      </a:r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6704"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/>
                        <a:t>FORÇA</a:t>
                      </a:r>
                      <a:r>
                        <a:rPr lang="pt-BR" sz="1200" b="1" baseline="0" dirty="0"/>
                        <a:t> MAIOR</a:t>
                      </a:r>
                      <a:endParaRPr lang="pt-BR" sz="1200" b="1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/>
                        <a:t>S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/>
                        <a:t>N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/>
                        <a:t>S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/>
                        <a:t>S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/>
                        <a:t>S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/>
                        <a:t>20%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/>
                        <a:t>S</a:t>
                      </a:r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16704"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/>
                        <a:t>CONTRATO A PRAZO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/>
                        <a:t>S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/>
                        <a:t>N (SALVO ART 481)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/>
                        <a:t>S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/>
                        <a:t>S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/>
                        <a:t>S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/>
                        <a:t>N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/>
                        <a:t>S</a:t>
                      </a:r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0374074"/>
      </p:ext>
    </p:extLst>
  </p:cSld>
  <p:clrMapOvr>
    <a:masterClrMapping/>
  </p:clrMapOvr>
  <p:transition spd="slow">
    <p:newsflash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063333115"/>
              </p:ext>
            </p:extLst>
          </p:nvPr>
        </p:nvGraphicFramePr>
        <p:xfrm>
          <a:off x="214313" y="1628800"/>
          <a:ext cx="8697675" cy="41029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13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26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98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690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151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06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4981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6927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852903">
                <a:tc>
                  <a:txBody>
                    <a:bodyPr/>
                    <a:lstStyle/>
                    <a:p>
                      <a:endParaRPr lang="pt-BR" sz="1800" dirty="0"/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endParaRPr kumimoji="0" lang="pt-BR" sz="1200" b="1" kern="1200" dirty="0"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pt-BR" sz="1200" b="1" kern="1200" dirty="0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SALDO DE SALÁRIO</a:t>
                      </a:r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endParaRPr lang="pt-BR" sz="1200" b="1" dirty="0"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pt-BR" sz="1200" b="1" dirty="0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</a:rPr>
                        <a:t>AVISO PRÉVIO</a:t>
                      </a:r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endParaRPr lang="pt-BR" sz="1200" b="1" dirty="0"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pt-BR" sz="1200" b="1" dirty="0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</a:rPr>
                        <a:t>FÉRIAS VENCIDAS</a:t>
                      </a:r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endParaRPr lang="pt-BR" sz="1200" b="1" dirty="0"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pt-BR" sz="1200" b="1" dirty="0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</a:rPr>
                        <a:t>FÉRIAS PROPORC.</a:t>
                      </a:r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endParaRPr lang="pt-BR" sz="1200" b="1" dirty="0"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pt-BR" sz="1200" b="1" dirty="0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</a:rPr>
                        <a:t>13. SAL. </a:t>
                      </a:r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endParaRPr lang="pt-BR" sz="1200" b="1" dirty="0"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pt-BR" sz="1200" b="1" dirty="0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</a:rPr>
                        <a:t>FGTS 40%</a:t>
                      </a:r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endParaRPr lang="pt-BR" sz="1100" b="1" dirty="0"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pt-BR" sz="1100" b="1" dirty="0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</a:rPr>
                        <a:t>FGTS</a:t>
                      </a:r>
                    </a:p>
                  </a:txBody>
                  <a:tcPr marL="91439" marR="91439" marT="45723" marB="4572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2249"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/>
                        <a:t>FALECIMENTO DO EMPREGADO</a:t>
                      </a:r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S</a:t>
                      </a:r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N</a:t>
                      </a:r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S</a:t>
                      </a:r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S</a:t>
                      </a:r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S</a:t>
                      </a:r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N</a:t>
                      </a:r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S</a:t>
                      </a:r>
                    </a:p>
                  </a:txBody>
                  <a:tcPr marL="91439" marR="91439" marT="45723" marB="4572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5988"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/>
                        <a:t>APOSENTADORIA ESPONTANEA DO EMPREGADO</a:t>
                      </a:r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S</a:t>
                      </a:r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endParaRPr lang="pt-BR" sz="1400" dirty="0"/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S</a:t>
                      </a:r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S</a:t>
                      </a:r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S</a:t>
                      </a:r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S</a:t>
                      </a:r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S</a:t>
                      </a:r>
                    </a:p>
                  </a:txBody>
                  <a:tcPr marL="91439" marR="91439" marT="45723" marB="4572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91809"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/>
                        <a:t>APOSENTADORIA COMPULSÓRIA  </a:t>
                      </a:r>
                      <a:r>
                        <a:rPr lang="pt-BR" sz="1100" b="1" baseline="0" dirty="0"/>
                        <a:t> DO EMPREGADO/ INICIATIVA DO EMPREGADOR</a:t>
                      </a:r>
                    </a:p>
                    <a:p>
                      <a:pPr algn="ctr"/>
                      <a:r>
                        <a:rPr kumimoji="0" lang="pt-BR" sz="12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(quando o empregado completa  70 anos -H ou 65 anos -M</a:t>
                      </a:r>
                    </a:p>
                    <a:p>
                      <a:pPr algn="ctr"/>
                      <a:endParaRPr lang="pt-BR" sz="1100" b="1" dirty="0"/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S</a:t>
                      </a:r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S</a:t>
                      </a:r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S</a:t>
                      </a:r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S</a:t>
                      </a:r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S</a:t>
                      </a:r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S</a:t>
                      </a:r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S</a:t>
                      </a:r>
                    </a:p>
                  </a:txBody>
                  <a:tcPr marL="91439" marR="91439" marT="45723" marB="45723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6754073"/>
      </p:ext>
    </p:extLst>
  </p:cSld>
  <p:clrMapOvr>
    <a:masterClrMapping/>
  </p:clrMapOvr>
  <p:transition spd="slow">
    <p:newsflash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121151539"/>
              </p:ext>
            </p:extLst>
          </p:nvPr>
        </p:nvGraphicFramePr>
        <p:xfrm>
          <a:off x="301625" y="1527175"/>
          <a:ext cx="8534400" cy="41046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00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3563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pt-BR" sz="1200" b="1" kern="1200" dirty="0"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pt-BR" sz="1200" b="1" kern="1200" dirty="0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SALDO DE SALÁRIO</a:t>
                      </a:r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endParaRPr lang="pt-BR" sz="1200" b="1" dirty="0"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pt-BR" sz="1200" b="1" dirty="0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</a:rPr>
                        <a:t>AVISO PRÉVIO</a:t>
                      </a:r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endParaRPr lang="pt-BR" sz="1200" b="1" dirty="0"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pt-BR" sz="1200" b="1" dirty="0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</a:rPr>
                        <a:t>FÉRIAS VENCIDAS</a:t>
                      </a:r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endParaRPr lang="pt-BR" sz="1200" b="1" dirty="0"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pt-BR" sz="1200" b="1" dirty="0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</a:rPr>
                        <a:t>FÉRIAS PROPORC.</a:t>
                      </a:r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endParaRPr lang="pt-BR" sz="1200" b="1" dirty="0"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pt-BR" sz="1200" b="1" dirty="0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</a:rPr>
                        <a:t>13. SAL. </a:t>
                      </a:r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endParaRPr lang="pt-BR" sz="1200" b="1" dirty="0"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pt-BR" sz="1200" b="1" dirty="0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</a:rPr>
                        <a:t>FGTS 40%</a:t>
                      </a:r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endParaRPr lang="pt-BR" sz="1100" b="1" dirty="0"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pt-BR" sz="1100" b="1" dirty="0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</a:rPr>
                        <a:t>FGTS</a:t>
                      </a:r>
                    </a:p>
                  </a:txBody>
                  <a:tcPr marL="91439" marR="91439" marT="45723" marB="4572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/>
                        <a:t>FALECIMENTO DO EMPREGADO</a:t>
                      </a:r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S</a:t>
                      </a:r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N</a:t>
                      </a:r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S</a:t>
                      </a:r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S</a:t>
                      </a:r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S</a:t>
                      </a:r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N</a:t>
                      </a:r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S</a:t>
                      </a:r>
                    </a:p>
                  </a:txBody>
                  <a:tcPr marL="91439" marR="91439" marT="45723" marB="4572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/>
                        <a:t>APOSENTADORIA ESPONTANEA DO EMPREGADO</a:t>
                      </a:r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S</a:t>
                      </a:r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endParaRPr lang="pt-BR" sz="1400" dirty="0"/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S</a:t>
                      </a:r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S</a:t>
                      </a:r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S</a:t>
                      </a:r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S</a:t>
                      </a:r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S</a:t>
                      </a:r>
                    </a:p>
                  </a:txBody>
                  <a:tcPr marL="91439" marR="91439" marT="45723" marB="4572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/>
                        <a:t>APOSENTADORIA COMPULSÓRIA  </a:t>
                      </a:r>
                      <a:r>
                        <a:rPr lang="pt-BR" sz="1100" b="1" baseline="0" dirty="0"/>
                        <a:t> DO EMPREGADO/ INICIATIVA DO EMPREGADOR</a:t>
                      </a:r>
                    </a:p>
                    <a:p>
                      <a:pPr algn="ctr"/>
                      <a:r>
                        <a:rPr kumimoji="0" lang="pt-BR" sz="12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(quando o empregado completa  70 anos -H ou 65 anos –M</a:t>
                      </a:r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S</a:t>
                      </a:r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S</a:t>
                      </a:r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S</a:t>
                      </a:r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S</a:t>
                      </a:r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S</a:t>
                      </a:r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S</a:t>
                      </a:r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S</a:t>
                      </a:r>
                    </a:p>
                  </a:txBody>
                  <a:tcPr marL="91439" marR="91439" marT="45723" marB="45723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0" lang="pt-BR" sz="11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RESILIÇAO BILATERAL </a:t>
                      </a:r>
                    </a:p>
                    <a:p>
                      <a:pPr algn="ctr"/>
                      <a:r>
                        <a:rPr kumimoji="0" lang="pt-BR" sz="11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Acordo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pt-BR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pt-BR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pt-BR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pt-BR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pt-BR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pt-BR" sz="1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r>
                        <a:rPr kumimoji="0" lang="pt-BR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pt-BR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9341412"/>
      </p:ext>
    </p:extLst>
  </p:cSld>
  <p:clrMapOvr>
    <a:masterClrMapping/>
  </p:clrMapOvr>
  <p:transition spd="slow">
    <p:newsflash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algn="just" eaLnBrk="1" hangingPunct="1"/>
            <a:endParaRPr lang="pt-BR" dirty="0"/>
          </a:p>
          <a:p>
            <a:pPr algn="just" eaLnBrk="1" hangingPunct="1"/>
            <a:endParaRPr lang="pt-BR" dirty="0"/>
          </a:p>
          <a:p>
            <a:pPr algn="just" eaLnBrk="1" hangingPunct="1"/>
            <a:r>
              <a:rPr lang="pt-BR" u="sng" dirty="0"/>
              <a:t>Observação</a:t>
            </a:r>
            <a:r>
              <a:rPr lang="pt-BR" dirty="0"/>
              <a:t>: O empregador para usufruir o direito de despedir tem que estar com o contrato fluindo. Ou seja, </a:t>
            </a:r>
            <a:r>
              <a:rPr lang="pt-BR" b="1" dirty="0"/>
              <a:t>não pode despedir o empregado </a:t>
            </a:r>
            <a:r>
              <a:rPr lang="pt-BR" dirty="0"/>
              <a:t>no curso do auxílio doença, no feriado, nas férias, ou durante as </a:t>
            </a:r>
            <a:r>
              <a:rPr lang="pt-BR" b="1" u="sng" dirty="0"/>
              <a:t>estabilidades</a:t>
            </a:r>
            <a:r>
              <a:rPr lang="pt-BR" dirty="0"/>
              <a:t>  - somente com justa causa.</a:t>
            </a:r>
          </a:p>
          <a:p>
            <a:pPr algn="just" eaLnBrk="1" hangingPunct="1">
              <a:buFont typeface="Wingdings 2" pitchFamily="18" charset="2"/>
              <a:buNone/>
            </a:pPr>
            <a:endParaRPr lang="pt-BR" dirty="0"/>
          </a:p>
          <a:p>
            <a:pPr algn="just" eaLnBrk="1" hangingPunct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4293572"/>
      </p:ext>
    </p:extLst>
  </p:cSld>
  <p:clrMapOvr>
    <a:masterClrMapping/>
  </p:clrMapOvr>
  <p:transition spd="slow">
    <p:newsflash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Referências Bibliográficas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lvl="0" indent="0" algn="just" eaLnBrk="1" fontAlgn="auto" hangingPunct="1">
              <a:spcAft>
                <a:spcPts val="0"/>
              </a:spcAft>
              <a:buClrTx/>
              <a:buSzTx/>
              <a:buNone/>
            </a:pPr>
            <a:endParaRPr lang="pt-BR" sz="2000" b="1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marL="0" lvl="0" indent="0" algn="just" eaLnBrk="1" fontAlgn="auto" hangingPunct="1">
              <a:spcAft>
                <a:spcPts val="0"/>
              </a:spcAft>
              <a:buClrTx/>
              <a:buSzTx/>
              <a:buNone/>
            </a:pPr>
            <a:r>
              <a:rPr lang="pt-BR" sz="2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BRASIL. Decreto Lei n. 5.452, de 01 de maio de 1943. Consolidação das Leis do Trabalho. Sítio eletrônico internet – planalto.gov.br</a:t>
            </a:r>
          </a:p>
          <a:p>
            <a:pPr marL="0" lvl="0" indent="0" algn="just" eaLnBrk="1" fontAlgn="auto" hangingPunct="1">
              <a:spcAft>
                <a:spcPts val="0"/>
              </a:spcAft>
              <a:buClrTx/>
              <a:buSzTx/>
              <a:buNone/>
            </a:pPr>
            <a:endParaRPr lang="pt-BR" sz="2000" b="1" dirty="0">
              <a:solidFill>
                <a:srgbClr val="00000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MARTINEZ, Luciano. </a:t>
            </a: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Reforma Trabalhista entenda o que mudou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São Paulo: Saraiva, 2018</a:t>
            </a:r>
          </a:p>
          <a:p>
            <a:pPr marL="0" indent="0">
              <a:buNone/>
            </a:pP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ROMAR, Carla Teresa Martins. </a:t>
            </a: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Direito do Trabalho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São Paulo: Saraiva, 2019, </a:t>
            </a:r>
            <a:r>
              <a:rPr lang="pt-BR" sz="2000">
                <a:latin typeface="Times New Roman" panose="02020603050405020304" pitchFamily="18" charset="0"/>
                <a:cs typeface="Times New Roman" panose="02020603050405020304" pitchFamily="18" charset="0"/>
              </a:rPr>
              <a:t>6ed.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26457133"/>
      </p:ext>
    </p:extLst>
  </p:cSld>
  <p:clrMapOvr>
    <a:masterClrMapping/>
  </p:clrMapOvr>
  <p:transition spd="slow">
    <p:newsfla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200" b="1" dirty="0">
                <a:solidFill>
                  <a:srgbClr val="C00000"/>
                </a:solidFill>
              </a:rPr>
              <a:t>EXTINÇÃO NORMAL DO CONTRATO DE TRABALHO  determinado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42191" y="1700808"/>
            <a:ext cx="8504238" cy="4572000"/>
          </a:xfrm>
        </p:spPr>
        <p:txBody>
          <a:bodyPr/>
          <a:lstStyle/>
          <a:p>
            <a:pPr algn="just">
              <a:defRPr/>
            </a:pPr>
            <a:r>
              <a:rPr lang="pt-BR" sz="1700" dirty="0"/>
              <a:t>O contrato de trabalho se extingue normalmente quando alcançado o termo prefixado nos contratos por prazo determinado.</a:t>
            </a:r>
          </a:p>
          <a:p>
            <a:pPr algn="just">
              <a:defRPr/>
            </a:pPr>
            <a:r>
              <a:rPr lang="pt-BR" sz="1700" dirty="0"/>
              <a:t>Não há propriamente surpresa de qualquer das partes em decorrência da extinção do contrato, pois já se sabia, de antemão, a data do término contratual. </a:t>
            </a:r>
          </a:p>
          <a:p>
            <a:pPr algn="just">
              <a:defRPr/>
            </a:pPr>
            <a:r>
              <a:rPr lang="pt-BR" sz="1700" dirty="0"/>
              <a:t>Por este motivo que o empregador não precisa </a:t>
            </a:r>
            <a:r>
              <a:rPr lang="pt-BR" sz="1700" dirty="0" err="1"/>
              <a:t>pré</a:t>
            </a:r>
            <a:r>
              <a:rPr lang="pt-BR" sz="1700" dirty="0"/>
              <a:t>-avisar o empregado, nem notificá-lo ou comunicá-lo acerca da extinção contratual.</a:t>
            </a:r>
          </a:p>
          <a:p>
            <a:pPr algn="just">
              <a:defRPr/>
            </a:pPr>
            <a:endParaRPr lang="pt-BR" sz="1700" dirty="0"/>
          </a:p>
          <a:p>
            <a:pPr algn="just">
              <a:defRPr/>
            </a:pPr>
            <a:r>
              <a:rPr lang="pt-BR" sz="1700" dirty="0"/>
              <a:t>O empregado tem os seguintes direitos:</a:t>
            </a:r>
          </a:p>
          <a:p>
            <a:pPr algn="just">
              <a:defRPr/>
            </a:pPr>
            <a:endParaRPr lang="pt-BR" sz="1700" dirty="0"/>
          </a:p>
          <a:p>
            <a:pPr marL="0" indent="0" algn="just">
              <a:buFont typeface="Wingdings 2" pitchFamily="18" charset="2"/>
              <a:buNone/>
              <a:defRPr/>
            </a:pPr>
            <a:r>
              <a:rPr lang="pt-BR" sz="1700" dirty="0"/>
              <a:t>a) Saldo de salários;</a:t>
            </a:r>
          </a:p>
          <a:p>
            <a:pPr marL="0" indent="0" algn="just">
              <a:buFont typeface="Wingdings 2" pitchFamily="18" charset="2"/>
              <a:buNone/>
              <a:defRPr/>
            </a:pPr>
            <a:r>
              <a:rPr lang="pt-BR" sz="1700" dirty="0"/>
              <a:t>b) Férias (integrais e proporcionais, conforme o caso);</a:t>
            </a:r>
          </a:p>
          <a:p>
            <a:pPr marL="0" indent="0" algn="just">
              <a:buFont typeface="Wingdings 2" pitchFamily="18" charset="2"/>
              <a:buNone/>
              <a:defRPr/>
            </a:pPr>
            <a:r>
              <a:rPr lang="pt-BR" sz="1700" dirty="0"/>
              <a:t>c) Décimo terceiro proporcional;</a:t>
            </a:r>
          </a:p>
          <a:p>
            <a:pPr marL="0" indent="0" algn="just">
              <a:buFont typeface="Wingdings 2" pitchFamily="18" charset="2"/>
              <a:buNone/>
              <a:defRPr/>
            </a:pPr>
            <a:r>
              <a:rPr lang="pt-BR" sz="1700" dirty="0"/>
              <a:t>d) Saque do FGTS. </a:t>
            </a:r>
          </a:p>
          <a:p>
            <a:pPr marL="0" indent="0" algn="just">
              <a:buFont typeface="Wingdings 2" pitchFamily="18" charset="2"/>
              <a:buNone/>
              <a:defRPr/>
            </a:pPr>
            <a:r>
              <a:rPr lang="pt-BR" sz="1700" dirty="0"/>
              <a:t>e) Não há aviso prévio. </a:t>
            </a:r>
          </a:p>
          <a:p>
            <a:pPr marL="0" indent="0" algn="just">
              <a:buFont typeface="Wingdings 2" pitchFamily="18" charset="2"/>
              <a:buNone/>
              <a:defRPr/>
            </a:pPr>
            <a:r>
              <a:rPr lang="pt-BR" sz="1700" dirty="0"/>
              <a:t>f) Não há seguro-desemprego.</a:t>
            </a:r>
          </a:p>
        </p:txBody>
      </p:sp>
    </p:spTree>
    <p:extLst>
      <p:ext uri="{BB962C8B-B14F-4D97-AF65-F5344CB8AC3E}">
        <p14:creationId xmlns:p14="http://schemas.microsoft.com/office/powerpoint/2010/main" val="3647833195"/>
      </p:ext>
    </p:extLst>
  </p:cSld>
  <p:clrMapOvr>
    <a:masterClrMapping/>
  </p:clrMapOvr>
  <p:transition spd="slow">
    <p:newsflash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algn="just" eaLnBrk="1" hangingPunct="1"/>
            <a:endParaRPr lang="pt-BR" dirty="0"/>
          </a:p>
          <a:p>
            <a:pPr algn="just" eaLnBrk="1" hangingPunct="1"/>
            <a:r>
              <a:rPr lang="pt-BR" dirty="0"/>
              <a:t>Será  anormal quando nos  </a:t>
            </a:r>
            <a:r>
              <a:rPr lang="pt-BR" b="1" u="sng" dirty="0"/>
              <a:t>contratos por prazo indeterminados</a:t>
            </a:r>
            <a:r>
              <a:rPr lang="pt-BR" b="1" dirty="0"/>
              <a:t> </a:t>
            </a:r>
            <a:r>
              <a:rPr lang="pt-BR" dirty="0"/>
              <a:t>– sem prazo para acabar, o mesmo for extinto quando movido por umas das partes; </a:t>
            </a:r>
          </a:p>
          <a:p>
            <a:pPr algn="just" eaLnBrk="1" hangingPunct="1"/>
            <a:endParaRPr lang="pt-BR" dirty="0"/>
          </a:p>
          <a:p>
            <a:pPr algn="just" eaLnBrk="1" hangingPunct="1"/>
            <a:r>
              <a:rPr lang="pt-BR" dirty="0"/>
              <a:t>Isto é, o contrato por ter prazo indeterminado, as partes não ajustam o momento de fim do contrato, por isso o término é anormal.</a:t>
            </a:r>
          </a:p>
          <a:p>
            <a:pPr algn="just" eaLnBrk="1" hangingPunct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8824754"/>
      </p:ext>
    </p:extLst>
  </p:cSld>
  <p:clrMapOvr>
    <a:masterClrMapping/>
  </p:clrMapOvr>
  <p:transition spd="slow">
    <p:newsflash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chemeClr val="tx1"/>
                </a:solidFill>
              </a:rPr>
              <a:t>ACORDO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t-BR" sz="2000" dirty="0"/>
              <a:t>“Art. 484-A. O contrato de trabalho poderá ser extinto por acordo entre empregado e empregador, caso em que serão devidas as seguintes verbas trabalhistas:</a:t>
            </a:r>
          </a:p>
          <a:p>
            <a:pPr marL="0" indent="0" algn="just">
              <a:buNone/>
            </a:pPr>
            <a:endParaRPr lang="pt-BR" sz="2000" dirty="0"/>
          </a:p>
          <a:p>
            <a:pPr marL="0" indent="0" algn="just">
              <a:buNone/>
            </a:pPr>
            <a:r>
              <a:rPr lang="pt-BR" sz="2000" dirty="0"/>
              <a:t>I – por metade:</a:t>
            </a:r>
          </a:p>
          <a:p>
            <a:pPr marL="0" indent="0" algn="just">
              <a:buNone/>
            </a:pPr>
            <a:r>
              <a:rPr lang="pt-BR" sz="1700" dirty="0"/>
              <a:t>a) O aviso prévio, se indenizado, e</a:t>
            </a:r>
          </a:p>
          <a:p>
            <a:pPr marL="0" indent="0" algn="just">
              <a:buNone/>
            </a:pPr>
            <a:r>
              <a:rPr lang="pt-BR" sz="1700" dirty="0"/>
              <a:t>b) A indenização sobre o saldo do FGTS; (20%)</a:t>
            </a:r>
          </a:p>
          <a:p>
            <a:pPr marL="0" indent="0" algn="just">
              <a:buNone/>
            </a:pPr>
            <a:endParaRPr lang="pt-BR" sz="1700" dirty="0"/>
          </a:p>
          <a:p>
            <a:pPr marL="0" indent="0" algn="just">
              <a:buNone/>
            </a:pPr>
            <a:r>
              <a:rPr lang="pt-BR" sz="2000" dirty="0"/>
              <a:t>II – na integralidade, as demais verbas trabalhistas.</a:t>
            </a:r>
          </a:p>
          <a:p>
            <a:pPr marL="0" indent="0" algn="just">
              <a:buNone/>
            </a:pPr>
            <a:endParaRPr lang="pt-BR" sz="1700" dirty="0"/>
          </a:p>
          <a:p>
            <a:pPr marL="0" indent="0" algn="just">
              <a:buNone/>
            </a:pPr>
            <a:r>
              <a:rPr lang="pt-BR" sz="1700" dirty="0"/>
              <a:t>§ 1º A extinção do contrato prevista no caput deste artigo permite a movimentação do FGTS, limitada até 80%  do valor dos depósitos.</a:t>
            </a:r>
          </a:p>
          <a:p>
            <a:pPr marL="0" indent="0" algn="just">
              <a:buNone/>
            </a:pPr>
            <a:r>
              <a:rPr lang="pt-BR" sz="1700" dirty="0"/>
              <a:t>§ 2º A extinção do contrato por acordo prevista no caput deste artigo não autoriza o ingresso no Programa de Seguro-Desemprego.”</a:t>
            </a:r>
          </a:p>
        </p:txBody>
      </p:sp>
    </p:spTree>
    <p:extLst>
      <p:ext uri="{BB962C8B-B14F-4D97-AF65-F5344CB8AC3E}">
        <p14:creationId xmlns:p14="http://schemas.microsoft.com/office/powerpoint/2010/main" val="3057844806"/>
      </p:ext>
    </p:extLst>
  </p:cSld>
  <p:clrMapOvr>
    <a:masterClrMapping/>
  </p:clrMapOvr>
  <p:transition spd="slow">
    <p:newsflash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ítulo 1"/>
          <p:cNvSpPr>
            <a:spLocks noGrp="1"/>
          </p:cNvSpPr>
          <p:nvPr>
            <p:ph type="subTitle" idx="1"/>
          </p:nvPr>
        </p:nvSpPr>
        <p:spPr>
          <a:xfrm>
            <a:off x="792696" y="3212976"/>
            <a:ext cx="7558608" cy="3057872"/>
          </a:xfrm>
        </p:spPr>
        <p:txBody>
          <a:bodyPr/>
          <a:lstStyle/>
          <a:p>
            <a:pPr marL="285750" indent="-285750" algn="just">
              <a:buFontTx/>
              <a:buChar char="-"/>
              <a:defRPr/>
            </a:pPr>
            <a:r>
              <a:rPr lang="pt-BR" dirty="0">
                <a:solidFill>
                  <a:schemeClr val="tx1"/>
                </a:solidFill>
              </a:rPr>
              <a:t>Dispensa sem justa causa por </a:t>
            </a:r>
            <a:r>
              <a:rPr lang="pt-BR" u="sng" dirty="0">
                <a:solidFill>
                  <a:schemeClr val="tx1"/>
                </a:solidFill>
              </a:rPr>
              <a:t>iniciativa do empregador</a:t>
            </a:r>
          </a:p>
          <a:p>
            <a:pPr marL="285750" indent="-285750" algn="just">
              <a:buFontTx/>
              <a:buChar char="-"/>
              <a:defRPr/>
            </a:pPr>
            <a:endParaRPr lang="pt-BR" u="sng" dirty="0">
              <a:solidFill>
                <a:schemeClr val="tx1"/>
              </a:solidFill>
            </a:endParaRPr>
          </a:p>
          <a:p>
            <a:pPr marL="285750" indent="-285750" algn="just">
              <a:buFontTx/>
              <a:buChar char="-"/>
              <a:defRPr/>
            </a:pPr>
            <a:r>
              <a:rPr lang="pt-BR" dirty="0">
                <a:solidFill>
                  <a:schemeClr val="tx1"/>
                </a:solidFill>
              </a:rPr>
              <a:t>extinção antecipada do contrato por prazo determinado.</a:t>
            </a:r>
          </a:p>
          <a:p>
            <a:pPr algn="just">
              <a:defRPr/>
            </a:pPr>
            <a:endParaRPr lang="pt-BR" dirty="0">
              <a:solidFill>
                <a:schemeClr val="tx1"/>
              </a:solidFill>
            </a:endParaRPr>
          </a:p>
          <a:p>
            <a:pPr marL="285750" indent="-285750" algn="just">
              <a:buFontTx/>
              <a:buChar char="-"/>
              <a:defRPr/>
            </a:pPr>
            <a:r>
              <a:rPr lang="pt-BR" dirty="0">
                <a:solidFill>
                  <a:schemeClr val="tx1"/>
                </a:solidFill>
              </a:rPr>
              <a:t>Pedido de demissão por </a:t>
            </a:r>
            <a:r>
              <a:rPr lang="pt-BR" u="sng" dirty="0">
                <a:solidFill>
                  <a:schemeClr val="tx1"/>
                </a:solidFill>
              </a:rPr>
              <a:t>iniciativa do empregado</a:t>
            </a:r>
          </a:p>
          <a:p>
            <a:pPr marL="285750" indent="-285750" algn="just">
              <a:buFontTx/>
              <a:buChar char="-"/>
              <a:defRPr/>
            </a:pPr>
            <a:endParaRPr lang="pt-BR" u="sng" dirty="0">
              <a:solidFill>
                <a:schemeClr val="tx1"/>
              </a:solidFill>
            </a:endParaRPr>
          </a:p>
          <a:p>
            <a:pPr>
              <a:defRPr/>
            </a:pPr>
            <a:endParaRPr lang="pt-BR" dirty="0"/>
          </a:p>
        </p:txBody>
      </p:sp>
      <p:sp>
        <p:nvSpPr>
          <p:cNvPr id="33795" name="Título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sz="3400" b="1" dirty="0"/>
              <a:t>Ato voluntário imotivado </a:t>
            </a:r>
            <a:br>
              <a:rPr lang="pt-BR" sz="3400" b="1" dirty="0"/>
            </a:br>
            <a:r>
              <a:rPr lang="pt-BR" sz="3400" b="1" dirty="0"/>
              <a:t>(para alguns, resilição contratual)</a:t>
            </a:r>
          </a:p>
        </p:txBody>
      </p:sp>
    </p:spTree>
    <p:extLst>
      <p:ext uri="{BB962C8B-B14F-4D97-AF65-F5344CB8AC3E}">
        <p14:creationId xmlns:p14="http://schemas.microsoft.com/office/powerpoint/2010/main" val="2782128269"/>
      </p:ext>
    </p:extLst>
  </p:cSld>
  <p:clrMapOvr>
    <a:masterClrMapping/>
  </p:clrMapOvr>
  <p:transition spd="slow">
    <p:newsflash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ítulo 1"/>
          <p:cNvSpPr>
            <a:spLocks noGrp="1"/>
          </p:cNvSpPr>
          <p:nvPr>
            <p:ph type="title"/>
          </p:nvPr>
        </p:nvSpPr>
        <p:spPr>
          <a:xfrm>
            <a:off x="301625" y="548680"/>
            <a:ext cx="8534400" cy="758825"/>
          </a:xfrm>
        </p:spPr>
        <p:txBody>
          <a:bodyPr/>
          <a:lstStyle/>
          <a:p>
            <a:r>
              <a:rPr lang="pt-BR" sz="2000" b="1" dirty="0">
                <a:solidFill>
                  <a:srgbClr val="C00000"/>
                </a:solidFill>
              </a:rPr>
              <a:t>EXTINÇÃO POR ATO VOLUNTÁRIO IMOTIVADO </a:t>
            </a:r>
            <a:br>
              <a:rPr lang="pt-BR" sz="2000" b="1" dirty="0">
                <a:solidFill>
                  <a:srgbClr val="C00000"/>
                </a:solidFill>
              </a:rPr>
            </a:br>
            <a:r>
              <a:rPr lang="pt-BR" sz="2000" b="1" dirty="0">
                <a:solidFill>
                  <a:srgbClr val="C00000"/>
                </a:solidFill>
              </a:rPr>
              <a:t>do empregador</a:t>
            </a:r>
            <a:br>
              <a:rPr lang="pt-BR" sz="2000" b="1" dirty="0">
                <a:solidFill>
                  <a:srgbClr val="C00000"/>
                </a:solidFill>
              </a:rPr>
            </a:br>
            <a:endParaRPr lang="pt-BR" sz="2000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625" y="1628800"/>
            <a:ext cx="8504238" cy="4572000"/>
          </a:xfrm>
        </p:spPr>
        <p:txBody>
          <a:bodyPr/>
          <a:lstStyle/>
          <a:p>
            <a:pPr algn="just">
              <a:defRPr/>
            </a:pPr>
            <a:r>
              <a:rPr lang="pt-BR" sz="2000" dirty="0"/>
              <a:t>Tanto o empregado quanto o empregador podem pôr fim ao contrato por prazo indeterminado a qualquer tempo, através de ato voluntário, ainda que não tenham motivos objetivos para tal.</a:t>
            </a:r>
          </a:p>
          <a:p>
            <a:pPr marL="0" indent="0" algn="just">
              <a:buFont typeface="Wingdings 2" pitchFamily="18" charset="2"/>
              <a:buNone/>
              <a:defRPr/>
            </a:pPr>
            <a:endParaRPr lang="pt-BR" sz="2000" dirty="0"/>
          </a:p>
          <a:p>
            <a:pPr algn="just">
              <a:defRPr/>
            </a:pPr>
            <a:r>
              <a:rPr lang="pt-BR" sz="2000" dirty="0"/>
              <a:t>No tocante ao empregador, é o que se costuma chamar, no Brasil, de direito </a:t>
            </a:r>
            <a:r>
              <a:rPr lang="pt-BR" sz="2000" dirty="0" err="1"/>
              <a:t>potestativo</a:t>
            </a:r>
            <a:r>
              <a:rPr lang="pt-BR" sz="2000" dirty="0"/>
              <a:t> de demitir.</a:t>
            </a:r>
          </a:p>
          <a:p>
            <a:pPr algn="just">
              <a:defRPr/>
            </a:pPr>
            <a:endParaRPr lang="pt-BR" sz="2000" dirty="0"/>
          </a:p>
          <a:p>
            <a:pPr algn="just">
              <a:defRPr/>
            </a:pPr>
            <a:r>
              <a:rPr lang="pt-BR" sz="2000" dirty="0"/>
              <a:t>É lícito ao empregador demitir o empregado a qualquer tempo (exceto, no curso de garantia de emprego), independentemente de qualquer consentimento obreiro.</a:t>
            </a:r>
          </a:p>
          <a:p>
            <a:pPr algn="just">
              <a:defRPr/>
            </a:pPr>
            <a:endParaRPr lang="pt-BR" sz="2000" dirty="0"/>
          </a:p>
          <a:p>
            <a:pPr algn="just">
              <a:defRPr/>
            </a:pPr>
            <a:r>
              <a:rPr lang="pt-BR" sz="2000" dirty="0"/>
              <a:t> Basta que o empregador conceda (ou indenize) o aviso prévio e pague a multa compensatória do FGTS. No mais, é uma rescisão com efeitos normais.</a:t>
            </a:r>
          </a:p>
        </p:txBody>
      </p:sp>
      <p:sp>
        <p:nvSpPr>
          <p:cNvPr id="2" name="Seta para a direita 1"/>
          <p:cNvSpPr/>
          <p:nvPr/>
        </p:nvSpPr>
        <p:spPr>
          <a:xfrm>
            <a:off x="8100392" y="6092850"/>
            <a:ext cx="431800" cy="2159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pt-B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056181"/>
      </p:ext>
    </p:extLst>
  </p:cSld>
  <p:clrMapOvr>
    <a:masterClrMapping/>
  </p:clrMapOvr>
  <p:transition spd="slow">
    <p:newsflash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625" y="1556792"/>
            <a:ext cx="8504238" cy="4896396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just">
              <a:defRPr/>
            </a:pPr>
            <a:endParaRPr lang="pt-BR" sz="2000" dirty="0"/>
          </a:p>
          <a:p>
            <a:pPr marL="0" indent="0" algn="just">
              <a:buFont typeface="Wingdings 2" pitchFamily="18" charset="2"/>
              <a:buNone/>
              <a:defRPr/>
            </a:pPr>
            <a:r>
              <a:rPr lang="pt-BR" sz="2000" dirty="0"/>
              <a:t> </a:t>
            </a:r>
          </a:p>
          <a:p>
            <a:pPr algn="just">
              <a:defRPr/>
            </a:pPr>
            <a:r>
              <a:rPr lang="pt-BR" sz="2000" dirty="0"/>
              <a:t>Assim, são direitos do empregado:</a:t>
            </a:r>
          </a:p>
          <a:p>
            <a:pPr algn="just">
              <a:defRPr/>
            </a:pPr>
            <a:endParaRPr lang="pt-BR" sz="2000" dirty="0"/>
          </a:p>
          <a:p>
            <a:pPr marL="0" indent="0" algn="just">
              <a:buFont typeface="Wingdings 2" pitchFamily="18" charset="2"/>
              <a:buNone/>
              <a:defRPr/>
            </a:pPr>
            <a:r>
              <a:rPr lang="pt-BR" sz="2000" dirty="0"/>
              <a:t> </a:t>
            </a:r>
            <a:r>
              <a:rPr lang="pt-BR" sz="2000" b="1" dirty="0"/>
              <a:t>  Saldo de salários; Férias </a:t>
            </a:r>
            <a:r>
              <a:rPr lang="pt-BR" sz="2000" dirty="0"/>
              <a:t>(vencidas, simples e proporcionais, inclusive sobre o prazo do aviso-prévio);  </a:t>
            </a:r>
            <a:r>
              <a:rPr lang="pt-BR" sz="2000" b="1" dirty="0"/>
              <a:t>Décimo terceiro proporcional</a:t>
            </a:r>
            <a:r>
              <a:rPr lang="pt-BR" sz="2000" dirty="0"/>
              <a:t>, inclusive sobre o prazo do aviso prévio;   </a:t>
            </a:r>
            <a:r>
              <a:rPr lang="pt-BR" sz="2000" b="1" dirty="0"/>
              <a:t>Aviso prévio </a:t>
            </a:r>
            <a:r>
              <a:rPr lang="pt-BR" sz="2000" dirty="0"/>
              <a:t>(que pode ser trabalhado ou indenizado); </a:t>
            </a:r>
            <a:r>
              <a:rPr lang="pt-BR" sz="2000" b="1" dirty="0"/>
              <a:t>Multa compensatória do FGTS </a:t>
            </a:r>
            <a:r>
              <a:rPr lang="pt-BR" sz="2000" dirty="0"/>
              <a:t>(40%); </a:t>
            </a:r>
            <a:r>
              <a:rPr lang="pt-BR" sz="2000" b="1" dirty="0"/>
              <a:t>Saque do FGTS</a:t>
            </a:r>
            <a:r>
              <a:rPr lang="pt-BR" sz="2000" dirty="0"/>
              <a:t>;  </a:t>
            </a:r>
            <a:r>
              <a:rPr lang="pt-BR" sz="2000" b="1" dirty="0"/>
              <a:t>Seguro-desemprego</a:t>
            </a:r>
            <a:r>
              <a:rPr lang="pt-BR" sz="2000" dirty="0"/>
              <a:t>. O empregado dispensado, sem justa causa, no período de 30 (trinta) dias que antecede a data de sua correção salarial, terá direito à indenização adicional equivalente a um salário mensal.</a:t>
            </a:r>
          </a:p>
        </p:txBody>
      </p:sp>
    </p:spTree>
    <p:extLst>
      <p:ext uri="{BB962C8B-B14F-4D97-AF65-F5344CB8AC3E}">
        <p14:creationId xmlns:p14="http://schemas.microsoft.com/office/powerpoint/2010/main" val="3043364201"/>
      </p:ext>
    </p:extLst>
  </p:cSld>
  <p:clrMapOvr>
    <a:masterClrMapping/>
  </p:clrMapOvr>
  <p:transition spd="slow">
    <p:newsflash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Cívico">
  <a:themeElements>
    <a:clrScheme name="Cívico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ívico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ívico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ediano">
  <a:themeElements>
    <a:clrScheme name="Mediano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Aspect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ano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1853</TotalTime>
  <Words>2846</Words>
  <Application>Microsoft Office PowerPoint</Application>
  <PresentationFormat>Apresentação na tela (4:3)</PresentationFormat>
  <Paragraphs>365</Paragraphs>
  <Slides>38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38</vt:i4>
      </vt:variant>
    </vt:vector>
  </HeadingPairs>
  <TitlesOfParts>
    <vt:vector size="47" baseType="lpstr">
      <vt:lpstr>Arial</vt:lpstr>
      <vt:lpstr>Calibri</vt:lpstr>
      <vt:lpstr>Georgia</vt:lpstr>
      <vt:lpstr>Times New Roman</vt:lpstr>
      <vt:lpstr>Tw Cen MT</vt:lpstr>
      <vt:lpstr>Wingdings</vt:lpstr>
      <vt:lpstr>Wingdings 2</vt:lpstr>
      <vt:lpstr>Cívico</vt:lpstr>
      <vt:lpstr>Mediano</vt:lpstr>
      <vt:lpstr>Apresentação do PowerPoint</vt:lpstr>
      <vt:lpstr>Extinção normal do contrato de trabalho   </vt:lpstr>
      <vt:lpstr>Considerações</vt:lpstr>
      <vt:lpstr>EXTINÇÃO NORMAL DO CONTRATO DE TRABALHO  determinado</vt:lpstr>
      <vt:lpstr>Apresentação do PowerPoint</vt:lpstr>
      <vt:lpstr>ACORDO</vt:lpstr>
      <vt:lpstr>Ato voluntário imotivado  (para alguns, resilição contratual)</vt:lpstr>
      <vt:lpstr>EXTINÇÃO POR ATO VOLUNTÁRIO IMOTIVADO  do empregador </vt:lpstr>
      <vt:lpstr>Apresentação do PowerPoint</vt:lpstr>
      <vt:lpstr>Pedido de demissão</vt:lpstr>
      <vt:lpstr>Apresentação do PowerPoint</vt:lpstr>
      <vt:lpstr>DISPENSA INDIRETA</vt:lpstr>
      <vt:lpstr>DISPENSA INDIRETA</vt:lpstr>
      <vt:lpstr>Procedimentos - dispensa indireta -</vt:lpstr>
      <vt:lpstr>    Causas que podem ensejar a rescisão indireta do contrato de trabalho: </vt:lpstr>
      <vt:lpstr>Art. 483. O empregado poderá considerar rescindido o contrato e pleitear a devida indenização quando:</vt:lpstr>
      <vt:lpstr>Apresentação do PowerPoint</vt:lpstr>
      <vt:lpstr>Observação</vt:lpstr>
      <vt:lpstr>Apresentação do PowerPoint</vt:lpstr>
      <vt:lpstr>Culpa recíproca</vt:lpstr>
      <vt:lpstr>Apresentação do PowerPoint</vt:lpstr>
      <vt:lpstr>Apresentação do PowerPoint</vt:lpstr>
      <vt:lpstr>EXTINÇÃO ATÍPICA DO CONTRATO POR FATO INVOLUNTÁRIO</vt:lpstr>
      <vt:lpstr>Apresentação do PowerPoint</vt:lpstr>
      <vt:lpstr>NULIDADE DO CONTRATO </vt:lpstr>
      <vt:lpstr>MORTE DO EMPREGADO </vt:lpstr>
      <vt:lpstr>MORTE DO EMPREGADOR </vt:lpstr>
      <vt:lpstr>FALÊNCIA DO EMPREGADOR </vt:lpstr>
      <vt:lpstr>Apresentação do PowerPoint</vt:lpstr>
      <vt:lpstr>HOMOLOGAÇÃO DA RESCISÃO</vt:lpstr>
      <vt:lpstr>Apresentação do PowerPoint</vt:lpstr>
      <vt:lpstr>Prazo para pagamento das verbas </vt:lpstr>
      <vt:lpstr>Multa por atraso no pagamento das verbas</vt:lpstr>
      <vt:lpstr>Apresentação do PowerPoint</vt:lpstr>
      <vt:lpstr>Apresentação do PowerPoint</vt:lpstr>
      <vt:lpstr>Apresentação do PowerPoint</vt:lpstr>
      <vt:lpstr>Apresentação do PowerPoint</vt:lpstr>
      <vt:lpstr>Referências Bibliográficas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Usuario</dc:creator>
  <cp:lastModifiedBy>Dany</cp:lastModifiedBy>
  <cp:revision>41</cp:revision>
  <dcterms:created xsi:type="dcterms:W3CDTF">2017-01-17T18:29:31Z</dcterms:created>
  <dcterms:modified xsi:type="dcterms:W3CDTF">2023-05-31T13:54:46Z</dcterms:modified>
</cp:coreProperties>
</file>