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170B22-A4BB-4708-B0CE-A73E8306129B}" type="datetime1">
              <a:rPr lang="pt-BR" smtClean="0"/>
              <a:t>31/05/2022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245E56-2EE9-450B-A671-BE5C90BAC91C}" type="datetime1">
              <a:rPr lang="pt-BR" smtClean="0"/>
              <a:t>31/05/2022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ângu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ângu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ângu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4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Espaço Reservado para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2F3AF6F7-5911-45C3-BE0F-7F38FEFE43FA}" type="datetime1">
              <a:rPr lang="pt-BR" smtClean="0"/>
              <a:t>31/05/2022</a:t>
            </a:fld>
            <a:endParaRPr lang="en-US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Espaço reservado para o número do slid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0C3F0E-1EAD-419A-B8F3-CB7CDE6B1E86}" type="datetime1">
              <a:rPr lang="pt-BR" smtClean="0"/>
              <a:t>31/05/2022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4CCBA-3812-426F-BA8C-8BC3E97D7FB5}" type="datetime1">
              <a:rPr lang="pt-BR" smtClean="0"/>
              <a:t>31/05/2022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C737E-092E-4203-A347-8410086932C6}" type="datetime1">
              <a:rPr lang="pt-BR" smtClean="0"/>
              <a:t>31/05/2022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ângu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ângu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ângu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4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94319B4-ED34-4D08-91C0-F7E8BD9417E6}" type="datetime1">
              <a:rPr lang="pt-BR" smtClean="0"/>
              <a:t>31/05/2022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D1C28D-3F4C-4305-9CD5-9949626E9ED5}" type="datetime1">
              <a:rPr lang="pt-BR" smtClean="0"/>
              <a:t>31/05/2022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5F8630-DFFC-437C-A718-61BE3F548C4E}" type="datetime1">
              <a:rPr lang="pt-BR" smtClean="0"/>
              <a:t>31/05/2022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12AD8E-909B-47FE-B3D6-961E1D2E7A49}" type="datetime1">
              <a:rPr lang="pt-BR" smtClean="0"/>
              <a:t>31/05/2022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0BF672-AFC3-4C39-AA84-C1113D4307F1}" type="datetime1">
              <a:rPr lang="pt-BR" smtClean="0"/>
              <a:t>31/05/2022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B01F5550-97CC-4F3B-A34B-FE39BFD06EF0}" type="datetime1">
              <a:rPr lang="pt-BR" smtClean="0"/>
              <a:t>31/05/2022</a:t>
            </a:fld>
            <a:endParaRPr lang="en-US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Espaço Reservado para o Número do Slid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dirty="0"/>
              <a:t>Clique no ícone para adicionar uma imagem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975B8C2-382E-4F5E-B0CE-7E0EEF75E017}" type="datetime1">
              <a:rPr lang="pt-BR" smtClean="0"/>
              <a:t>31/05/2022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ângu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ângu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1DF2A3A-30FD-464E-8202-27A276433376}" type="datetime1">
              <a:rPr lang="pt-BR" smtClean="0"/>
              <a:t>31/05/2022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Imagem ampliada de um logotipo&#10;&#10;Descrição gerada automaticament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tângulo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ângulo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pt-BR" sz="4400" dirty="0">
                <a:solidFill>
                  <a:schemeClr val="tx1"/>
                </a:solidFill>
              </a:rPr>
              <a:t>S</a:t>
            </a:r>
            <a:r>
              <a:rPr lang="pt-br" sz="4400" dirty="0">
                <a:solidFill>
                  <a:schemeClr val="tx1"/>
                </a:solidFill>
              </a:rPr>
              <a:t>inais vitais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BR" dirty="0">
                <a:solidFill>
                  <a:schemeClr val="tx1"/>
                </a:solidFill>
              </a:rPr>
              <a:t>ENFERMEIRA DANIELA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22AB75-50E9-46FC-B495-5078263D3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8" y="79886"/>
            <a:ext cx="10058400" cy="1371600"/>
          </a:xfrm>
        </p:spPr>
        <p:txBody>
          <a:bodyPr/>
          <a:lstStyle/>
          <a:p>
            <a:pPr algn="ctr"/>
            <a:r>
              <a:rPr lang="pt-BR" dirty="0"/>
              <a:t>TERMINOLOGIA REFERENTE À RESPIRAÇÃO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A2534-D68A-4639-9121-9648ECF02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0" y="1243232"/>
            <a:ext cx="11113477" cy="4598377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1800" b="1" dirty="0"/>
              <a:t>EUPNÉIA</a:t>
            </a:r>
            <a:r>
              <a:rPr lang="pt-BR" sz="1800" dirty="0"/>
              <a:t>: RESPIRAÇÃO NORMAL EM FREQUENCIA E RITMO.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b="1" dirty="0"/>
              <a:t>TAQUIPNÉIA</a:t>
            </a:r>
            <a:r>
              <a:rPr lang="pt-BR" sz="1800" dirty="0"/>
              <a:t>: AUMENTO DO NÚMERO DE RESPIRAÇÕES POR MINUTO, ACIMA DO NORMAL (&gt;20MRPM)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b="1" dirty="0"/>
              <a:t>BRADICARDIA</a:t>
            </a:r>
            <a:r>
              <a:rPr lang="pt-BR" sz="1800" dirty="0"/>
              <a:t>: DIMINUIÇÃO DO NÚMERO DE RESPIRAÇÕES POR MINUTO, ABAIXO DO NORMAL (&lt;16MRPM)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b="1" dirty="0"/>
              <a:t>APNÉIA</a:t>
            </a:r>
            <a:r>
              <a:rPr lang="pt-BR" sz="1800" dirty="0"/>
              <a:t>: PARADA RESPIRATÓRIA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b="1" dirty="0"/>
              <a:t>ORTOPNÉIA</a:t>
            </a:r>
            <a:r>
              <a:rPr lang="pt-BR" sz="1800" dirty="0"/>
              <a:t>: RESPIRAÇÃO DIFÍCIL QUE TORNA-SE FACILITADA AO MANTER POSIÇÃO VERTICAL OU SEMISSENTADO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b="1" dirty="0"/>
              <a:t>RESPIRAÇÃO RUIDOSA, ESTERTOROSA</a:t>
            </a:r>
            <a:r>
              <a:rPr lang="pt-BR" sz="1800" dirty="0"/>
              <a:t>: RESPIRAÇÃO COM RUÍDOS SEMELHANTES AO SOM DE QUEDA DE ÁGUA (ÁGUA)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b="1" dirty="0"/>
              <a:t>RESPIRAÇÃO LABORIOSA</a:t>
            </a:r>
            <a:r>
              <a:rPr lang="pt-BR" sz="1800" dirty="0"/>
              <a:t>: RESPIRAÇÃO DIFÍFIL QUE NORMALMENTE ENVOLVE MUSCULOS ACESSÓRIOS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b="1" dirty="0"/>
              <a:t>RESPIRAÇÃO SIBILANTE</a:t>
            </a:r>
            <a:r>
              <a:rPr lang="pt-BR" sz="1800" dirty="0"/>
              <a:t>: RESPIRAÇÃO COM SON QUE SE ASSEMELHAM A ASSOVIOS.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b="1" dirty="0"/>
              <a:t> DISPNÉIA: </a:t>
            </a:r>
            <a:r>
              <a:rPr lang="pt-BR" sz="1800" dirty="0"/>
              <a:t>DIFICULDADE OU DOR AO RESPIRAR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5F6A92-46EA-4F47-ACDC-700A50DF5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31/05/2022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61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DD2F7E-36EC-42D9-AF23-C82AE2BE7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384B4AE-4AEC-42F6-85AD-4FAC3A36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31/05/2022</a:t>
            </a:fld>
            <a:endParaRPr lang="en-US"/>
          </a:p>
        </p:txBody>
      </p:sp>
      <p:pic>
        <p:nvPicPr>
          <p:cNvPr id="7" name="Espaço Reservado para Conteúdo 6">
            <a:extLst>
              <a:ext uri="{FF2B5EF4-FFF2-40B4-BE49-F238E27FC236}">
                <a16:creationId xmlns:a16="http://schemas.microsoft.com/office/drawing/2014/main" id="{B6727C2B-16B4-4226-AFA1-32AC18CF57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89" b="50265"/>
          <a:stretch/>
        </p:blipFill>
        <p:spPr bwMode="auto">
          <a:xfrm>
            <a:off x="436872" y="483577"/>
            <a:ext cx="5659128" cy="240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25A52629-3B71-471E-A053-E13F393445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223" b="7994"/>
          <a:stretch/>
        </p:blipFill>
        <p:spPr>
          <a:xfrm>
            <a:off x="3266436" y="2887002"/>
            <a:ext cx="5833602" cy="3451835"/>
          </a:xfrm>
          <a:prstGeom prst="rect">
            <a:avLst/>
          </a:prstGeom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6385C5CF-33A4-4F2C-AB42-006F9B5784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716" y="519163"/>
            <a:ext cx="3551296" cy="230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4982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BB5732-889B-4BAB-84EC-F4727F2CC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SATURAÇÃO/OXÍMETRIA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1D25C0-3D8A-4148-B946-331422795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/>
              <a:t>A SATURAÇÃO REFERE-SE AO PERCENTUAL DE OXIGÊNIO CONTIDO DENTRO DAS CÉLULAS CORPORAIS. ESSE DADO VITAL SERÁ AFERIDO COM APOIO DE UM OXÍMETRO.</a:t>
            </a:r>
          </a:p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r>
              <a:rPr lang="pt-BR" sz="2000" dirty="0"/>
              <a:t>OS PADRÕES DE NORMALIDADE SÃO ENTRE: 92 – 100%.</a:t>
            </a:r>
          </a:p>
          <a:p>
            <a:pPr marL="0" indent="0" algn="just">
              <a:buNone/>
            </a:pPr>
            <a:r>
              <a:rPr lang="pt-BR" sz="2000" dirty="0"/>
              <a:t>ABAIXO DE 92% É INDICATIVO DE ALTERAÇÃO PULMONAR.</a:t>
            </a:r>
          </a:p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r>
              <a:rPr lang="pt-BR" sz="2000" dirty="0"/>
              <a:t>OBSERVAÇÃO: PACIENTES DPOC NORMALMENTE POSSUEM UMA SATO2 BASAL DE 88-90%.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CF73E5-0ECA-48A6-BAC7-B35096ACA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31/05/2022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66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38FF8E-BA20-46E1-871C-570C99968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DOR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B58D6F-A874-4477-9CCC-997BFCD4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/>
              <a:t>É UM EXPERIÊNCIA SENSORIAL E EMOCIONAL DESAGRADÁVEL, ASSOCIADA A UM DANO REAL OU POTENCIAL DOS TECIDOS, OU DESCRITA EM TERMOS DE TAIS DANOS, PODENDO SER AGUDA OU CRÔNICA.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8EBDC7-C74E-4DAE-B00B-61DED2AB2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31/05/2022</a:t>
            </a:fld>
            <a:endParaRPr lang="en-US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06C7CFA5-D5C4-425E-88E2-55EE0F055D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9" t="10769" r="5636" b="54487"/>
          <a:stretch/>
        </p:blipFill>
        <p:spPr>
          <a:xfrm>
            <a:off x="2042161" y="3429000"/>
            <a:ext cx="8107678" cy="284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882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8AA193-DA1E-427D-948D-7DE8FA92C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9745"/>
            <a:ext cx="10058400" cy="1371600"/>
          </a:xfrm>
        </p:spPr>
        <p:txBody>
          <a:bodyPr/>
          <a:lstStyle/>
          <a:p>
            <a:pPr algn="ctr"/>
            <a:r>
              <a:rPr lang="pt-BR" dirty="0"/>
              <a:t>AVALIAÇÃO DA EXPERIÊNCIA DOLOROSA</a:t>
            </a:r>
          </a:p>
        </p:txBody>
      </p:sp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7622BA9D-7984-4E5D-B3E1-E638F30257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5" t="50972" r="13328" b="7004"/>
          <a:stretch/>
        </p:blipFill>
        <p:spPr>
          <a:xfrm>
            <a:off x="1066800" y="2233246"/>
            <a:ext cx="5518638" cy="3826652"/>
          </a:xfrm>
        </p:spPr>
      </p:pic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14512DD-098C-4B63-AA2F-CB80A60CD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31/05/2022</a:t>
            </a:fld>
            <a:endParaRPr lang="en-US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2BAC2D4-0713-4FB6-A2C4-59822172347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1" t="4615" r="8552" b="13333"/>
          <a:stretch/>
        </p:blipFill>
        <p:spPr>
          <a:xfrm>
            <a:off x="7256794" y="1261509"/>
            <a:ext cx="3908286" cy="5063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522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64A0AC-7552-4DEC-9468-30284BF33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9900" y="2471394"/>
            <a:ext cx="10058400" cy="1371600"/>
          </a:xfrm>
        </p:spPr>
        <p:txBody>
          <a:bodyPr/>
          <a:lstStyle/>
          <a:p>
            <a:r>
              <a:rPr lang="pt-BR" dirty="0"/>
              <a:t>E A PRESSÃO ARTERIAL?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D69400-1443-4701-B8CF-ECA5A9057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31/05/2022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33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7FF60C-D75F-4233-8BCE-EC372B8E7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E380D2-80A2-48F2-A115-F6A6612A8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31/05/2022</a:t>
            </a:fld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3D6B3D71-6CBC-4122-A1C5-C4F925A0D48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42"/>
          <a:stretch/>
        </p:blipFill>
        <p:spPr bwMode="auto">
          <a:xfrm>
            <a:off x="1066800" y="457200"/>
            <a:ext cx="9826869" cy="565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4C2692C-C89E-4B15-A005-213509D95676}"/>
              </a:ext>
            </a:extLst>
          </p:cNvPr>
          <p:cNvSpPr/>
          <p:nvPr/>
        </p:nvSpPr>
        <p:spPr>
          <a:xfrm rot="20271279">
            <a:off x="7497505" y="2474965"/>
            <a:ext cx="43011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Não faltem!!</a:t>
            </a:r>
          </a:p>
        </p:txBody>
      </p:sp>
    </p:spTree>
    <p:extLst>
      <p:ext uri="{BB962C8B-B14F-4D97-AF65-F5344CB8AC3E}">
        <p14:creationId xmlns:p14="http://schemas.microsoft.com/office/powerpoint/2010/main" val="1326804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A070B5-7C98-4DE0-BBC3-581846029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QUAL A IMPORTÂNCIA DOS SSVV?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49271D-97B4-4A1C-A759-4A3D0DD6F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31/05/2022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83DF61-D386-41E8-8039-21229C398E4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324" y="1883485"/>
            <a:ext cx="5134707" cy="4282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8550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04AA43-5D72-40B6-B5B2-5CF9ECC66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08527"/>
            <a:ext cx="10058400" cy="3849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600" dirty="0"/>
              <a:t>As alterações da função corporal geralmente refletem-se na temperatura, na pulsação, na respiração e oxigenação, e na pressão arterial do cliente, podendo sinalizar/indicar enfermidades. </a:t>
            </a:r>
          </a:p>
          <a:p>
            <a:pPr marL="0" indent="0" algn="just">
              <a:buNone/>
            </a:pPr>
            <a:endParaRPr lang="pt-BR" sz="2600" dirty="0"/>
          </a:p>
          <a:p>
            <a:pPr marL="0" indent="0" algn="just">
              <a:buNone/>
            </a:pPr>
            <a:r>
              <a:rPr lang="pt-BR" sz="2600" dirty="0"/>
              <a:t>A dor é um sintoma que pode interferir na homeostase orgânica, causando alterações dos SSVV, e por isso deve ser avaliada sempre.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B60B84-2E7C-47D3-A7FD-5D3A5C177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31/05/2022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89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52C791-1024-44C6-9805-25E4EA76D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MATERIAL NECESSÁRIO PARA AFERIÇÃO DE SINAIS VITAIS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98D5F6-53E6-4C55-80CA-7EC1E492F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RELÓGIO (ANALÓGICO OU DIGITAL) – OBRIGATORIAMENTE NECESSITA TER PONTEIRO DE SEGUNDOS.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TERMÔMETRO DIGITAL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ESFIGMOMANÔMETRO ANALÓGICO E ESTETOSCÓPIO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ALGODÃO E ÁLCOOL 70%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OXÍMETRO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LUVAS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CANETA E PAPEL PARA ANOTAÇÃO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TODOS ESTES ITENS DEVEM ESTAR COMPOSTOS DENTRO DE UMA BANDEJA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52DE8F-8B02-4855-BCA3-40521528E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31/05/2022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59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086434-A101-4A51-9D54-08137A5A6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TEMPERATURA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46E0F6-34EF-47B6-84DD-F9E15FDBE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176" y="2014194"/>
            <a:ext cx="10990385" cy="433495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000" dirty="0"/>
              <a:t>TEMEPRATURA CORPORAL É O EQUILÍBRIO ENTRE PRODUÇÃO E PERDA DE CALOR DO ORGANISMO, MEDIADO PELO CENTRO TERMO-REGULADOR QUE É CHAMADO DE HIPOTÁLAMO, LOCALIZADO NO CÉREBRO.</a:t>
            </a:r>
          </a:p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r>
              <a:rPr lang="pt-BR" sz="2000" dirty="0"/>
              <a:t>PODE SER VERFICADA NAS REGIÕES </a:t>
            </a:r>
            <a:r>
              <a:rPr lang="pt-BR" sz="2000" b="1" dirty="0"/>
              <a:t>AXILAR, INGUINAL, BUCAL E RETAL</a:t>
            </a:r>
            <a:r>
              <a:rPr lang="pt-BR" sz="2000" dirty="0"/>
              <a:t>. </a:t>
            </a:r>
          </a:p>
          <a:p>
            <a:pPr marL="0" indent="0" algn="just">
              <a:buNone/>
            </a:pPr>
            <a:r>
              <a:rPr lang="pt-BR" sz="2000" dirty="0"/>
              <a:t>A MEDIDA DE AFERIÇÃO MAIS UTILIZADA É A AXILAR, CONTUDO SABE-SE QUE AS MEDIDAS ORAL E RETAL SÃO AS DE MAIOR CONFIABILIDADE DEVIDO A INEXISTÊNCIA DE INTERFERÊNCIA EXTERNA.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6D55E2-54FE-44C3-9D87-F4AE33B25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31/05/2022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17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0AE1A4-773C-44A8-9FE7-7B22963B7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TERMINOLOGIAS RELACIONADAS À TEMPERATURA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D2094C-CD18-4D33-AF73-BE0E4D42E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31" y="2103120"/>
            <a:ext cx="11148646" cy="38496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2000" dirty="0"/>
              <a:t> </a:t>
            </a:r>
            <a:r>
              <a:rPr lang="pt-BR" sz="2000" b="1" dirty="0"/>
              <a:t>AFEBRIL: </a:t>
            </a:r>
            <a:r>
              <a:rPr lang="pt-BR" sz="2000" dirty="0"/>
              <a:t>PACIENTE COM QUADRO DE TEMPERATURA NORMAL (36ºC A 37,5ºC)</a:t>
            </a:r>
          </a:p>
          <a:p>
            <a:pPr marL="0" indent="0">
              <a:buNone/>
            </a:pPr>
            <a:endParaRPr lang="pt-BR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2000" b="1" dirty="0"/>
              <a:t>FEBRÍCULA: </a:t>
            </a:r>
            <a:r>
              <a:rPr lang="pt-BR" sz="2000" dirty="0"/>
              <a:t>DISCRETO AUMENTO DA TEMPERATURA CORPORAL, ESTADO PRÉ FEBRE (37,6 – 37,7ºC)</a:t>
            </a:r>
          </a:p>
          <a:p>
            <a:pPr marL="0" indent="0">
              <a:buNone/>
            </a:pPr>
            <a:endParaRPr lang="pt-BR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2000" b="1" dirty="0"/>
              <a:t>PIREXIA, HIPERTERMIA, HIPERPIREXIA</a:t>
            </a:r>
            <a:r>
              <a:rPr lang="pt-BR" sz="2000" dirty="0"/>
              <a:t>: AUMENTO DA TEMPERATURA CORPORAL (&gt;37,8ºC)</a:t>
            </a:r>
          </a:p>
          <a:p>
            <a:pPr marL="0" indent="0">
              <a:buNone/>
            </a:pPr>
            <a:endParaRPr lang="pt-BR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2000" b="1" dirty="0"/>
              <a:t>HIPOTERMIA, HIPOPIREXIA</a:t>
            </a:r>
            <a:r>
              <a:rPr lang="pt-BR" sz="2000" dirty="0"/>
              <a:t>: TEMPERATURA CORPORAL BAIXA (&lt;35ºC).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A1006BB-470C-40CD-88F8-528A71269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31/05/2022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174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ABD467-DED6-497B-9AA4-64DD26772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708" y="115055"/>
            <a:ext cx="10058400" cy="1371600"/>
          </a:xfrm>
        </p:spPr>
        <p:txBody>
          <a:bodyPr/>
          <a:lstStyle/>
          <a:p>
            <a:pPr algn="ctr"/>
            <a:r>
              <a:rPr lang="pt-BR" dirty="0"/>
              <a:t>PULSO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883F1A-FE6A-401E-90A8-4B7BD5B09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692" y="1276642"/>
            <a:ext cx="10802816" cy="49483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/>
              <a:t>PULSAÇÃO É A ONDA DE EXPANSÃO E CONTRAÇÃO DAS ARTÉRIAS, RESULTANTES DOS BATIMENTOS CARDÍACOS.</a:t>
            </a:r>
          </a:p>
          <a:p>
            <a:pPr marL="0" indent="0">
              <a:buNone/>
            </a:pPr>
            <a:r>
              <a:rPr lang="pt-BR" sz="2000" dirty="0"/>
              <a:t>NA PALPAÇÃO DO PULSO, VERIFICAM-SE FREQUÊNCIA, RITMO E TENSÃO DAS ARTÉRIAS.</a:t>
            </a:r>
          </a:p>
          <a:p>
            <a:pPr marL="0" indent="0">
              <a:buNone/>
            </a:pPr>
            <a:r>
              <a:rPr lang="pt-BR" sz="2000" dirty="0"/>
              <a:t>O NÚMERO DE PULSAÇÕES NORMAIS NO ADULTO É DE APROXIMADAMENTE ENTRE 60 A 80 BCPM, PORÉM HÁ LITERATURAS QUE PODEM CONSIDERAR ATÉ 90 BCPM.</a:t>
            </a:r>
          </a:p>
          <a:p>
            <a:pPr marL="0" indent="0">
              <a:buNone/>
            </a:pPr>
            <a:r>
              <a:rPr lang="pt-BR" sz="2000" dirty="0"/>
              <a:t>AS ARTÉRIAS DE VERIFICAÇÃO DO PULSO SÃO:</a:t>
            </a:r>
          </a:p>
          <a:p>
            <a:pPr marL="0" indent="0">
              <a:buNone/>
            </a:pPr>
            <a:r>
              <a:rPr lang="pt-BR" sz="2000" dirty="0"/>
              <a:t>                                   ARTÉRIA RADIAL                 ARTÉRIA CARÓTIDA</a:t>
            </a:r>
          </a:p>
          <a:p>
            <a:pPr marL="0" indent="0">
              <a:buNone/>
            </a:pPr>
            <a:r>
              <a:rPr lang="pt-BR" sz="2000" dirty="0"/>
              <a:t>                                   ARTÉRIA TEMPORAL           ARTÉRIA BRAQUIAL</a:t>
            </a:r>
          </a:p>
          <a:p>
            <a:pPr marL="0" indent="0">
              <a:buNone/>
            </a:pPr>
            <a:r>
              <a:rPr lang="pt-BR" sz="2000" dirty="0"/>
              <a:t>                                   REGIÃO DO ÁPICE CARDÍACO (PULSO APICAL) </a:t>
            </a:r>
          </a:p>
          <a:p>
            <a:pPr marL="0" indent="0" algn="ctr">
              <a:buNone/>
            </a:pPr>
            <a:r>
              <a:rPr lang="pt-BR" sz="2000" dirty="0"/>
              <a:t>ARTÉRIA FEMURAL  ARTÉRIA POPLÍTEA  ARTÉRIA PEDIOSA</a:t>
            </a:r>
          </a:p>
          <a:p>
            <a:pPr>
              <a:buFont typeface="Arial" panose="020B0604020202020204" pitchFamily="34" charset="0"/>
              <a:buChar char="•"/>
            </a:pPr>
            <a:endParaRPr lang="pt-BR" sz="20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207A25-D88A-4297-A260-A7AB0D8C0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31/05/2022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443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CBF6D4-8849-4760-84C9-76D5C8108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2110"/>
            <a:ext cx="10058400" cy="1371600"/>
          </a:xfrm>
        </p:spPr>
        <p:txBody>
          <a:bodyPr/>
          <a:lstStyle/>
          <a:p>
            <a:pPr algn="ctr"/>
            <a:r>
              <a:rPr lang="pt-BR" dirty="0"/>
              <a:t>TERMINOLOGIAS RELACIONADAS AO PULSO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A0880CC-3E33-44A1-9347-794884BAE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160" y="1556238"/>
            <a:ext cx="11051931" cy="4783015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/>
              <a:t> </a:t>
            </a:r>
            <a:r>
              <a:rPr lang="pt-BR" sz="2000" b="1" dirty="0"/>
              <a:t>NORMOCARDICO</a:t>
            </a:r>
            <a:r>
              <a:rPr lang="pt-BR" sz="2000" dirty="0"/>
              <a:t>: DENTRO DOS PADRÕES DE NORMALIDADE (60 – 80 (90) BCPM).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/>
              <a:t> </a:t>
            </a:r>
            <a:r>
              <a:rPr lang="pt-BR" sz="2000" b="1" dirty="0"/>
              <a:t>TAQUICARDIA</a:t>
            </a:r>
            <a:r>
              <a:rPr lang="pt-BR" sz="2000" dirty="0"/>
              <a:t>: PULSO ACIMA DO NORMAL, ACELERADO (&gt;90BCPM)</a:t>
            </a:r>
          </a:p>
          <a:p>
            <a:pPr marL="0" indent="0" algn="just">
              <a:buNone/>
            </a:pPr>
            <a:endParaRPr lang="pt-BR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/>
              <a:t> </a:t>
            </a:r>
            <a:r>
              <a:rPr lang="pt-BR" sz="2000" b="1" dirty="0"/>
              <a:t>BRADICARDIA</a:t>
            </a:r>
            <a:r>
              <a:rPr lang="pt-BR" sz="2000" dirty="0"/>
              <a:t>: PULSO ABAIXO DO NORMAL, PULSAÇÃO LENTA (&lt;60BCPM)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/>
              <a:t> </a:t>
            </a:r>
            <a:r>
              <a:rPr lang="pt-BR" sz="2000" b="1" dirty="0"/>
              <a:t>PULSO FILIFORME, FRACO</a:t>
            </a:r>
            <a:r>
              <a:rPr lang="pt-BR" sz="2000" dirty="0"/>
              <a:t>: TERMOS QUE INDICAM A REDUÇÃO DA FORMA OU NO VOLUME DO PULSO PERIFÉRICO</a:t>
            </a:r>
          </a:p>
          <a:p>
            <a:pPr marL="0" indent="0" algn="just">
              <a:buNone/>
            </a:pPr>
            <a:endParaRPr lang="pt-BR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b="1" dirty="0"/>
              <a:t>PULSO CHEIO, FORTE</a:t>
            </a:r>
            <a:r>
              <a:rPr lang="pt-BR" sz="2000" dirty="0"/>
              <a:t>: PADRÃO NORMAL PARA O ADULTO HÍGIDO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/>
              <a:t> </a:t>
            </a:r>
            <a:r>
              <a:rPr lang="pt-BR" sz="2000" b="1" dirty="0"/>
              <a:t>PULSO IRREGULAR</a:t>
            </a:r>
            <a:r>
              <a:rPr lang="pt-BR" sz="2000" dirty="0"/>
              <a:t>: OS INTERVALOS ENTRE OS BATIMENTOS SÃO DESIGUAIS, TAMBÉM CHAMADOS DE ARRÍTIMICO.</a:t>
            </a:r>
          </a:p>
          <a:p>
            <a:pPr marL="0" indent="0" algn="just">
              <a:buNone/>
            </a:pPr>
            <a:endParaRPr lang="pt-BR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b="1" dirty="0"/>
              <a:t>DICRÓTICO</a:t>
            </a:r>
            <a:r>
              <a:rPr lang="pt-BR" sz="2000" dirty="0"/>
              <a:t>: OS BATIMENTOS DÃO A IMPRESSÃO DE DOIS BATIMENTOS.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2D7C93E-DECD-491E-A35E-E4E3CA392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31/05/2022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05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0D3E46-0056-48D6-89D8-9F0887FEB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RESPIRAÇÃO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3A1244-F652-4170-94C3-0C6C8E2CF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/>
              <a:t>RESPIRAÇÃO É O ATO DE INSPIRAR E EXPIRAR, PROMOVENDO A TROCA DE GASES ENTRE O ORGANISMO E O AMBIENTE.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 FREQUÊNCIA RESPIRATÓRIA NORMAL DO ADULTO OSCILA ENTRE 16 – 20 RPM.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EM GERAL, A PROPORÇÃO DE ENTRE FREQUÊNCIA RESPIRATÓRIA E RITMO CARDÍACO É DE 1:4, OU SEJA: R=20 – P=80.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 RESPIRAÇÃO DEVE SER CONTATA SEM QUE O PACIENTE PERCEBA SUA AÇÃO, VISTO QUE É O ÚNICO DADO VITAL PASSÍVEL DE MODIFICAÇÃO CONTROLADA PELO CLIENTE.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1861C4-1B53-4A96-8143-4EF94D7C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31/05/2022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582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14_TF78438558" id="{EFC388B7-E3E7-46E9-90A0-7401A222EB8A}" vid="{685F28B6-3FA5-49C7-9831-35ED941F70C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{E1F46FB9-8F0F-401D-A815-34FCD7FC9E56}tf78438558_win32</Template>
  <TotalTime>252</TotalTime>
  <Words>759</Words>
  <Application>Microsoft Office PowerPoint</Application>
  <PresentationFormat>Widescreen</PresentationFormat>
  <Paragraphs>97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Garamond</vt:lpstr>
      <vt:lpstr>Wingdings</vt:lpstr>
      <vt:lpstr>SavonVTI</vt:lpstr>
      <vt:lpstr>Sinais vitais</vt:lpstr>
      <vt:lpstr>QUAL A IMPORTÂNCIA DOS SSVV?</vt:lpstr>
      <vt:lpstr>Apresentação do PowerPoint</vt:lpstr>
      <vt:lpstr>MATERIAL NECESSÁRIO PARA AFERIÇÃO DE SINAIS VITAIS</vt:lpstr>
      <vt:lpstr>TEMPERATURA</vt:lpstr>
      <vt:lpstr>TERMINOLOGIAS RELACIONADAS À TEMPERATURA</vt:lpstr>
      <vt:lpstr>PULSO</vt:lpstr>
      <vt:lpstr>TERMINOLOGIAS RELACIONADAS AO PULSO</vt:lpstr>
      <vt:lpstr>RESPIRAÇÃO</vt:lpstr>
      <vt:lpstr>TERMINOLOGIA REFERENTE À RESPIRAÇÃO</vt:lpstr>
      <vt:lpstr>Apresentação do PowerPoint</vt:lpstr>
      <vt:lpstr>SATURAÇÃO/OXÍMETRIA</vt:lpstr>
      <vt:lpstr>DOR</vt:lpstr>
      <vt:lpstr>AVALIAÇÃO DA EXPERIÊNCIA DOLOROSA</vt:lpstr>
      <vt:lpstr>E A PRESSÃO ARTERIAL?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Sinais vitais</dc:title>
  <dc:creator>Proprietário</dc:creator>
  <cp:lastModifiedBy>Daniela Alberti Gonçalves</cp:lastModifiedBy>
  <cp:revision>2</cp:revision>
  <dcterms:created xsi:type="dcterms:W3CDTF">2022-02-22T17:22:34Z</dcterms:created>
  <dcterms:modified xsi:type="dcterms:W3CDTF">2022-05-31T22:29:06Z</dcterms:modified>
</cp:coreProperties>
</file>