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2" r:id="rId30"/>
    <p:sldId id="284" r:id="rId31"/>
    <p:sldId id="285" r:id="rId32"/>
    <p:sldId id="286" r:id="rId33"/>
    <p:sldId id="288" r:id="rId34"/>
    <p:sldId id="289" r:id="rId35"/>
    <p:sldId id="290" r:id="rId36"/>
    <p:sldId id="287" r:id="rId37"/>
    <p:sldId id="291" r:id="rId38"/>
    <p:sldId id="294" r:id="rId39"/>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5" name="Retângulo 20"/>
          <p:cNvSpPr>
            <a:spLocks noChangeArrowheads="1"/>
          </p:cNvSpPr>
          <p:nvPr/>
        </p:nvSpPr>
        <p:spPr bwMode="white">
          <a:xfrm>
            <a:off x="11988800" y="3175"/>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6" name="Retângulo 21"/>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7" name="Retângulo 23"/>
          <p:cNvSpPr>
            <a:spLocks noChangeArrowheads="1"/>
          </p:cNvSpPr>
          <p:nvPr/>
        </p:nvSpPr>
        <p:spPr bwMode="white">
          <a:xfrm>
            <a:off x="0" y="0"/>
            <a:ext cx="12192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 name="Retângulo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1" name="Conector reto 10"/>
          <p:cNvSpPr>
            <a:spLocks noChangeShapeType="1"/>
          </p:cNvSpPr>
          <p:nvPr/>
        </p:nvSpPr>
        <p:spPr bwMode="auto">
          <a:xfrm>
            <a:off x="207434" y="241935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2" name="Retângulo 11"/>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Elipse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Subtítulo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8" name="Título 7"/>
          <p:cNvSpPr>
            <a:spLocks noGrp="1"/>
          </p:cNvSpPr>
          <p:nvPr>
            <p:ph type="ctrTitle"/>
          </p:nvPr>
        </p:nvSpPr>
        <p:spPr>
          <a:xfrm>
            <a:off x="914400" y="381000"/>
            <a:ext cx="10363200" cy="1752600"/>
          </a:xfrm>
        </p:spPr>
        <p:txBody>
          <a:bodyPr/>
          <a:lstStyle>
            <a:lvl1pPr>
              <a:defRPr sz="4200">
                <a:solidFill>
                  <a:schemeClr val="accent1"/>
                </a:solidFill>
              </a:defRPr>
            </a:lvl1pPr>
          </a:lstStyle>
          <a:p>
            <a:r>
              <a:rPr lang="pt-BR"/>
              <a:t>Clique para editar o estilo do título mestre</a:t>
            </a:r>
            <a:endParaRPr lang="en-US"/>
          </a:p>
        </p:txBody>
      </p:sp>
      <p:sp>
        <p:nvSpPr>
          <p:cNvPr id="15" name="Espaço Reservado para Data 27"/>
          <p:cNvSpPr>
            <a:spLocks noGrp="1"/>
          </p:cNvSpPr>
          <p:nvPr>
            <p:ph type="dt" sz="half" idx="10"/>
          </p:nvPr>
        </p:nvSpPr>
        <p:spPr/>
        <p:txBody>
          <a:bodyPr/>
          <a:lstStyle>
            <a:lvl1pPr>
              <a:defRPr/>
            </a:lvl1pPr>
          </a:lstStyle>
          <a:p>
            <a:pPr>
              <a:defRPr/>
            </a:pPr>
            <a:fld id="{D1F50210-1B52-4347-A25D-9C878DDB974C}" type="datetimeFigureOut">
              <a:rPr lang="pt-BR"/>
              <a:pPr>
                <a:defRPr/>
              </a:pPr>
              <a:t>24/05/2023</a:t>
            </a:fld>
            <a:endParaRPr lang="pt-BR"/>
          </a:p>
        </p:txBody>
      </p:sp>
      <p:sp>
        <p:nvSpPr>
          <p:cNvPr id="16" name="Espaço Reservado para Rodapé 16"/>
          <p:cNvSpPr>
            <a:spLocks noGrp="1"/>
          </p:cNvSpPr>
          <p:nvPr>
            <p:ph type="ftr" sz="quarter" idx="11"/>
          </p:nvPr>
        </p:nvSpPr>
        <p:spPr/>
        <p:txBody>
          <a:bodyPr/>
          <a:lstStyle>
            <a:lvl1pPr>
              <a:defRPr/>
            </a:lvl1pPr>
          </a:lstStyle>
          <a:p>
            <a:pPr>
              <a:defRPr/>
            </a:pPr>
            <a:endParaRPr lang="pt-BR"/>
          </a:p>
        </p:txBody>
      </p:sp>
      <p:sp>
        <p:nvSpPr>
          <p:cNvPr id="17" name="Espaço Reservado para Número de Slide 28"/>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144571C4-A7B1-4E89-BA11-6B7816FB8C69}"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2413850185"/>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A3A79A9F-B8A1-4562-BF86-8273B375F0C3}" type="datetimeFigureOut">
              <a:rPr lang="pt-BR"/>
              <a:pPr>
                <a:defRPr/>
              </a:pPr>
              <a:t>24/05/2023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p:txBody>
          <a:bodyPr/>
          <a:lstStyle>
            <a:lvl1pPr>
              <a:defRPr/>
            </a:lvl1pPr>
          </a:lstStyle>
          <a:p>
            <a:pPr>
              <a:defRPr/>
            </a:pPr>
            <a:fld id="{DB236B85-B3AA-4F26-BA81-116D283FD727}"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824811583"/>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2"/>
      </p:bgRef>
    </p:bg>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5" name="Retângulo 20"/>
          <p:cNvSpPr>
            <a:spLocks noChangeArrowheads="1"/>
          </p:cNvSpPr>
          <p:nvPr/>
        </p:nvSpPr>
        <p:spPr bwMode="white">
          <a:xfrm>
            <a:off x="9347200" y="0"/>
            <a:ext cx="28448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6" name="Retângulo 21"/>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7"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8" name="Retângulo 7"/>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9" name="Retângulo 8"/>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0" name="Conector reto 9"/>
          <p:cNvSpPr>
            <a:spLocks noChangeShapeType="1"/>
          </p:cNvSpPr>
          <p:nvPr/>
        </p:nvSpPr>
        <p:spPr bwMode="auto">
          <a:xfrm rot="5400000">
            <a:off x="6402388"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1" name="Elipse 10"/>
          <p:cNvSpPr/>
          <p:nvPr/>
        </p:nvSpPr>
        <p:spPr>
          <a:xfrm>
            <a:off x="9118600"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Elipse 11"/>
          <p:cNvSpPr/>
          <p:nvPr/>
        </p:nvSpPr>
        <p:spPr>
          <a:xfrm>
            <a:off x="9245600" y="3021013"/>
            <a:ext cx="560917"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Espaço Reservado para Texto Vertical 2"/>
          <p:cNvSpPr>
            <a:spLocks noGrp="1"/>
          </p:cNvSpPr>
          <p:nvPr>
            <p:ph type="body" orient="vert" idx="1"/>
          </p:nvPr>
        </p:nvSpPr>
        <p:spPr>
          <a:xfrm>
            <a:off x="406400" y="304800"/>
            <a:ext cx="8737600" cy="5821366"/>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 name="Título Vertical 1"/>
          <p:cNvSpPr>
            <a:spLocks noGrp="1"/>
          </p:cNvSpPr>
          <p:nvPr>
            <p:ph type="title" orient="vert"/>
          </p:nvPr>
        </p:nvSpPr>
        <p:spPr>
          <a:xfrm>
            <a:off x="9855200" y="304802"/>
            <a:ext cx="1930400" cy="5851525"/>
          </a:xfrm>
        </p:spPr>
        <p:txBody>
          <a:bodyPr vert="eaVert"/>
          <a:lstStyle/>
          <a:p>
            <a:r>
              <a:rPr lang="pt-BR"/>
              <a:t>Clique para editar o estilo do título mestre</a:t>
            </a:r>
            <a:endParaRPr lang="en-US"/>
          </a:p>
        </p:txBody>
      </p:sp>
      <p:sp>
        <p:nvSpPr>
          <p:cNvPr id="13" name="Espaço Reservado para Número de Slide 5"/>
          <p:cNvSpPr>
            <a:spLocks noGrp="1"/>
          </p:cNvSpPr>
          <p:nvPr>
            <p:ph type="sldNum" sz="quarter" idx="10"/>
          </p:nvPr>
        </p:nvSpPr>
        <p:spPr>
          <a:xfrm>
            <a:off x="9220200" y="3009901"/>
            <a:ext cx="609600" cy="441325"/>
          </a:xfrm>
        </p:spPr>
        <p:txBody>
          <a:bodyPr/>
          <a:lstStyle>
            <a:lvl1pPr>
              <a:defRPr/>
            </a:lvl1pPr>
          </a:lstStyle>
          <a:p>
            <a:pPr>
              <a:defRPr/>
            </a:pPr>
            <a:fld id="{9D39B9B4-ACA8-4D9C-A83D-22EFA25172A4}" type="slidenum">
              <a:rPr lang="pt-BR">
                <a:solidFill>
                  <a:srgbClr val="8CADAE">
                    <a:shade val="75000"/>
                  </a:srgbClr>
                </a:solidFill>
              </a:rPr>
              <a:pPr>
                <a:defRPr/>
              </a:pPr>
              <a:t>‹nº›</a:t>
            </a:fld>
            <a:endParaRPr lang="pt-BR">
              <a:solidFill>
                <a:srgbClr val="8CADAE">
                  <a:shade val="75000"/>
                </a:srgbClr>
              </a:solidFill>
            </a:endParaRPr>
          </a:p>
        </p:txBody>
      </p:sp>
      <p:sp>
        <p:nvSpPr>
          <p:cNvPr id="14" name="Espaço Reservado para Data 3"/>
          <p:cNvSpPr>
            <a:spLocks noGrp="1"/>
          </p:cNvSpPr>
          <p:nvPr>
            <p:ph type="dt" sz="half" idx="11"/>
          </p:nvPr>
        </p:nvSpPr>
        <p:spPr/>
        <p:txBody>
          <a:bodyPr/>
          <a:lstStyle>
            <a:lvl1pPr>
              <a:defRPr/>
            </a:lvl1pPr>
          </a:lstStyle>
          <a:p>
            <a:pPr>
              <a:defRPr/>
            </a:pPr>
            <a:fld id="{742DA410-9CEF-42E0-B23E-A8462D812BE4}" type="datetimeFigureOut">
              <a:rPr lang="pt-BR"/>
              <a:pPr>
                <a:defRPr/>
              </a:pPr>
              <a:t>24/05/2023</a:t>
            </a:fld>
            <a:endParaRPr lang="pt-BR"/>
          </a:p>
        </p:txBody>
      </p:sp>
      <p:sp>
        <p:nvSpPr>
          <p:cNvPr id="15" name="Espaço Reservado para Rodapé 4"/>
          <p:cNvSpPr>
            <a:spLocks noGrp="1"/>
          </p:cNvSpPr>
          <p:nvPr>
            <p:ph type="ftr" sz="quarter" idx="12"/>
          </p:nvPr>
        </p:nvSpPr>
        <p:spPr/>
        <p:txBody>
          <a:bodyPr/>
          <a:lstStyle>
            <a:lvl1pPr>
              <a:defRPr/>
            </a:lvl1pPr>
          </a:lstStyle>
          <a:p>
            <a:pPr>
              <a:defRPr/>
            </a:pPr>
            <a:endParaRPr lang="pt-BR"/>
          </a:p>
        </p:txBody>
      </p:sp>
    </p:spTree>
    <p:extLst>
      <p:ext uri="{BB962C8B-B14F-4D97-AF65-F5344CB8AC3E}">
        <p14:creationId xmlns:p14="http://schemas.microsoft.com/office/powerpoint/2010/main" val="1589589541"/>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1">
        <a:schemeClr val="bg2"/>
      </p:bgRef>
    </p:bg>
    <p:spTree>
      <p:nvGrpSpPr>
        <p:cNvPr id="1" name=""/>
        <p:cNvGrpSpPr/>
        <p:nvPr/>
      </p:nvGrpSpPr>
      <p:grpSpPr>
        <a:xfrm>
          <a:off x="0" y="0"/>
          <a:ext cx="0" cy="0"/>
          <a:chOff x="0" y="0"/>
          <a:chExt cx="0" cy="0"/>
        </a:xfrm>
      </p:grpSpPr>
      <p:sp>
        <p:nvSpPr>
          <p:cNvPr id="4" name="Retângulo 3"/>
          <p:cNvSpPr/>
          <p:nvPr/>
        </p:nvSpPr>
        <p:spPr bwMode="white">
          <a:xfrm>
            <a:off x="0" y="5970588"/>
            <a:ext cx="12192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tângulo 4"/>
          <p:cNvSpPr/>
          <p:nvPr/>
        </p:nvSpPr>
        <p:spPr>
          <a:xfrm>
            <a:off x="-12700" y="6053139"/>
            <a:ext cx="2999317"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tângulo 5"/>
          <p:cNvSpPr/>
          <p:nvPr/>
        </p:nvSpPr>
        <p:spPr>
          <a:xfrm>
            <a:off x="3145368" y="6043614"/>
            <a:ext cx="9046633"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Título 7"/>
          <p:cNvSpPr>
            <a:spLocks noGrp="1"/>
          </p:cNvSpPr>
          <p:nvPr>
            <p:ph type="ctrTitle"/>
          </p:nvPr>
        </p:nvSpPr>
        <p:spPr>
          <a:xfrm>
            <a:off x="3149600" y="4038600"/>
            <a:ext cx="8636000" cy="1828800"/>
          </a:xfrm>
        </p:spPr>
        <p:txBody>
          <a:bodyPr anchor="b"/>
          <a:lstStyle>
            <a:lvl1pPr>
              <a:defRPr cap="all" baseline="0"/>
            </a:lvl1pPr>
          </a:lstStyle>
          <a:p>
            <a:r>
              <a:rPr lang="pt-BR"/>
              <a:t>Clique para editar o estilo do título mestre</a:t>
            </a:r>
            <a:endParaRPr lang="en-US"/>
          </a:p>
        </p:txBody>
      </p:sp>
      <p:sp>
        <p:nvSpPr>
          <p:cNvPr id="9" name="Subtítulo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pt-BR"/>
              <a:t>Clique para editar o estilo do subtítulo mestre</a:t>
            </a:r>
            <a:endParaRPr lang="en-US"/>
          </a:p>
        </p:txBody>
      </p:sp>
      <p:sp>
        <p:nvSpPr>
          <p:cNvPr id="7" name="Espaço Reservado para Data 27"/>
          <p:cNvSpPr>
            <a:spLocks noGrp="1"/>
          </p:cNvSpPr>
          <p:nvPr>
            <p:ph type="dt" sz="half" idx="10"/>
          </p:nvPr>
        </p:nvSpPr>
        <p:spPr>
          <a:xfrm>
            <a:off x="101600" y="6069013"/>
            <a:ext cx="2743200" cy="685800"/>
          </a:xfrm>
        </p:spPr>
        <p:txBody>
          <a:bodyPr>
            <a:noAutofit/>
          </a:bodyPr>
          <a:lstStyle>
            <a:lvl1pPr algn="ctr">
              <a:defRPr sz="2000">
                <a:solidFill>
                  <a:srgbClr val="FFFFFF"/>
                </a:solidFill>
              </a:defRPr>
            </a:lvl1pPr>
          </a:lstStyle>
          <a:p>
            <a:pPr>
              <a:defRPr/>
            </a:pPr>
            <a:fld id="{D5A5B338-9459-4766-B7EE-4D467BDCFD96}" type="datetime8">
              <a:rPr lang="pt-BR"/>
              <a:pPr>
                <a:defRPr/>
              </a:pPr>
              <a:t>24/05/2023 10:20</a:t>
            </a:fld>
            <a:endParaRPr lang="en-US"/>
          </a:p>
        </p:txBody>
      </p:sp>
      <p:sp>
        <p:nvSpPr>
          <p:cNvPr id="10" name="Espaço Reservado para Rodapé 16"/>
          <p:cNvSpPr>
            <a:spLocks noGrp="1"/>
          </p:cNvSpPr>
          <p:nvPr>
            <p:ph type="ftr" sz="quarter" idx="11"/>
          </p:nvPr>
        </p:nvSpPr>
        <p:spPr>
          <a:xfrm>
            <a:off x="2781300" y="236539"/>
            <a:ext cx="7823200" cy="365125"/>
          </a:xfrm>
        </p:spPr>
        <p:txBody>
          <a:bodyPr/>
          <a:lstStyle>
            <a:lvl1pPr algn="r">
              <a:defRPr>
                <a:solidFill>
                  <a:srgbClr val="EBDDC3"/>
                </a:solidFill>
              </a:defRPr>
            </a:lvl1pPr>
          </a:lstStyle>
          <a:p>
            <a:pPr>
              <a:defRPr/>
            </a:pPr>
            <a:r>
              <a:rPr lang="en-US"/>
              <a:t>Prof. Danielly Borguezan </a:t>
            </a:r>
          </a:p>
        </p:txBody>
      </p:sp>
      <p:sp>
        <p:nvSpPr>
          <p:cNvPr id="11" name="Espaço Reservado para Número de Slide 28"/>
          <p:cNvSpPr>
            <a:spLocks noGrp="1"/>
          </p:cNvSpPr>
          <p:nvPr>
            <p:ph type="sldNum" sz="quarter" idx="12"/>
          </p:nvPr>
        </p:nvSpPr>
        <p:spPr>
          <a:xfrm>
            <a:off x="10668000" y="228600"/>
            <a:ext cx="1117600" cy="381000"/>
          </a:xfrm>
        </p:spPr>
        <p:txBody>
          <a:bodyPr/>
          <a:lstStyle>
            <a:lvl1pPr>
              <a:defRPr>
                <a:solidFill>
                  <a:srgbClr val="EBDDC3"/>
                </a:solidFill>
              </a:defRPr>
            </a:lvl1pPr>
          </a:lstStyle>
          <a:p>
            <a:pPr>
              <a:defRPr/>
            </a:pPr>
            <a:fld id="{0AE8F9CE-F258-4204-8683-975DA23BDD5D}" type="slidenum">
              <a:rPr lang="en-US"/>
              <a:pPr>
                <a:defRPr/>
              </a:pPr>
              <a:t>‹nº›</a:t>
            </a:fld>
            <a:endParaRPr lang="en-US"/>
          </a:p>
        </p:txBody>
      </p:sp>
    </p:spTree>
    <p:extLst>
      <p:ext uri="{BB962C8B-B14F-4D97-AF65-F5344CB8AC3E}">
        <p14:creationId xmlns:p14="http://schemas.microsoft.com/office/powerpoint/2010/main" val="1970139431"/>
      </p:ext>
    </p:extLst>
  </p:cSld>
  <p:clrMapOvr>
    <a:overrideClrMapping bg1="dk1" tx1="lt1" bg2="dk2" tx2="lt2" accent1="accent1" accent2="accent2" accent3="accent3" accent4="accent4" accent5="accent5" accent6="accent6" hlink="hlink" folHlink="folHlink"/>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816864" y="228600"/>
            <a:ext cx="10871200" cy="990600"/>
          </a:xfrm>
        </p:spPr>
        <p:txBody>
          <a:bodyPr/>
          <a:lstStyle/>
          <a:p>
            <a:r>
              <a:rPr lang="pt-BR"/>
              <a:t>Clique para editar o estilo do título mestre</a:t>
            </a:r>
            <a:endParaRPr lang="en-US"/>
          </a:p>
        </p:txBody>
      </p:sp>
      <p:sp>
        <p:nvSpPr>
          <p:cNvPr id="8" name="Espaço Reservado para Conteúdo 7"/>
          <p:cNvSpPr>
            <a:spLocks noGrp="1"/>
          </p:cNvSpPr>
          <p:nvPr>
            <p:ph sz="quarter" idx="1"/>
          </p:nvPr>
        </p:nvSpPr>
        <p:spPr>
          <a:xfrm>
            <a:off x="816864" y="1600200"/>
            <a:ext cx="108712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8897AE3F-62E8-4EC9-8DD4-26237963475C}" type="datetime8">
              <a:rPr lang="pt-BR"/>
              <a:pPr>
                <a:defRPr/>
              </a:pPr>
              <a:t>24/05/2023 10:20</a:t>
            </a:fld>
            <a:endParaRPr lang="en-US"/>
          </a:p>
        </p:txBody>
      </p:sp>
      <p:sp>
        <p:nvSpPr>
          <p:cNvPr id="5" name="Espaço Reservado para Rodapé 2"/>
          <p:cNvSpPr>
            <a:spLocks noGrp="1"/>
          </p:cNvSpPr>
          <p:nvPr>
            <p:ph type="ftr" sz="quarter" idx="11"/>
          </p:nvPr>
        </p:nvSpPr>
        <p:spPr/>
        <p:txBody>
          <a:bodyPr/>
          <a:lstStyle>
            <a:lvl1pPr>
              <a:defRPr/>
            </a:lvl1pPr>
          </a:lstStyle>
          <a:p>
            <a:pPr>
              <a:defRPr/>
            </a:pPr>
            <a:r>
              <a:rPr lang="en-US"/>
              <a:t>Prof. Danielly Borguezan </a:t>
            </a:r>
          </a:p>
        </p:txBody>
      </p:sp>
      <p:sp>
        <p:nvSpPr>
          <p:cNvPr id="6" name="Espaço Reservado para Número de Slide 22"/>
          <p:cNvSpPr>
            <a:spLocks noGrp="1"/>
          </p:cNvSpPr>
          <p:nvPr>
            <p:ph type="sldNum" sz="quarter" idx="12"/>
          </p:nvPr>
        </p:nvSpPr>
        <p:spPr/>
        <p:txBody>
          <a:bodyPr/>
          <a:lstStyle>
            <a:lvl1pPr>
              <a:defRPr/>
            </a:lvl1pPr>
          </a:lstStyle>
          <a:p>
            <a:pPr>
              <a:defRPr/>
            </a:pPr>
            <a:fld id="{4A600CF3-A7A1-4295-BDB6-106D578C9D76}" type="slidenum">
              <a:rPr lang="en-US"/>
              <a:pPr>
                <a:defRPr/>
              </a:pPr>
              <a:t>‹nº›</a:t>
            </a:fld>
            <a:endParaRPr lang="en-US"/>
          </a:p>
        </p:txBody>
      </p:sp>
    </p:spTree>
    <p:extLst>
      <p:ext uri="{BB962C8B-B14F-4D97-AF65-F5344CB8AC3E}">
        <p14:creationId xmlns:p14="http://schemas.microsoft.com/office/powerpoint/2010/main" val="224977306"/>
      </p:ext>
    </p:extLst>
  </p:cSld>
  <p:clrMapOvr>
    <a:masterClrMapping/>
  </p:clrMapOvr>
  <p:transition spd="slow">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4" name="Retângulo 3"/>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5" name="Retângulo 4"/>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tângulo 5"/>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Espaço Reservado para Texto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os estilos do texto mestre</a:t>
            </a:r>
          </a:p>
        </p:txBody>
      </p:sp>
      <p:sp>
        <p:nvSpPr>
          <p:cNvPr id="2" name="Título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pt-BR"/>
              <a:t>Clique para editar o estilo do título mestre</a:t>
            </a:r>
            <a:endParaRPr lang="en-US"/>
          </a:p>
        </p:txBody>
      </p:sp>
      <p:sp>
        <p:nvSpPr>
          <p:cNvPr id="7" name="Espaço Reservado para Data 11"/>
          <p:cNvSpPr>
            <a:spLocks noGrp="1"/>
          </p:cNvSpPr>
          <p:nvPr>
            <p:ph type="dt" sz="half" idx="10"/>
          </p:nvPr>
        </p:nvSpPr>
        <p:spPr/>
        <p:txBody>
          <a:bodyPr/>
          <a:lstStyle>
            <a:lvl1pPr>
              <a:defRPr/>
            </a:lvl1pPr>
          </a:lstStyle>
          <a:p>
            <a:pPr>
              <a:defRPr/>
            </a:pPr>
            <a:fld id="{7B51F1AC-C814-4E98-BBF9-632DA52987F9}" type="datetime8">
              <a:rPr lang="pt-BR"/>
              <a:pPr>
                <a:defRPr/>
              </a:pPr>
              <a:t>24/05/2023 10:20</a:t>
            </a:fld>
            <a:endParaRPr lang="en-US"/>
          </a:p>
        </p:txBody>
      </p:sp>
      <p:sp>
        <p:nvSpPr>
          <p:cNvPr id="8" name="Espaço Reservado para Número de Slide 12"/>
          <p:cNvSpPr>
            <a:spLocks noGrp="1"/>
          </p:cNvSpPr>
          <p:nvPr>
            <p:ph type="sldNum" sz="quarter" idx="11"/>
          </p:nvPr>
        </p:nvSpPr>
        <p:spPr>
          <a:xfrm>
            <a:off x="0" y="1752601"/>
            <a:ext cx="1727200" cy="701675"/>
          </a:xfrm>
        </p:spPr>
        <p:txBody>
          <a:bodyPr>
            <a:noAutofit/>
          </a:bodyPr>
          <a:lstStyle>
            <a:lvl1pPr>
              <a:defRPr sz="2400">
                <a:solidFill>
                  <a:srgbClr val="FFFFFF"/>
                </a:solidFill>
              </a:defRPr>
            </a:lvl1pPr>
          </a:lstStyle>
          <a:p>
            <a:pPr>
              <a:defRPr/>
            </a:pPr>
            <a:fld id="{D4478F62-132C-4A85-AF8F-E4E9717E1494}" type="slidenum">
              <a:rPr lang="en-US"/>
              <a:pPr>
                <a:defRPr/>
              </a:pPr>
              <a:t>‹nº›</a:t>
            </a:fld>
            <a:endParaRPr lang="en-US"/>
          </a:p>
        </p:txBody>
      </p:sp>
      <p:sp>
        <p:nvSpPr>
          <p:cNvPr id="9" name="Espaço Reservado para Rodapé 13"/>
          <p:cNvSpPr>
            <a:spLocks noGrp="1"/>
          </p:cNvSpPr>
          <p:nvPr>
            <p:ph type="ftr" sz="quarter" idx="12"/>
          </p:nvPr>
        </p:nvSpPr>
        <p:spPr/>
        <p:txBody>
          <a:bodyPr/>
          <a:lstStyle>
            <a:lvl1pPr>
              <a:defRPr/>
            </a:lvl1pPr>
          </a:lstStyle>
          <a:p>
            <a:pPr>
              <a:defRPr/>
            </a:pPr>
            <a:r>
              <a:rPr lang="en-US"/>
              <a:t>Prof. Danielly Borguezan </a:t>
            </a:r>
          </a:p>
        </p:txBody>
      </p:sp>
    </p:spTree>
    <p:extLst>
      <p:ext uri="{BB962C8B-B14F-4D97-AF65-F5344CB8AC3E}">
        <p14:creationId xmlns:p14="http://schemas.microsoft.com/office/powerpoint/2010/main" val="2227059404"/>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9" name="Espaço Reservado para Conteúdo 8"/>
          <p:cNvSpPr>
            <a:spLocks noGrp="1"/>
          </p:cNvSpPr>
          <p:nvPr>
            <p:ph sz="quarter" idx="1"/>
          </p:nvPr>
        </p:nvSpPr>
        <p:spPr>
          <a:xfrm>
            <a:off x="812800" y="1589567"/>
            <a:ext cx="518160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1" name="Espaço Reservado para Conteúdo 10"/>
          <p:cNvSpPr>
            <a:spLocks noGrp="1"/>
          </p:cNvSpPr>
          <p:nvPr>
            <p:ph sz="quarter" idx="2"/>
          </p:nvPr>
        </p:nvSpPr>
        <p:spPr>
          <a:xfrm>
            <a:off x="6459868" y="1589567"/>
            <a:ext cx="518160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7"/>
          <p:cNvSpPr>
            <a:spLocks noGrp="1"/>
          </p:cNvSpPr>
          <p:nvPr>
            <p:ph type="dt" sz="half" idx="10"/>
          </p:nvPr>
        </p:nvSpPr>
        <p:spPr/>
        <p:txBody>
          <a:bodyPr rtlCol="0"/>
          <a:lstStyle>
            <a:lvl1pPr>
              <a:defRPr/>
            </a:lvl1pPr>
          </a:lstStyle>
          <a:p>
            <a:pPr>
              <a:defRPr/>
            </a:pPr>
            <a:fld id="{77817835-7CF5-4933-9463-0667FF22B70C}" type="datetime8">
              <a:rPr lang="pt-BR"/>
              <a:pPr>
                <a:defRPr/>
              </a:pPr>
              <a:t>24/05/2023 10:20</a:t>
            </a:fld>
            <a:endParaRPr lang="en-US"/>
          </a:p>
        </p:txBody>
      </p:sp>
      <p:sp>
        <p:nvSpPr>
          <p:cNvPr id="6" name="Espaço Reservado para Número de Slide 9"/>
          <p:cNvSpPr>
            <a:spLocks noGrp="1"/>
          </p:cNvSpPr>
          <p:nvPr>
            <p:ph type="sldNum" sz="quarter" idx="11"/>
          </p:nvPr>
        </p:nvSpPr>
        <p:spPr/>
        <p:txBody>
          <a:bodyPr rtlCol="0"/>
          <a:lstStyle>
            <a:lvl1pPr>
              <a:defRPr/>
            </a:lvl1pPr>
          </a:lstStyle>
          <a:p>
            <a:pPr>
              <a:defRPr/>
            </a:pPr>
            <a:fld id="{ED8DBCB6-F8C1-4719-A92C-3614657C3D21}" type="slidenum">
              <a:rPr lang="en-US"/>
              <a:pPr>
                <a:defRPr/>
              </a:pPr>
              <a:t>‹nº›</a:t>
            </a:fld>
            <a:endParaRPr lang="en-US"/>
          </a:p>
        </p:txBody>
      </p:sp>
      <p:sp>
        <p:nvSpPr>
          <p:cNvPr id="7" name="Espaço Reservado para Rodapé 11"/>
          <p:cNvSpPr>
            <a:spLocks noGrp="1"/>
          </p:cNvSpPr>
          <p:nvPr>
            <p:ph type="ftr" sz="quarter" idx="12"/>
          </p:nvPr>
        </p:nvSpPr>
        <p:spPr/>
        <p:txBody>
          <a:bodyPr rtlCol="0"/>
          <a:lstStyle>
            <a:lvl1pPr>
              <a:defRPr/>
            </a:lvl1pPr>
          </a:lstStyle>
          <a:p>
            <a:pPr>
              <a:defRPr/>
            </a:pPr>
            <a:r>
              <a:rPr lang="en-US"/>
              <a:t>Prof. Danielly Borguezan </a:t>
            </a:r>
          </a:p>
        </p:txBody>
      </p:sp>
    </p:spTree>
    <p:extLst>
      <p:ext uri="{BB962C8B-B14F-4D97-AF65-F5344CB8AC3E}">
        <p14:creationId xmlns:p14="http://schemas.microsoft.com/office/powerpoint/2010/main" val="2449162313"/>
      </p:ext>
    </p:extLst>
  </p:cSld>
  <p:clrMapOvr>
    <a:masterClrMapping/>
  </p:clrMapOvr>
  <p:transition spd="slow">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711200" y="273050"/>
            <a:ext cx="10871200" cy="869950"/>
          </a:xfrm>
        </p:spPr>
        <p:txBody>
          <a:bodyPr/>
          <a:lstStyle>
            <a:lvl1pPr>
              <a:defRPr/>
            </a:lvl1pPr>
          </a:lstStyle>
          <a:p>
            <a:r>
              <a:rPr lang="pt-BR"/>
              <a:t>Clique para editar o estilo do título mestre</a:t>
            </a:r>
            <a:endParaRPr lang="en-US"/>
          </a:p>
        </p:txBody>
      </p:sp>
      <p:sp>
        <p:nvSpPr>
          <p:cNvPr id="11" name="Espaço Reservado para Conteúdo 10"/>
          <p:cNvSpPr>
            <a:spLocks noGrp="1"/>
          </p:cNvSpPr>
          <p:nvPr>
            <p:ph sz="quarter" idx="2"/>
          </p:nvPr>
        </p:nvSpPr>
        <p:spPr>
          <a:xfrm>
            <a:off x="812800" y="2438400"/>
            <a:ext cx="5181600" cy="3581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3" name="Espaço Reservado para Conteúdo 12"/>
          <p:cNvSpPr>
            <a:spLocks noGrp="1"/>
          </p:cNvSpPr>
          <p:nvPr>
            <p:ph sz="quarter" idx="4"/>
          </p:nvPr>
        </p:nvSpPr>
        <p:spPr>
          <a:xfrm>
            <a:off x="6400800" y="2438400"/>
            <a:ext cx="5181600" cy="35814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Texto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a:r>
              <a:rPr lang="pt-BR"/>
              <a:t>Clique para editar os estilos do texto mestre</a:t>
            </a:r>
          </a:p>
        </p:txBody>
      </p:sp>
      <p:sp>
        <p:nvSpPr>
          <p:cNvPr id="15" name="Espaço Reservado para Texto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a:r>
              <a:rPr lang="pt-BR"/>
              <a:t>Clique para editar os estilos do texto mestre</a:t>
            </a:r>
          </a:p>
        </p:txBody>
      </p:sp>
      <p:sp>
        <p:nvSpPr>
          <p:cNvPr id="7" name="Espaço Reservado para Data 9"/>
          <p:cNvSpPr>
            <a:spLocks noGrp="1"/>
          </p:cNvSpPr>
          <p:nvPr>
            <p:ph type="dt" sz="half" idx="10"/>
          </p:nvPr>
        </p:nvSpPr>
        <p:spPr/>
        <p:txBody>
          <a:bodyPr rtlCol="0"/>
          <a:lstStyle>
            <a:lvl1pPr>
              <a:defRPr/>
            </a:lvl1pPr>
          </a:lstStyle>
          <a:p>
            <a:pPr>
              <a:defRPr/>
            </a:pPr>
            <a:fld id="{E9861099-6A4B-4EA1-9EA2-0C7CE184C605}" type="datetime8">
              <a:rPr lang="pt-BR"/>
              <a:pPr>
                <a:defRPr/>
              </a:pPr>
              <a:t>24/05/2023 10:20</a:t>
            </a:fld>
            <a:endParaRPr lang="en-US"/>
          </a:p>
        </p:txBody>
      </p:sp>
      <p:sp>
        <p:nvSpPr>
          <p:cNvPr id="8" name="Espaço Reservado para Número de Slide 11"/>
          <p:cNvSpPr>
            <a:spLocks noGrp="1"/>
          </p:cNvSpPr>
          <p:nvPr>
            <p:ph type="sldNum" sz="quarter" idx="11"/>
          </p:nvPr>
        </p:nvSpPr>
        <p:spPr/>
        <p:txBody>
          <a:bodyPr rtlCol="0"/>
          <a:lstStyle>
            <a:lvl1pPr>
              <a:defRPr/>
            </a:lvl1pPr>
          </a:lstStyle>
          <a:p>
            <a:pPr>
              <a:defRPr/>
            </a:pPr>
            <a:fld id="{0E72433D-AE7E-4152-89F1-05329CCFAD8C}" type="slidenum">
              <a:rPr lang="en-US"/>
              <a:pPr>
                <a:defRPr/>
              </a:pPr>
              <a:t>‹nº›</a:t>
            </a:fld>
            <a:endParaRPr lang="en-US"/>
          </a:p>
        </p:txBody>
      </p:sp>
      <p:sp>
        <p:nvSpPr>
          <p:cNvPr id="9" name="Espaço Reservado para Rodapé 13"/>
          <p:cNvSpPr>
            <a:spLocks noGrp="1"/>
          </p:cNvSpPr>
          <p:nvPr>
            <p:ph type="ftr" sz="quarter" idx="12"/>
          </p:nvPr>
        </p:nvSpPr>
        <p:spPr/>
        <p:txBody>
          <a:bodyPr rtlCol="0"/>
          <a:lstStyle>
            <a:lvl1pPr>
              <a:defRPr/>
            </a:lvl1pPr>
          </a:lstStyle>
          <a:p>
            <a:pPr>
              <a:defRPr/>
            </a:pPr>
            <a:r>
              <a:rPr lang="en-US"/>
              <a:t>Prof. Danielly Borguezan </a:t>
            </a:r>
          </a:p>
        </p:txBody>
      </p:sp>
    </p:spTree>
    <p:extLst>
      <p:ext uri="{BB962C8B-B14F-4D97-AF65-F5344CB8AC3E}">
        <p14:creationId xmlns:p14="http://schemas.microsoft.com/office/powerpoint/2010/main" val="1978800933"/>
      </p:ext>
    </p:extLst>
  </p:cSld>
  <p:clrMapOvr>
    <a:masterClrMapping/>
  </p:clrMapOvr>
  <p:transition spd="slow">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Data 13"/>
          <p:cNvSpPr>
            <a:spLocks noGrp="1"/>
          </p:cNvSpPr>
          <p:nvPr>
            <p:ph type="dt" sz="half" idx="10"/>
          </p:nvPr>
        </p:nvSpPr>
        <p:spPr/>
        <p:txBody>
          <a:bodyPr/>
          <a:lstStyle>
            <a:lvl1pPr>
              <a:defRPr/>
            </a:lvl1pPr>
          </a:lstStyle>
          <a:p>
            <a:pPr>
              <a:defRPr/>
            </a:pPr>
            <a:fld id="{8897AE3F-62E8-4EC9-8DD4-26237963475C}" type="datetime8">
              <a:rPr lang="pt-BR"/>
              <a:pPr>
                <a:defRPr/>
              </a:pPr>
              <a:t>24/05/2023 10:20</a:t>
            </a:fld>
            <a:endParaRPr lang="en-US"/>
          </a:p>
        </p:txBody>
      </p:sp>
      <p:sp>
        <p:nvSpPr>
          <p:cNvPr id="4" name="Espaço Reservado para Rodapé 2"/>
          <p:cNvSpPr>
            <a:spLocks noGrp="1"/>
          </p:cNvSpPr>
          <p:nvPr>
            <p:ph type="ftr" sz="quarter" idx="11"/>
          </p:nvPr>
        </p:nvSpPr>
        <p:spPr/>
        <p:txBody>
          <a:bodyPr/>
          <a:lstStyle>
            <a:lvl1pPr>
              <a:defRPr/>
            </a:lvl1pPr>
          </a:lstStyle>
          <a:p>
            <a:pPr>
              <a:defRPr/>
            </a:pPr>
            <a:r>
              <a:rPr lang="en-US"/>
              <a:t>Prof. Danielly Borguezan </a:t>
            </a:r>
          </a:p>
        </p:txBody>
      </p:sp>
      <p:sp>
        <p:nvSpPr>
          <p:cNvPr id="5" name="Espaço Reservado para Número de Slide 22"/>
          <p:cNvSpPr>
            <a:spLocks noGrp="1"/>
          </p:cNvSpPr>
          <p:nvPr>
            <p:ph type="sldNum" sz="quarter" idx="12"/>
          </p:nvPr>
        </p:nvSpPr>
        <p:spPr/>
        <p:txBody>
          <a:bodyPr/>
          <a:lstStyle>
            <a:lvl1pPr>
              <a:defRPr/>
            </a:lvl1pPr>
          </a:lstStyle>
          <a:p>
            <a:pPr>
              <a:defRPr/>
            </a:pPr>
            <a:fld id="{49CBD58A-83FC-48A7-847F-715AC2A4655C}" type="slidenum">
              <a:rPr lang="en-US"/>
              <a:pPr>
                <a:defRPr/>
              </a:pPr>
              <a:t>‹nº›</a:t>
            </a:fld>
            <a:endParaRPr lang="en-US"/>
          </a:p>
        </p:txBody>
      </p:sp>
    </p:spTree>
    <p:extLst>
      <p:ext uri="{BB962C8B-B14F-4D97-AF65-F5344CB8AC3E}">
        <p14:creationId xmlns:p14="http://schemas.microsoft.com/office/powerpoint/2010/main" val="405238109"/>
      </p:ext>
    </p:extLst>
  </p:cSld>
  <p:clrMapOvr>
    <a:masterClrMapping/>
  </p:clrMapOvr>
  <p:transition spd="slow">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lvl1pPr>
              <a:defRPr/>
            </a:lvl1pPr>
          </a:lstStyle>
          <a:p>
            <a:pPr>
              <a:defRPr/>
            </a:pPr>
            <a:fld id="{C1385037-B4C4-4FB4-B4AA-D634EAC7F759}" type="datetime8">
              <a:rPr lang="pt-BR"/>
              <a:pPr>
                <a:defRPr/>
              </a:pPr>
              <a:t>24/05/2023 10:20</a:t>
            </a:fld>
            <a:endParaRPr lang="en-US"/>
          </a:p>
        </p:txBody>
      </p:sp>
      <p:sp>
        <p:nvSpPr>
          <p:cNvPr id="3" name="Espaço Reservado para Rodapé 2"/>
          <p:cNvSpPr>
            <a:spLocks noGrp="1"/>
          </p:cNvSpPr>
          <p:nvPr>
            <p:ph type="ftr" sz="quarter" idx="11"/>
          </p:nvPr>
        </p:nvSpPr>
        <p:spPr/>
        <p:txBody>
          <a:bodyPr/>
          <a:lstStyle>
            <a:lvl1pPr>
              <a:defRPr/>
            </a:lvl1pPr>
          </a:lstStyle>
          <a:p>
            <a:pPr>
              <a:defRPr/>
            </a:pPr>
            <a:r>
              <a:rPr lang="en-US"/>
              <a:t>Prof. Danielly Borguezan </a:t>
            </a:r>
          </a:p>
        </p:txBody>
      </p:sp>
      <p:sp>
        <p:nvSpPr>
          <p:cNvPr id="4" name="Espaço Reservado para Número de Slide 3"/>
          <p:cNvSpPr>
            <a:spLocks noGrp="1"/>
          </p:cNvSpPr>
          <p:nvPr>
            <p:ph type="sldNum" sz="quarter" idx="12"/>
          </p:nvPr>
        </p:nvSpPr>
        <p:spPr>
          <a:xfrm>
            <a:off x="0" y="6248400"/>
            <a:ext cx="711200" cy="381000"/>
          </a:xfrm>
        </p:spPr>
        <p:txBody>
          <a:bodyPr/>
          <a:lstStyle>
            <a:lvl1pPr>
              <a:defRPr>
                <a:solidFill>
                  <a:srgbClr val="775F55"/>
                </a:solidFill>
              </a:defRPr>
            </a:lvl1pPr>
          </a:lstStyle>
          <a:p>
            <a:pPr>
              <a:defRPr/>
            </a:pPr>
            <a:fld id="{E9227177-4942-44B7-84F1-BBE1CE2D9B42}" type="slidenum">
              <a:rPr lang="en-US"/>
              <a:pPr>
                <a:defRPr/>
              </a:pPr>
              <a:t>‹nº›</a:t>
            </a:fld>
            <a:endParaRPr lang="en-US"/>
          </a:p>
        </p:txBody>
      </p:sp>
    </p:spTree>
    <p:extLst>
      <p:ext uri="{BB962C8B-B14F-4D97-AF65-F5344CB8AC3E}">
        <p14:creationId xmlns:p14="http://schemas.microsoft.com/office/powerpoint/2010/main" val="3336116343"/>
      </p:ext>
    </p:extLst>
  </p:cSld>
  <p:clrMapOvr>
    <a:masterClrMapping/>
  </p:clrMapOvr>
  <p:transition spd="slow">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12800" y="273050"/>
            <a:ext cx="10769600" cy="869950"/>
          </a:xfrm>
        </p:spPr>
        <p:txBody>
          <a:bodyPr/>
          <a:lstStyle>
            <a:lvl1pPr algn="l">
              <a:buNone/>
              <a:defRPr sz="4400" b="0"/>
            </a:lvl1pPr>
          </a:lstStyle>
          <a:p>
            <a:r>
              <a:rPr lang="pt-BR"/>
              <a:t>Clique para editar o estilo do título mestre</a:t>
            </a:r>
            <a:endParaRPr lang="en-US"/>
          </a:p>
        </p:txBody>
      </p:sp>
      <p:sp>
        <p:nvSpPr>
          <p:cNvPr id="3" name="Espaço Reservado para Texto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pt-BR"/>
              <a:t>Clique para editar os estilos do texto mestre</a:t>
            </a:r>
          </a:p>
        </p:txBody>
      </p:sp>
      <p:sp>
        <p:nvSpPr>
          <p:cNvPr id="9" name="Espaço Reservado para Conteúdo 8"/>
          <p:cNvSpPr>
            <a:spLocks noGrp="1"/>
          </p:cNvSpPr>
          <p:nvPr>
            <p:ph sz="quarter" idx="1"/>
          </p:nvPr>
        </p:nvSpPr>
        <p:spPr>
          <a:xfrm>
            <a:off x="3149600" y="1752600"/>
            <a:ext cx="8534400" cy="44196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13"/>
          <p:cNvSpPr>
            <a:spLocks noGrp="1"/>
          </p:cNvSpPr>
          <p:nvPr>
            <p:ph type="dt" sz="half" idx="10"/>
          </p:nvPr>
        </p:nvSpPr>
        <p:spPr/>
        <p:txBody>
          <a:bodyPr/>
          <a:lstStyle>
            <a:lvl1pPr>
              <a:defRPr/>
            </a:lvl1pPr>
          </a:lstStyle>
          <a:p>
            <a:pPr>
              <a:defRPr/>
            </a:pPr>
            <a:fld id="{8897AE3F-62E8-4EC9-8DD4-26237963475C}" type="datetime8">
              <a:rPr lang="pt-BR"/>
              <a:pPr>
                <a:defRPr/>
              </a:pPr>
              <a:t>24/05/2023 10:20</a:t>
            </a:fld>
            <a:endParaRPr lang="en-US"/>
          </a:p>
        </p:txBody>
      </p:sp>
      <p:sp>
        <p:nvSpPr>
          <p:cNvPr id="6" name="Espaço Reservado para Rodapé 2"/>
          <p:cNvSpPr>
            <a:spLocks noGrp="1"/>
          </p:cNvSpPr>
          <p:nvPr>
            <p:ph type="ftr" sz="quarter" idx="11"/>
          </p:nvPr>
        </p:nvSpPr>
        <p:spPr/>
        <p:txBody>
          <a:bodyPr/>
          <a:lstStyle>
            <a:lvl1pPr>
              <a:defRPr/>
            </a:lvl1pPr>
          </a:lstStyle>
          <a:p>
            <a:pPr>
              <a:defRPr/>
            </a:pPr>
            <a:r>
              <a:rPr lang="en-US"/>
              <a:t>Prof. Danielly Borguezan </a:t>
            </a:r>
          </a:p>
        </p:txBody>
      </p:sp>
      <p:sp>
        <p:nvSpPr>
          <p:cNvPr id="7" name="Espaço Reservado para Número de Slide 22"/>
          <p:cNvSpPr>
            <a:spLocks noGrp="1"/>
          </p:cNvSpPr>
          <p:nvPr>
            <p:ph type="sldNum" sz="quarter" idx="12"/>
          </p:nvPr>
        </p:nvSpPr>
        <p:spPr/>
        <p:txBody>
          <a:bodyPr/>
          <a:lstStyle>
            <a:lvl1pPr>
              <a:defRPr/>
            </a:lvl1pPr>
          </a:lstStyle>
          <a:p>
            <a:pPr>
              <a:defRPr/>
            </a:pPr>
            <a:fld id="{49C3A5A1-66F6-4CE6-A20A-9D77BD383050}" type="slidenum">
              <a:rPr lang="en-US"/>
              <a:pPr>
                <a:defRPr/>
              </a:pPr>
              <a:t>‹nº›</a:t>
            </a:fld>
            <a:endParaRPr lang="en-US"/>
          </a:p>
        </p:txBody>
      </p:sp>
    </p:spTree>
    <p:extLst>
      <p:ext uri="{BB962C8B-B14F-4D97-AF65-F5344CB8AC3E}">
        <p14:creationId xmlns:p14="http://schemas.microsoft.com/office/powerpoint/2010/main" val="550306164"/>
      </p:ext>
    </p:extLst>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solidFill>
                  <a:schemeClr val="accent3">
                    <a:shade val="75000"/>
                  </a:schemeClr>
                </a:solidFill>
              </a:defRPr>
            </a:lvl1pPr>
          </a:lstStyle>
          <a:p>
            <a:r>
              <a:rPr lang="pt-BR"/>
              <a:t>Clique para editar o estilo do título mestre</a:t>
            </a:r>
            <a:endParaRPr lang="en-US"/>
          </a:p>
        </p:txBody>
      </p:sp>
      <p:sp>
        <p:nvSpPr>
          <p:cNvPr id="8" name="Espaço Reservado para Conteúdo 7"/>
          <p:cNvSpPr>
            <a:spLocks noGrp="1"/>
          </p:cNvSpPr>
          <p:nvPr>
            <p:ph sz="quarter" idx="1"/>
          </p:nvPr>
        </p:nvSpPr>
        <p:spPr>
          <a:xfrm>
            <a:off x="402336" y="1527048"/>
            <a:ext cx="11338560" cy="45720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p:cNvSpPr>
            <a:spLocks noGrp="1"/>
          </p:cNvSpPr>
          <p:nvPr>
            <p:ph type="dt" sz="half" idx="10"/>
          </p:nvPr>
        </p:nvSpPr>
        <p:spPr/>
        <p:txBody>
          <a:bodyPr/>
          <a:lstStyle>
            <a:lvl1pPr>
              <a:defRPr/>
            </a:lvl1pPr>
          </a:lstStyle>
          <a:p>
            <a:pPr>
              <a:defRPr/>
            </a:pPr>
            <a:fld id="{27348B12-E138-41BB-9088-E94237EF0C5A}" type="datetimeFigureOut">
              <a:rPr lang="pt-BR"/>
              <a:pPr>
                <a:defRPr/>
              </a:pPr>
              <a:t>24/05/2023</a:t>
            </a:fld>
            <a:endParaRPr lang="pt-BR"/>
          </a:p>
        </p:txBody>
      </p:sp>
      <p:sp>
        <p:nvSpPr>
          <p:cNvPr id="5" name="Espaço Reservado para Rodapé 4"/>
          <p:cNvSpPr>
            <a:spLocks noGrp="1"/>
          </p:cNvSpPr>
          <p:nvPr>
            <p:ph type="ftr" sz="quarter" idx="11"/>
          </p:nvPr>
        </p:nvSpPr>
        <p:spPr/>
        <p:txBody>
          <a:bodyPr/>
          <a:lstStyle>
            <a:lvl1pPr>
              <a:defRPr/>
            </a:lvl1pPr>
          </a:lstStyle>
          <a:p>
            <a:pPr>
              <a:defRPr/>
            </a:pPr>
            <a:endParaRPr lang="pt-BR"/>
          </a:p>
        </p:txBody>
      </p:sp>
      <p:sp>
        <p:nvSpPr>
          <p:cNvPr id="6" name="Espaço Reservado para Número de Slide 5"/>
          <p:cNvSpPr>
            <a:spLocks noGrp="1"/>
          </p:cNvSpPr>
          <p:nvPr>
            <p:ph type="sldNum" sz="quarter" idx="12"/>
          </p:nvPr>
        </p:nvSpPr>
        <p:spPr>
          <a:xfrm>
            <a:off x="5816600" y="1027114"/>
            <a:ext cx="609600" cy="441325"/>
          </a:xfrm>
        </p:spPr>
        <p:txBody>
          <a:bodyPr/>
          <a:lstStyle>
            <a:lvl1pPr>
              <a:defRPr/>
            </a:lvl1pPr>
          </a:lstStyle>
          <a:p>
            <a:pPr>
              <a:defRPr/>
            </a:pPr>
            <a:fld id="{D31823ED-D8D6-4E19-B40F-213330934673}"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2157738693"/>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5" name="Retângulo 4"/>
          <p:cNvSpPr/>
          <p:nvPr/>
        </p:nvSpPr>
        <p:spPr bwMode="white">
          <a:xfrm>
            <a:off x="-12700" y="4572001"/>
            <a:ext cx="12192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6" name="Retângulo 5"/>
          <p:cNvSpPr/>
          <p:nvPr/>
        </p:nvSpPr>
        <p:spPr>
          <a:xfrm>
            <a:off x="-12699" y="4664075"/>
            <a:ext cx="1951567"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7" name="Retângulo 6"/>
          <p:cNvSpPr/>
          <p:nvPr/>
        </p:nvSpPr>
        <p:spPr>
          <a:xfrm>
            <a:off x="2059517" y="4654550"/>
            <a:ext cx="10132483"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tângulo 7"/>
          <p:cNvSpPr/>
          <p:nvPr/>
        </p:nvSpPr>
        <p:spPr bwMode="white">
          <a:xfrm>
            <a:off x="1930401" y="1"/>
            <a:ext cx="133351"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4" name="Espaço Reservado para Texto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pt-BR"/>
              <a:t>Clique para editar os estilos do texto mestre</a:t>
            </a:r>
          </a:p>
        </p:txBody>
      </p:sp>
      <p:sp>
        <p:nvSpPr>
          <p:cNvPr id="2" name="Título 1"/>
          <p:cNvSpPr>
            <a:spLocks noGrp="1"/>
          </p:cNvSpPr>
          <p:nvPr>
            <p:ph type="title"/>
          </p:nvPr>
        </p:nvSpPr>
        <p:spPr>
          <a:xfrm>
            <a:off x="2133600" y="4648200"/>
            <a:ext cx="9753600" cy="685800"/>
          </a:xfrm>
        </p:spPr>
        <p:txBody>
          <a:bodyPr/>
          <a:lstStyle>
            <a:lvl1pPr algn="l">
              <a:buNone/>
              <a:defRPr sz="2800" b="0">
                <a:solidFill>
                  <a:srgbClr val="FFFFFF"/>
                </a:solidFill>
              </a:defRPr>
            </a:lvl1pPr>
          </a:lstStyle>
          <a:p>
            <a:r>
              <a:rPr lang="pt-BR"/>
              <a:t>Clique para editar o estilo do título mestre</a:t>
            </a:r>
            <a:endParaRPr lang="en-US"/>
          </a:p>
        </p:txBody>
      </p:sp>
      <p:sp>
        <p:nvSpPr>
          <p:cNvPr id="3" name="Espaço Reservado para Imagem 2"/>
          <p:cNvSpPr>
            <a:spLocks noGrp="1"/>
          </p:cNvSpPr>
          <p:nvPr>
            <p:ph type="pic" idx="1"/>
          </p:nvPr>
        </p:nvSpPr>
        <p:spPr>
          <a:xfrm>
            <a:off x="2080768" y="0"/>
            <a:ext cx="10111232" cy="4568952"/>
          </a:xfrm>
          <a:solidFill>
            <a:schemeClr val="accent1">
              <a:tint val="40000"/>
            </a:schemeClr>
          </a:solidFill>
          <a:ln>
            <a:noFill/>
          </a:ln>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9" name="Espaço Reservado para Data 11"/>
          <p:cNvSpPr>
            <a:spLocks noGrp="1"/>
          </p:cNvSpPr>
          <p:nvPr>
            <p:ph type="dt" sz="half" idx="10"/>
          </p:nvPr>
        </p:nvSpPr>
        <p:spPr>
          <a:xfrm>
            <a:off x="8331200" y="6248401"/>
            <a:ext cx="3556000" cy="365125"/>
          </a:xfrm>
        </p:spPr>
        <p:txBody>
          <a:bodyPr rtlCol="0"/>
          <a:lstStyle>
            <a:lvl1pPr>
              <a:defRPr/>
            </a:lvl1pPr>
          </a:lstStyle>
          <a:p>
            <a:pPr>
              <a:defRPr/>
            </a:pPr>
            <a:fld id="{5859D95B-149A-41F2-BC29-3B335F82C7AF}" type="datetime8">
              <a:rPr lang="pt-BR"/>
              <a:pPr>
                <a:defRPr/>
              </a:pPr>
              <a:t>24/05/2023 10:20</a:t>
            </a:fld>
            <a:endParaRPr lang="en-US"/>
          </a:p>
        </p:txBody>
      </p:sp>
      <p:sp>
        <p:nvSpPr>
          <p:cNvPr id="10" name="Espaço Reservado para Número de Slide 12"/>
          <p:cNvSpPr>
            <a:spLocks noGrp="1"/>
          </p:cNvSpPr>
          <p:nvPr>
            <p:ph type="sldNum" sz="quarter" idx="11"/>
          </p:nvPr>
        </p:nvSpPr>
        <p:spPr>
          <a:xfrm>
            <a:off x="0" y="4667251"/>
            <a:ext cx="1930400" cy="663575"/>
          </a:xfrm>
        </p:spPr>
        <p:txBody>
          <a:bodyPr rtlCol="0"/>
          <a:lstStyle>
            <a:lvl1pPr>
              <a:defRPr sz="2800"/>
            </a:lvl1pPr>
          </a:lstStyle>
          <a:p>
            <a:pPr>
              <a:defRPr/>
            </a:pPr>
            <a:fld id="{1B6CF1C9-71B3-42EF-8AD3-A5827DE8C3C0}" type="slidenum">
              <a:rPr lang="en-US"/>
              <a:pPr>
                <a:defRPr/>
              </a:pPr>
              <a:t>‹nº›</a:t>
            </a:fld>
            <a:endParaRPr lang="en-US"/>
          </a:p>
        </p:txBody>
      </p:sp>
      <p:sp>
        <p:nvSpPr>
          <p:cNvPr id="11" name="Espaço Reservado para Rodapé 13"/>
          <p:cNvSpPr>
            <a:spLocks noGrp="1"/>
          </p:cNvSpPr>
          <p:nvPr>
            <p:ph type="ftr" sz="quarter" idx="12"/>
          </p:nvPr>
        </p:nvSpPr>
        <p:spPr>
          <a:xfrm>
            <a:off x="2133600" y="6248401"/>
            <a:ext cx="6096000" cy="365125"/>
          </a:xfrm>
        </p:spPr>
        <p:txBody>
          <a:bodyPr rtlCol="0"/>
          <a:lstStyle>
            <a:lvl1pPr>
              <a:defRPr/>
            </a:lvl1pPr>
          </a:lstStyle>
          <a:p>
            <a:pPr>
              <a:defRPr/>
            </a:pPr>
            <a:r>
              <a:rPr lang="en-US"/>
              <a:t>Prof. Danielly Borguezan </a:t>
            </a:r>
          </a:p>
        </p:txBody>
      </p:sp>
    </p:spTree>
    <p:extLst>
      <p:ext uri="{BB962C8B-B14F-4D97-AF65-F5344CB8AC3E}">
        <p14:creationId xmlns:p14="http://schemas.microsoft.com/office/powerpoint/2010/main" val="3927144673"/>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13"/>
          <p:cNvSpPr>
            <a:spLocks noGrp="1"/>
          </p:cNvSpPr>
          <p:nvPr>
            <p:ph type="dt" sz="half" idx="10"/>
          </p:nvPr>
        </p:nvSpPr>
        <p:spPr/>
        <p:txBody>
          <a:bodyPr/>
          <a:lstStyle>
            <a:lvl1pPr>
              <a:defRPr/>
            </a:lvl1pPr>
          </a:lstStyle>
          <a:p>
            <a:pPr>
              <a:defRPr/>
            </a:pPr>
            <a:fld id="{8897AE3F-62E8-4EC9-8DD4-26237963475C}" type="datetime8">
              <a:rPr lang="pt-BR"/>
              <a:pPr>
                <a:defRPr/>
              </a:pPr>
              <a:t>24/05/2023 10:20</a:t>
            </a:fld>
            <a:endParaRPr lang="en-US"/>
          </a:p>
        </p:txBody>
      </p:sp>
      <p:sp>
        <p:nvSpPr>
          <p:cNvPr id="5" name="Espaço Reservado para Rodapé 2"/>
          <p:cNvSpPr>
            <a:spLocks noGrp="1"/>
          </p:cNvSpPr>
          <p:nvPr>
            <p:ph type="ftr" sz="quarter" idx="11"/>
          </p:nvPr>
        </p:nvSpPr>
        <p:spPr/>
        <p:txBody>
          <a:bodyPr/>
          <a:lstStyle>
            <a:lvl1pPr>
              <a:defRPr/>
            </a:lvl1pPr>
          </a:lstStyle>
          <a:p>
            <a:pPr>
              <a:defRPr/>
            </a:pPr>
            <a:r>
              <a:rPr lang="en-US"/>
              <a:t>Prof. Danielly Borguezan </a:t>
            </a:r>
          </a:p>
        </p:txBody>
      </p:sp>
      <p:sp>
        <p:nvSpPr>
          <p:cNvPr id="6" name="Espaço Reservado para Número de Slide 22"/>
          <p:cNvSpPr>
            <a:spLocks noGrp="1"/>
          </p:cNvSpPr>
          <p:nvPr>
            <p:ph type="sldNum" sz="quarter" idx="12"/>
          </p:nvPr>
        </p:nvSpPr>
        <p:spPr/>
        <p:txBody>
          <a:bodyPr/>
          <a:lstStyle>
            <a:lvl1pPr>
              <a:defRPr/>
            </a:lvl1pPr>
          </a:lstStyle>
          <a:p>
            <a:pPr>
              <a:defRPr/>
            </a:pPr>
            <a:fld id="{853617D7-92BE-48C2-A729-01F8A3EE3E6F}" type="slidenum">
              <a:rPr lang="en-US"/>
              <a:pPr>
                <a:defRPr/>
              </a:pPr>
              <a:t>‹nº›</a:t>
            </a:fld>
            <a:endParaRPr lang="en-US"/>
          </a:p>
        </p:txBody>
      </p:sp>
    </p:spTree>
    <p:extLst>
      <p:ext uri="{BB962C8B-B14F-4D97-AF65-F5344CB8AC3E}">
        <p14:creationId xmlns:p14="http://schemas.microsoft.com/office/powerpoint/2010/main" val="2918191777"/>
      </p:ext>
    </p:extLst>
  </p:cSld>
  <p:clrMapOvr>
    <a:masterClrMapping/>
  </p:clrMapOvr>
  <p:transition spd="slow">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4" name="Retângulo 3"/>
          <p:cNvSpPr/>
          <p:nvPr/>
        </p:nvSpPr>
        <p:spPr bwMode="white">
          <a:xfrm>
            <a:off x="8128001" y="0"/>
            <a:ext cx="427567"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5" name="Retângulo 4"/>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6" name="Retângulo 5"/>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2" name="Título Vertical 1"/>
          <p:cNvSpPr>
            <a:spLocks noGrp="1"/>
          </p:cNvSpPr>
          <p:nvPr>
            <p:ph type="title" orient="vert"/>
          </p:nvPr>
        </p:nvSpPr>
        <p:spPr>
          <a:xfrm>
            <a:off x="8737600" y="609601"/>
            <a:ext cx="2743200" cy="5516563"/>
          </a:xfrm>
        </p:spPr>
        <p:txBody>
          <a:bodyPr vert="eaVert"/>
          <a:lstStyle/>
          <a:p>
            <a:r>
              <a:rPr lang="pt-BR"/>
              <a:t>Clique para editar o estilo do título mestre</a:t>
            </a:r>
            <a:endParaRPr lang="en-US"/>
          </a:p>
        </p:txBody>
      </p:sp>
      <p:sp>
        <p:nvSpPr>
          <p:cNvPr id="3" name="Espaço Reservado para Texto Vertical 2"/>
          <p:cNvSpPr>
            <a:spLocks noGrp="1"/>
          </p:cNvSpPr>
          <p:nvPr>
            <p:ph type="body" orient="vert" idx="1"/>
          </p:nvPr>
        </p:nvSpPr>
        <p:spPr>
          <a:xfrm>
            <a:off x="609600" y="609600"/>
            <a:ext cx="7416800" cy="5516564"/>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3"/>
          <p:cNvSpPr>
            <a:spLocks noGrp="1"/>
          </p:cNvSpPr>
          <p:nvPr>
            <p:ph type="dt" sz="half" idx="10"/>
          </p:nvPr>
        </p:nvSpPr>
        <p:spPr>
          <a:xfrm>
            <a:off x="8737600" y="6248401"/>
            <a:ext cx="2946400" cy="365125"/>
          </a:xfrm>
        </p:spPr>
        <p:txBody>
          <a:bodyPr/>
          <a:lstStyle>
            <a:lvl1pPr>
              <a:defRPr/>
            </a:lvl1pPr>
          </a:lstStyle>
          <a:p>
            <a:pPr>
              <a:defRPr/>
            </a:pPr>
            <a:fld id="{2AD86D3A-4640-48C6-A660-FF741A73A9B3}" type="datetime8">
              <a:rPr lang="pt-BR"/>
              <a:pPr>
                <a:defRPr/>
              </a:pPr>
              <a:t>24/05/2023 10:20</a:t>
            </a:fld>
            <a:endParaRPr lang="en-US"/>
          </a:p>
        </p:txBody>
      </p:sp>
      <p:sp>
        <p:nvSpPr>
          <p:cNvPr id="8" name="Espaço Reservado para Rodapé 4"/>
          <p:cNvSpPr>
            <a:spLocks noGrp="1"/>
          </p:cNvSpPr>
          <p:nvPr>
            <p:ph type="ftr" sz="quarter" idx="11"/>
          </p:nvPr>
        </p:nvSpPr>
        <p:spPr>
          <a:xfrm>
            <a:off x="609601" y="6248401"/>
            <a:ext cx="7431617" cy="365125"/>
          </a:xfrm>
        </p:spPr>
        <p:txBody>
          <a:bodyPr/>
          <a:lstStyle>
            <a:lvl1pPr>
              <a:defRPr/>
            </a:lvl1pPr>
          </a:lstStyle>
          <a:p>
            <a:pPr>
              <a:defRPr/>
            </a:pPr>
            <a:r>
              <a:rPr lang="en-US"/>
              <a:t>Prof. Danielly Borguezan </a:t>
            </a:r>
          </a:p>
        </p:txBody>
      </p:sp>
      <p:sp>
        <p:nvSpPr>
          <p:cNvPr id="9" name="Espaço Reservado para Número de Slide 5"/>
          <p:cNvSpPr>
            <a:spLocks noGrp="1"/>
          </p:cNvSpPr>
          <p:nvPr>
            <p:ph type="sldNum" sz="quarter" idx="12"/>
          </p:nvPr>
        </p:nvSpPr>
        <p:spPr>
          <a:xfrm rot="5400000">
            <a:off x="8075084" y="103717"/>
            <a:ext cx="533400" cy="325967"/>
          </a:xfrm>
        </p:spPr>
        <p:txBody>
          <a:bodyPr/>
          <a:lstStyle>
            <a:lvl1pPr>
              <a:defRPr/>
            </a:lvl1pPr>
          </a:lstStyle>
          <a:p>
            <a:pPr>
              <a:defRPr/>
            </a:pPr>
            <a:fld id="{098B0F21-EE64-4916-AA3C-E2D48A34E96E}" type="slidenum">
              <a:rPr lang="en-US"/>
              <a:pPr>
                <a:defRPr/>
              </a:pPr>
              <a:t>‹nº›</a:t>
            </a:fld>
            <a:endParaRPr lang="en-US"/>
          </a:p>
        </p:txBody>
      </p:sp>
    </p:spTree>
    <p:extLst>
      <p:ext uri="{BB962C8B-B14F-4D97-AF65-F5344CB8AC3E}">
        <p14:creationId xmlns:p14="http://schemas.microsoft.com/office/powerpoint/2010/main" val="169890643"/>
      </p:ext>
    </p:extLst>
  </p:cSld>
  <p:clrMapOvr>
    <a:overrideClrMapping bg1="lt1" tx1="dk1" bg2="lt2" tx2="dk2" accent1="accent1" accent2="accent2" accent3="accent3" accent4="accent4" accent5="accent5" accent6="accent6" hlink="hlink" folHlink="folHlink"/>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19"/>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5"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6" name="Retângulo 21"/>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7" name="Retângulo 23"/>
          <p:cNvSpPr>
            <a:spLocks noChangeArrowheads="1"/>
          </p:cNvSpPr>
          <p:nvPr/>
        </p:nvSpPr>
        <p:spPr bwMode="white">
          <a:xfrm>
            <a:off x="11988800" y="1905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8" name="Retângulo 24"/>
          <p:cNvSpPr>
            <a:spLocks noChangeArrowheads="1"/>
          </p:cNvSpPr>
          <p:nvPr/>
        </p:nvSpPr>
        <p:spPr bwMode="white">
          <a:xfrm>
            <a:off x="203200" y="2286000"/>
            <a:ext cx="11777133"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9" name="Retângulo 25"/>
          <p:cNvSpPr>
            <a:spLocks noChangeArrowheads="1"/>
          </p:cNvSpPr>
          <p:nvPr/>
        </p:nvSpPr>
        <p:spPr bwMode="auto">
          <a:xfrm>
            <a:off x="207434" y="142875"/>
            <a:ext cx="11777133"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 name="Retângulo 9"/>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1" name="Retângulo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2" name="Conector reto 11"/>
          <p:cNvSpPr>
            <a:spLocks noChangeShapeType="1"/>
          </p:cNvSpPr>
          <p:nvPr/>
        </p:nvSpPr>
        <p:spPr bwMode="auto">
          <a:xfrm>
            <a:off x="203200" y="2438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3" name="Elipse 12"/>
          <p:cNvSpPr/>
          <p:nvPr/>
        </p:nvSpPr>
        <p:spPr>
          <a:xfrm>
            <a:off x="5689600" y="211455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Elipse 13"/>
          <p:cNvSpPr/>
          <p:nvPr/>
        </p:nvSpPr>
        <p:spPr>
          <a:xfrm>
            <a:off x="5816600" y="2209800"/>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Espaço Reservado para Texto 2"/>
          <p:cNvSpPr>
            <a:spLocks noGrp="1"/>
          </p:cNvSpPr>
          <p:nvPr>
            <p:ph type="body" idx="1"/>
          </p:nvPr>
        </p:nvSpPr>
        <p:spPr>
          <a:xfrm>
            <a:off x="1824568" y="2743200"/>
            <a:ext cx="8640232"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pt-BR"/>
              <a:t>Clique para editar os estilos do texto mestre</a:t>
            </a:r>
          </a:p>
        </p:txBody>
      </p:sp>
      <p:sp>
        <p:nvSpPr>
          <p:cNvPr id="2" name="Título 1"/>
          <p:cNvSpPr>
            <a:spLocks noGrp="1"/>
          </p:cNvSpPr>
          <p:nvPr>
            <p:ph type="title"/>
          </p:nvPr>
        </p:nvSpPr>
        <p:spPr>
          <a:xfrm>
            <a:off x="963084" y="533400"/>
            <a:ext cx="10363200" cy="1524000"/>
          </a:xfrm>
        </p:spPr>
        <p:txBody>
          <a:bodyPr/>
          <a:lstStyle>
            <a:lvl1pPr algn="ctr">
              <a:buNone/>
              <a:defRPr sz="4200" b="0" cap="none" baseline="0">
                <a:solidFill>
                  <a:srgbClr val="FFFFFF"/>
                </a:solidFill>
              </a:defRPr>
            </a:lvl1pPr>
          </a:lstStyle>
          <a:p>
            <a:r>
              <a:rPr lang="pt-BR"/>
              <a:t>Clique para editar o estilo do título mestre</a:t>
            </a:r>
            <a:endParaRPr lang="en-US"/>
          </a:p>
        </p:txBody>
      </p:sp>
      <p:sp>
        <p:nvSpPr>
          <p:cNvPr id="15" name="Espaço Reservado para Rodapé 4"/>
          <p:cNvSpPr>
            <a:spLocks noGrp="1"/>
          </p:cNvSpPr>
          <p:nvPr>
            <p:ph type="ftr" sz="quarter" idx="10"/>
          </p:nvPr>
        </p:nvSpPr>
        <p:spPr/>
        <p:txBody>
          <a:bodyPr/>
          <a:lstStyle>
            <a:lvl1pPr>
              <a:defRPr/>
            </a:lvl1pPr>
          </a:lstStyle>
          <a:p>
            <a:pPr>
              <a:defRPr/>
            </a:pPr>
            <a:endParaRPr lang="pt-BR"/>
          </a:p>
        </p:txBody>
      </p:sp>
      <p:sp>
        <p:nvSpPr>
          <p:cNvPr id="16" name="Espaço Reservado para Data 3"/>
          <p:cNvSpPr>
            <a:spLocks noGrp="1"/>
          </p:cNvSpPr>
          <p:nvPr>
            <p:ph type="dt" sz="half" idx="11"/>
          </p:nvPr>
        </p:nvSpPr>
        <p:spPr/>
        <p:txBody>
          <a:bodyPr/>
          <a:lstStyle>
            <a:lvl1pPr>
              <a:defRPr/>
            </a:lvl1pPr>
          </a:lstStyle>
          <a:p>
            <a:pPr>
              <a:defRPr/>
            </a:pPr>
            <a:fld id="{B6645C4E-552B-4C56-8AD8-5BB7B24B5D8E}" type="datetimeFigureOut">
              <a:rPr lang="pt-BR"/>
              <a:pPr>
                <a:defRPr/>
              </a:pPr>
              <a:t>24/05/2023</a:t>
            </a:fld>
            <a:endParaRPr lang="pt-BR"/>
          </a:p>
        </p:txBody>
      </p:sp>
      <p:sp>
        <p:nvSpPr>
          <p:cNvPr id="17" name="Espaço Reservado para Número de Slide 5"/>
          <p:cNvSpPr>
            <a:spLocks noGrp="1"/>
          </p:cNvSpPr>
          <p:nvPr>
            <p:ph type="sldNum" sz="quarter" idx="12"/>
          </p:nvPr>
        </p:nvSpPr>
        <p:spPr>
          <a:xfrm>
            <a:off x="5791200" y="2198689"/>
            <a:ext cx="609600" cy="441325"/>
          </a:xfrm>
        </p:spPr>
        <p:txBody>
          <a:bodyPr/>
          <a:lstStyle>
            <a:lvl1pPr>
              <a:defRPr>
                <a:solidFill>
                  <a:schemeClr val="accent3">
                    <a:shade val="75000"/>
                  </a:schemeClr>
                </a:solidFill>
              </a:defRPr>
            </a:lvl1pPr>
          </a:lstStyle>
          <a:p>
            <a:pPr>
              <a:defRPr/>
            </a:pPr>
            <a:fld id="{E9560E40-5D15-45B7-8E91-1D20AB8C8412}"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2083637010"/>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bg>
      <p:bgRef idx="1001">
        <a:schemeClr val="bg2"/>
      </p:bgRef>
    </p:bg>
    <p:spTree>
      <p:nvGrpSpPr>
        <p:cNvPr id="1" name=""/>
        <p:cNvGrpSpPr/>
        <p:nvPr/>
      </p:nvGrpSpPr>
      <p:grpSpPr>
        <a:xfrm>
          <a:off x="0" y="0"/>
          <a:ext cx="0" cy="0"/>
          <a:chOff x="0" y="0"/>
          <a:chExt cx="0" cy="0"/>
        </a:xfrm>
      </p:grpSpPr>
      <p:sp>
        <p:nvSpPr>
          <p:cNvPr id="5" name="Conector reto 19"/>
          <p:cNvSpPr>
            <a:spLocks noChangeShapeType="1"/>
          </p:cNvSpPr>
          <p:nvPr/>
        </p:nvSpPr>
        <p:spPr bwMode="auto">
          <a:xfrm flipV="1">
            <a:off x="6083301" y="1576388"/>
            <a:ext cx="12700"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1800">
              <a:solidFill>
                <a:prstClr val="black"/>
              </a:solidFill>
              <a:latin typeface="Arial" charset="0"/>
              <a:cs typeface="Arial" charset="0"/>
            </a:endParaRPr>
          </a:p>
        </p:txBody>
      </p:sp>
      <p:sp>
        <p:nvSpPr>
          <p:cNvPr id="2" name="Título 1"/>
          <p:cNvSpPr>
            <a:spLocks noGrp="1"/>
          </p:cNvSpPr>
          <p:nvPr>
            <p:ph type="title"/>
          </p:nvPr>
        </p:nvSpPr>
        <p:spPr>
          <a:xfrm>
            <a:off x="402336" y="228600"/>
            <a:ext cx="11379200" cy="758952"/>
          </a:xfrm>
        </p:spPr>
        <p:txBody>
          <a:bodyPr/>
          <a:lstStyle/>
          <a:p>
            <a:r>
              <a:rPr lang="pt-BR"/>
              <a:t>Clique para editar o estilo do título mestre</a:t>
            </a:r>
            <a:endParaRPr lang="en-US"/>
          </a:p>
        </p:txBody>
      </p:sp>
      <p:sp>
        <p:nvSpPr>
          <p:cNvPr id="10" name="Espaço Reservado para Conteúdo 9"/>
          <p:cNvSpPr>
            <a:spLocks noGrp="1"/>
          </p:cNvSpPr>
          <p:nvPr>
            <p:ph sz="half" idx="1"/>
          </p:nvPr>
        </p:nvSpPr>
        <p:spPr>
          <a:xfrm>
            <a:off x="402336" y="1371600"/>
            <a:ext cx="5384800" cy="4681728"/>
          </a:xfrm>
        </p:spPr>
        <p:txBody>
          <a:bodyPr/>
          <a:lstStyle>
            <a:lvl1pPr>
              <a:defRPr sz="2500"/>
            </a:lvl1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2" name="Espaço Reservado para Conteúdo 11"/>
          <p:cNvSpPr>
            <a:spLocks noGrp="1"/>
          </p:cNvSpPr>
          <p:nvPr>
            <p:ph sz="half" idx="2"/>
          </p:nvPr>
        </p:nvSpPr>
        <p:spPr>
          <a:xfrm>
            <a:off x="6400800" y="1371600"/>
            <a:ext cx="5384800" cy="4681728"/>
          </a:xfrm>
        </p:spPr>
        <p:txBody>
          <a:bodyPr/>
          <a:lstStyle>
            <a:lvl1pPr>
              <a:defRPr sz="2500"/>
            </a:lvl1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6" name="Espaço Reservado para Data 4"/>
          <p:cNvSpPr>
            <a:spLocks noGrp="1"/>
          </p:cNvSpPr>
          <p:nvPr>
            <p:ph type="dt" sz="half" idx="10"/>
          </p:nvPr>
        </p:nvSpPr>
        <p:spPr>
          <a:xfrm>
            <a:off x="7721601" y="6410326"/>
            <a:ext cx="4059767" cy="365125"/>
          </a:xfrm>
        </p:spPr>
        <p:txBody>
          <a:bodyPr/>
          <a:lstStyle>
            <a:lvl1pPr>
              <a:defRPr/>
            </a:lvl1pPr>
          </a:lstStyle>
          <a:p>
            <a:pPr>
              <a:defRPr/>
            </a:pPr>
            <a:fld id="{D33E3A3A-03B2-4E74-B500-A0D234AD0F54}" type="datetimeFigureOut">
              <a:rPr lang="pt-BR"/>
              <a:pPr>
                <a:defRPr/>
              </a:pPr>
              <a:t>24/05/2023</a:t>
            </a:fld>
            <a:endParaRPr lang="pt-BR"/>
          </a:p>
        </p:txBody>
      </p:sp>
      <p:sp>
        <p:nvSpPr>
          <p:cNvPr id="7" name="Espaço Reservado para Rodapé 5"/>
          <p:cNvSpPr>
            <a:spLocks noGrp="1"/>
          </p:cNvSpPr>
          <p:nvPr>
            <p:ph type="ftr" sz="quarter" idx="11"/>
          </p:nvPr>
        </p:nvSpPr>
        <p:spPr/>
        <p:txBody>
          <a:bodyPr/>
          <a:lstStyle>
            <a:lvl1pPr>
              <a:defRPr/>
            </a:lvl1pPr>
          </a:lstStyle>
          <a:p>
            <a:pPr>
              <a:defRPr/>
            </a:pPr>
            <a:endParaRPr lang="pt-BR"/>
          </a:p>
        </p:txBody>
      </p:sp>
      <p:sp>
        <p:nvSpPr>
          <p:cNvPr id="8" name="Espaço Reservado para Número de Slide 6"/>
          <p:cNvSpPr>
            <a:spLocks noGrp="1"/>
          </p:cNvSpPr>
          <p:nvPr>
            <p:ph type="sldNum" sz="quarter" idx="12"/>
          </p:nvPr>
        </p:nvSpPr>
        <p:spPr/>
        <p:txBody>
          <a:bodyPr/>
          <a:lstStyle>
            <a:lvl1pPr>
              <a:defRPr/>
            </a:lvl1pPr>
          </a:lstStyle>
          <a:p>
            <a:pPr>
              <a:defRPr/>
            </a:pPr>
            <a:fld id="{D3527FE6-6CE1-447A-A006-AE917E8D6E9D}"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268241829"/>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bg>
      <p:bgRef idx="1001">
        <a:schemeClr val="bg2"/>
      </p:bgRef>
    </p:bg>
    <p:spTree>
      <p:nvGrpSpPr>
        <p:cNvPr id="1" name=""/>
        <p:cNvGrpSpPr/>
        <p:nvPr/>
      </p:nvGrpSpPr>
      <p:grpSpPr>
        <a:xfrm>
          <a:off x="0" y="0"/>
          <a:ext cx="0" cy="0"/>
          <a:chOff x="0" y="0"/>
          <a:chExt cx="0" cy="0"/>
        </a:xfrm>
      </p:grpSpPr>
      <p:sp>
        <p:nvSpPr>
          <p:cNvPr id="7" name="Conector reto 19"/>
          <p:cNvSpPr>
            <a:spLocks noChangeShapeType="1"/>
          </p:cNvSpPr>
          <p:nvPr/>
        </p:nvSpPr>
        <p:spPr bwMode="auto">
          <a:xfrm flipV="1">
            <a:off x="6096000" y="2200276"/>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pt-BR" sz="1800">
              <a:solidFill>
                <a:prstClr val="black"/>
              </a:solidFill>
              <a:latin typeface="Arial" charset="0"/>
              <a:cs typeface="Arial" charset="0"/>
            </a:endParaRPr>
          </a:p>
        </p:txBody>
      </p:sp>
      <p:sp>
        <p:nvSpPr>
          <p:cNvPr id="8" name="Retângulo 20"/>
          <p:cNvSpPr>
            <a:spLocks noChangeArrowheads="1"/>
          </p:cNvSpPr>
          <p:nvPr/>
        </p:nvSpPr>
        <p:spPr bwMode="white">
          <a:xfrm>
            <a:off x="0" y="0"/>
            <a:ext cx="12192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9" name="Retângulo 21"/>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1" name="Retângulo 24"/>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2" name="Retângulo 11"/>
          <p:cNvSpPr/>
          <p:nvPr/>
        </p:nvSpPr>
        <p:spPr>
          <a:xfrm>
            <a:off x="203200" y="1371600"/>
            <a:ext cx="11777133"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3" name="Retângulo 12"/>
          <p:cNvSpPr>
            <a:spLocks noChangeArrowheads="1"/>
          </p:cNvSpPr>
          <p:nvPr/>
        </p:nvSpPr>
        <p:spPr bwMode="auto">
          <a:xfrm>
            <a:off x="194734" y="6391275"/>
            <a:ext cx="11777133"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4" name="Conector reto 13"/>
          <p:cNvSpPr>
            <a:spLocks noChangeShapeType="1"/>
          </p:cNvSpPr>
          <p:nvPr/>
        </p:nvSpPr>
        <p:spPr bwMode="auto">
          <a:xfrm>
            <a:off x="203200" y="1279525"/>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5" name="Retângulo 14"/>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6" name="Elipse 15"/>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7" name="Elipse 16"/>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3" name="Espaço Reservado para Texto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4" name="Espaço Reservado para Texto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pt-BR"/>
              <a:t>Clique para editar os estilos do texto mestre</a:t>
            </a:r>
          </a:p>
        </p:txBody>
      </p:sp>
      <p:sp>
        <p:nvSpPr>
          <p:cNvPr id="24" name="Espaço Reservado para Conteúdo 23"/>
          <p:cNvSpPr>
            <a:spLocks noGrp="1"/>
          </p:cNvSpPr>
          <p:nvPr>
            <p:ph sz="quarter" idx="2"/>
          </p:nvPr>
        </p:nvSpPr>
        <p:spPr>
          <a:xfrm>
            <a:off x="402336" y="2471383"/>
            <a:ext cx="5388864" cy="3818404"/>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6" name="Espaço Reservado para Conteúdo 25"/>
          <p:cNvSpPr>
            <a:spLocks noGrp="1"/>
          </p:cNvSpPr>
          <p:nvPr>
            <p:ph sz="quarter" idx="4"/>
          </p:nvPr>
        </p:nvSpPr>
        <p:spPr>
          <a:xfrm>
            <a:off x="6400800" y="2471383"/>
            <a:ext cx="5384800" cy="3822192"/>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23" name="Título 22"/>
          <p:cNvSpPr>
            <a:spLocks noGrp="1"/>
          </p:cNvSpPr>
          <p:nvPr>
            <p:ph type="title"/>
          </p:nvPr>
        </p:nvSpPr>
        <p:spPr/>
        <p:txBody>
          <a:bodyPr rtlCol="0"/>
          <a:lstStyle/>
          <a:p>
            <a:r>
              <a:rPr lang="pt-BR"/>
              <a:t>Clique para editar o estilo do título mestre</a:t>
            </a:r>
            <a:endParaRPr lang="en-US"/>
          </a:p>
        </p:txBody>
      </p:sp>
      <p:sp>
        <p:nvSpPr>
          <p:cNvPr id="18" name="Espaço Reservado para Data 6"/>
          <p:cNvSpPr>
            <a:spLocks noGrp="1"/>
          </p:cNvSpPr>
          <p:nvPr>
            <p:ph type="dt" sz="half" idx="10"/>
          </p:nvPr>
        </p:nvSpPr>
        <p:spPr/>
        <p:txBody>
          <a:bodyPr/>
          <a:lstStyle>
            <a:lvl1pPr>
              <a:defRPr/>
            </a:lvl1pPr>
          </a:lstStyle>
          <a:p>
            <a:pPr>
              <a:defRPr/>
            </a:pPr>
            <a:fld id="{EDF1F65B-7DE5-4B05-A851-597AE9EE927F}" type="datetimeFigureOut">
              <a:rPr lang="pt-BR"/>
              <a:pPr>
                <a:defRPr/>
              </a:pPr>
              <a:t>24/05/2023</a:t>
            </a:fld>
            <a:endParaRPr lang="pt-BR"/>
          </a:p>
        </p:txBody>
      </p:sp>
      <p:sp>
        <p:nvSpPr>
          <p:cNvPr id="19" name="Espaço Reservado para Rodapé 7"/>
          <p:cNvSpPr>
            <a:spLocks noGrp="1"/>
          </p:cNvSpPr>
          <p:nvPr>
            <p:ph type="ftr" sz="quarter" idx="11"/>
          </p:nvPr>
        </p:nvSpPr>
        <p:spPr>
          <a:xfrm>
            <a:off x="406400" y="6410326"/>
            <a:ext cx="4775200" cy="365125"/>
          </a:xfrm>
        </p:spPr>
        <p:txBody>
          <a:bodyPr/>
          <a:lstStyle>
            <a:lvl1pPr>
              <a:defRPr/>
            </a:lvl1pPr>
          </a:lstStyle>
          <a:p>
            <a:pPr>
              <a:defRPr/>
            </a:pPr>
            <a:endParaRPr lang="pt-BR"/>
          </a:p>
        </p:txBody>
      </p:sp>
      <p:sp>
        <p:nvSpPr>
          <p:cNvPr id="20" name="Espaço Reservado para Número de Slide 8"/>
          <p:cNvSpPr>
            <a:spLocks noGrp="1"/>
          </p:cNvSpPr>
          <p:nvPr>
            <p:ph type="sldNum" sz="quarter" idx="12"/>
          </p:nvPr>
        </p:nvSpPr>
        <p:spPr>
          <a:xfrm>
            <a:off x="5791200" y="1042989"/>
            <a:ext cx="609600" cy="441325"/>
          </a:xfrm>
        </p:spPr>
        <p:txBody>
          <a:bodyPr/>
          <a:lstStyle>
            <a:lvl1pPr algn="ctr">
              <a:defRPr/>
            </a:lvl1pPr>
          </a:lstStyle>
          <a:p>
            <a:pPr>
              <a:defRPr/>
            </a:pPr>
            <a:fld id="{02590BC5-99FA-4AB3-A403-4CEE7B188D23}"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2619868844"/>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endParaRPr lang="en-US"/>
          </a:p>
        </p:txBody>
      </p:sp>
      <p:sp>
        <p:nvSpPr>
          <p:cNvPr id="3" name="Espaço Reservado para Data 2"/>
          <p:cNvSpPr>
            <a:spLocks noGrp="1"/>
          </p:cNvSpPr>
          <p:nvPr>
            <p:ph type="dt" sz="half" idx="10"/>
          </p:nvPr>
        </p:nvSpPr>
        <p:spPr/>
        <p:txBody>
          <a:bodyPr/>
          <a:lstStyle>
            <a:lvl1pPr>
              <a:defRPr/>
            </a:lvl1pPr>
          </a:lstStyle>
          <a:p>
            <a:pPr>
              <a:defRPr/>
            </a:pPr>
            <a:fld id="{A7E4726A-1EB7-4273-BE6D-606AE3E65A23}" type="datetimeFigureOut">
              <a:rPr lang="pt-BR"/>
              <a:pPr>
                <a:defRPr/>
              </a:pPr>
              <a:t>24/05/2023</a:t>
            </a:fld>
            <a:endParaRPr lang="pt-BR"/>
          </a:p>
        </p:txBody>
      </p:sp>
      <p:sp>
        <p:nvSpPr>
          <p:cNvPr id="4" name="Espaço Reservado para Rodapé 3"/>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a:xfrm>
            <a:off x="5791200" y="1036639"/>
            <a:ext cx="609600" cy="441325"/>
          </a:xfrm>
        </p:spPr>
        <p:txBody>
          <a:bodyPr/>
          <a:lstStyle>
            <a:lvl1pPr>
              <a:defRPr/>
            </a:lvl1pPr>
          </a:lstStyle>
          <a:p>
            <a:pPr>
              <a:defRPr/>
            </a:pPr>
            <a:fld id="{2611697C-211B-41FB-B650-7C8EF418806D}" type="slidenum">
              <a:rPr lang="pt-BR">
                <a:solidFill>
                  <a:srgbClr val="8CADAE">
                    <a:shade val="75000"/>
                  </a:srgbClr>
                </a:solidFill>
              </a:rPr>
              <a:pPr>
                <a:defRPr/>
              </a:pPr>
              <a:t>‹nº›</a:t>
            </a:fld>
            <a:endParaRPr lang="pt-BR">
              <a:solidFill>
                <a:srgbClr val="8CADAE">
                  <a:shade val="75000"/>
                </a:srgbClr>
              </a:solidFill>
            </a:endParaRPr>
          </a:p>
        </p:txBody>
      </p:sp>
    </p:spTree>
    <p:extLst>
      <p:ext uri="{BB962C8B-B14F-4D97-AF65-F5344CB8AC3E}">
        <p14:creationId xmlns:p14="http://schemas.microsoft.com/office/powerpoint/2010/main" val="1799732282"/>
      </p:ext>
    </p:extLst>
  </p:cSld>
  <p:clrMapOvr>
    <a:masterClrMapping/>
  </p:clrMapOvr>
  <p:transition spd="slow">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19"/>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3" name="Retângulo 20"/>
          <p:cNvSpPr>
            <a:spLocks noChangeArrowheads="1"/>
          </p:cNvSpPr>
          <p:nvPr/>
        </p:nvSpPr>
        <p:spPr bwMode="white">
          <a:xfrm>
            <a:off x="0" y="1"/>
            <a:ext cx="12192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4" name="Retângulo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5" name="Retângulo 23"/>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6" name="Retângulo 5"/>
          <p:cNvSpPr>
            <a:spLocks noChangeArrowheads="1"/>
          </p:cNvSpPr>
          <p:nvPr/>
        </p:nvSpPr>
        <p:spPr bwMode="auto">
          <a:xfrm>
            <a:off x="194734" y="6391276"/>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7" name="Retângulo 6"/>
          <p:cNvSpPr>
            <a:spLocks noChangeArrowheads="1"/>
          </p:cNvSpPr>
          <p:nvPr/>
        </p:nvSpPr>
        <p:spPr bwMode="auto">
          <a:xfrm>
            <a:off x="203200" y="15875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8" name="Espaço Reservado para Data 1"/>
          <p:cNvSpPr>
            <a:spLocks noGrp="1"/>
          </p:cNvSpPr>
          <p:nvPr>
            <p:ph type="dt" sz="half" idx="10"/>
          </p:nvPr>
        </p:nvSpPr>
        <p:spPr/>
        <p:txBody>
          <a:bodyPr/>
          <a:lstStyle>
            <a:lvl1pPr>
              <a:defRPr/>
            </a:lvl1pPr>
          </a:lstStyle>
          <a:p>
            <a:pPr>
              <a:defRPr/>
            </a:pPr>
            <a:fld id="{CF55F564-8229-4C0B-9C97-BC459E77C02B}" type="datetimeFigureOut">
              <a:rPr lang="pt-BR"/>
              <a:pPr>
                <a:defRPr/>
              </a:pPr>
              <a:t>24/05/2023</a:t>
            </a:fld>
            <a:endParaRPr lang="pt-BR"/>
          </a:p>
        </p:txBody>
      </p:sp>
      <p:sp>
        <p:nvSpPr>
          <p:cNvPr id="9" name="Espaço Reservado para Rodapé 2"/>
          <p:cNvSpPr>
            <a:spLocks noGrp="1"/>
          </p:cNvSpPr>
          <p:nvPr>
            <p:ph type="ftr" sz="quarter" idx="11"/>
          </p:nvPr>
        </p:nvSpPr>
        <p:spPr/>
        <p:txBody>
          <a:bodyPr/>
          <a:lstStyle>
            <a:lvl1pPr>
              <a:defRPr/>
            </a:lvl1pPr>
          </a:lstStyle>
          <a:p>
            <a:pPr>
              <a:defRPr/>
            </a:pPr>
            <a:endParaRPr lang="pt-BR"/>
          </a:p>
        </p:txBody>
      </p:sp>
      <p:sp>
        <p:nvSpPr>
          <p:cNvPr id="10" name="Espaço Reservado para Número de Slide 3"/>
          <p:cNvSpPr>
            <a:spLocks noGrp="1"/>
          </p:cNvSpPr>
          <p:nvPr>
            <p:ph type="sldNum" sz="quarter" idx="12"/>
          </p:nvPr>
        </p:nvSpPr>
        <p:spPr>
          <a:xfrm>
            <a:off x="5689600" y="6324601"/>
            <a:ext cx="812800" cy="441325"/>
          </a:xfrm>
        </p:spPr>
        <p:txBody>
          <a:bodyPr/>
          <a:lstStyle>
            <a:lvl1pPr>
              <a:defRPr>
                <a:solidFill>
                  <a:srgbClr val="FFFFFF"/>
                </a:solidFill>
              </a:defRPr>
            </a:lvl1pPr>
          </a:lstStyle>
          <a:p>
            <a:pPr>
              <a:defRPr/>
            </a:pPr>
            <a:fld id="{283EC61E-3B96-4B48-842F-2B0C4AA0A9EE}" type="slidenum">
              <a:rPr lang="pt-BR"/>
              <a:pPr>
                <a:defRPr/>
              </a:pPr>
              <a:t>‹nº›</a:t>
            </a:fld>
            <a:endParaRPr lang="pt-BR"/>
          </a:p>
        </p:txBody>
      </p:sp>
    </p:spTree>
    <p:extLst>
      <p:ext uri="{BB962C8B-B14F-4D97-AF65-F5344CB8AC3E}">
        <p14:creationId xmlns:p14="http://schemas.microsoft.com/office/powerpoint/2010/main" val="17302314"/>
      </p:ext>
    </p:extLst>
  </p:cSld>
  <p:clrMapOvr>
    <a:masterClrMapping/>
  </p:clrMapOvr>
  <p:transition spd="slow">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5" name="Retângulo 4"/>
          <p:cNvSpPr>
            <a:spLocks noChangeArrowheads="1"/>
          </p:cNvSpPr>
          <p:nvPr/>
        </p:nvSpPr>
        <p:spPr bwMode="auto">
          <a:xfrm>
            <a:off x="203200" y="152400"/>
            <a:ext cx="11777133"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7" name="Retângulo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8" name="Retângulo 23"/>
          <p:cNvSpPr>
            <a:spLocks noChangeArrowheads="1"/>
          </p:cNvSpPr>
          <p:nvPr/>
        </p:nvSpPr>
        <p:spPr bwMode="white">
          <a:xfrm>
            <a:off x="0" y="1"/>
            <a:ext cx="12192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9"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 name="Retângulo 9"/>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1" name="Retângulo 10"/>
          <p:cNvSpPr>
            <a:spLocks noChangeArrowheads="1"/>
          </p:cNvSpPr>
          <p:nvPr/>
        </p:nvSpPr>
        <p:spPr bwMode="auto">
          <a:xfrm>
            <a:off x="203200" y="152400"/>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2" name="Conector reto 11"/>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Elipse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tângulo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2" name="Título 1"/>
          <p:cNvSpPr>
            <a:spLocks noGrp="1"/>
          </p:cNvSpPr>
          <p:nvPr>
            <p:ph type="title"/>
          </p:nvPr>
        </p:nvSpPr>
        <p:spPr>
          <a:xfrm>
            <a:off x="508000" y="914400"/>
            <a:ext cx="3149600" cy="990600"/>
          </a:xfrm>
        </p:spPr>
        <p:txBody>
          <a:bodyPr>
            <a:noAutofit/>
          </a:bodyPr>
          <a:lstStyle>
            <a:lvl1pPr algn="l">
              <a:buNone/>
              <a:defRPr sz="2200" b="1">
                <a:solidFill>
                  <a:srgbClr val="FFFFFF"/>
                </a:solidFill>
              </a:defRPr>
            </a:lvl1pPr>
          </a:lstStyle>
          <a:p>
            <a:r>
              <a:rPr lang="pt-BR"/>
              <a:t>Clique para editar o estilo do título mestre</a:t>
            </a:r>
            <a:endParaRPr lang="en-US"/>
          </a:p>
        </p:txBody>
      </p:sp>
      <p:sp>
        <p:nvSpPr>
          <p:cNvPr id="3" name="Espaço Reservado para Texto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pt-BR"/>
              <a:t>Clique para editar os estilos do texto mestre</a:t>
            </a:r>
          </a:p>
        </p:txBody>
      </p:sp>
      <p:sp>
        <p:nvSpPr>
          <p:cNvPr id="20" name="Espaço Reservado para Conteúdo 19"/>
          <p:cNvSpPr>
            <a:spLocks noGrp="1"/>
          </p:cNvSpPr>
          <p:nvPr>
            <p:ph sz="quarter" idx="1"/>
          </p:nvPr>
        </p:nvSpPr>
        <p:spPr>
          <a:xfrm>
            <a:off x="4165600" y="685800"/>
            <a:ext cx="7518400" cy="54102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6" name="Espaço Reservado para Número de Slide 6"/>
          <p:cNvSpPr>
            <a:spLocks noGrp="1"/>
          </p:cNvSpPr>
          <p:nvPr>
            <p:ph type="sldNum" sz="quarter" idx="10"/>
          </p:nvPr>
        </p:nvSpPr>
        <p:spPr>
          <a:xfrm>
            <a:off x="1828800" y="312739"/>
            <a:ext cx="609600" cy="441325"/>
          </a:xfrm>
        </p:spPr>
        <p:txBody>
          <a:bodyPr/>
          <a:lstStyle>
            <a:lvl1pPr>
              <a:defRPr>
                <a:solidFill>
                  <a:schemeClr val="accent3">
                    <a:shade val="75000"/>
                  </a:schemeClr>
                </a:solidFill>
              </a:defRPr>
            </a:lvl1pPr>
          </a:lstStyle>
          <a:p>
            <a:pPr>
              <a:defRPr/>
            </a:pPr>
            <a:fld id="{892B1084-6C87-4E53-9EE2-F0B1A705B7EC}" type="slidenum">
              <a:rPr lang="pt-BR">
                <a:solidFill>
                  <a:srgbClr val="8CADAE">
                    <a:shade val="75000"/>
                  </a:srgbClr>
                </a:solidFill>
              </a:rPr>
              <a:pPr>
                <a:defRPr/>
              </a:pPr>
              <a:t>‹nº›</a:t>
            </a:fld>
            <a:endParaRPr lang="pt-BR">
              <a:solidFill>
                <a:srgbClr val="8CADAE">
                  <a:shade val="75000"/>
                </a:srgbClr>
              </a:solidFill>
            </a:endParaRPr>
          </a:p>
        </p:txBody>
      </p:sp>
      <p:sp>
        <p:nvSpPr>
          <p:cNvPr id="17" name="Espaço Reservado para Data 4"/>
          <p:cNvSpPr>
            <a:spLocks noGrp="1"/>
          </p:cNvSpPr>
          <p:nvPr>
            <p:ph type="dt" sz="half" idx="11"/>
          </p:nvPr>
        </p:nvSpPr>
        <p:spPr/>
        <p:txBody>
          <a:bodyPr/>
          <a:lstStyle>
            <a:lvl1pPr>
              <a:defRPr/>
            </a:lvl1pPr>
          </a:lstStyle>
          <a:p>
            <a:pPr>
              <a:defRPr/>
            </a:pPr>
            <a:fld id="{A535909B-098A-489C-8FF8-C89D66D07A91}" type="datetimeFigureOut">
              <a:rPr lang="pt-BR"/>
              <a:pPr>
                <a:defRPr/>
              </a:pPr>
              <a:t>24/05/2023</a:t>
            </a:fld>
            <a:endParaRPr lang="pt-BR"/>
          </a:p>
        </p:txBody>
      </p:sp>
      <p:sp>
        <p:nvSpPr>
          <p:cNvPr id="18" name="Espaço Reservado para Rodapé 5"/>
          <p:cNvSpPr>
            <a:spLocks noGrp="1"/>
          </p:cNvSpPr>
          <p:nvPr>
            <p:ph type="ftr" sz="quarter" idx="12"/>
          </p:nvPr>
        </p:nvSpPr>
        <p:spPr>
          <a:xfrm>
            <a:off x="402168" y="6410326"/>
            <a:ext cx="4510617" cy="366713"/>
          </a:xfrm>
        </p:spPr>
        <p:txBody>
          <a:bodyPr/>
          <a:lstStyle>
            <a:lvl1pPr>
              <a:defRPr/>
            </a:lvl1pPr>
          </a:lstStyle>
          <a:p>
            <a:pPr>
              <a:defRPr/>
            </a:pPr>
            <a:endParaRPr lang="pt-BR"/>
          </a:p>
        </p:txBody>
      </p:sp>
    </p:spTree>
    <p:extLst>
      <p:ext uri="{BB962C8B-B14F-4D97-AF65-F5344CB8AC3E}">
        <p14:creationId xmlns:p14="http://schemas.microsoft.com/office/powerpoint/2010/main" val="2560498824"/>
      </p:ext>
    </p:extLst>
  </p:cSld>
  <p:clrMapOvr>
    <a:overrideClrMapping bg1="lt1" tx1="dk1" bg2="lt2" tx2="dk2" accent1="accent1" accent2="accent2" accent3="accent3" accent4="accent4" accent5="accent5" accent6="accent6" hlink="hlink" folHlink="folHlink"/>
  </p:clrMapOvr>
  <p:transition spd="slow">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Conector reto 4"/>
          <p:cNvSpPr>
            <a:spLocks noChangeShapeType="1"/>
          </p:cNvSpPr>
          <p:nvPr/>
        </p:nvSpPr>
        <p:spPr bwMode="auto">
          <a:xfrm>
            <a:off x="203200" y="533400"/>
            <a:ext cx="11777133"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6" name="Retângulo 20"/>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7" name="Retângulo 21"/>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8" name="Retângulo 23"/>
          <p:cNvSpPr>
            <a:spLocks noChangeArrowheads="1"/>
          </p:cNvSpPr>
          <p:nvPr/>
        </p:nvSpPr>
        <p:spPr bwMode="white">
          <a:xfrm>
            <a:off x="0" y="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9" name="Retângulo 24"/>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 name="Retângulo 9"/>
          <p:cNvSpPr>
            <a:spLocks noChangeArrowheads="1"/>
          </p:cNvSpPr>
          <p:nvPr/>
        </p:nvSpPr>
        <p:spPr bwMode="auto">
          <a:xfrm>
            <a:off x="203200" y="152401"/>
            <a:ext cx="11777133"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1" name="Retângulo 10"/>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2" name="Retângulo 11"/>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3" name="Elipse 12"/>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4" name="Elipse 13"/>
          <p:cNvSpPr/>
          <p:nvPr/>
        </p:nvSpPr>
        <p:spPr>
          <a:xfrm>
            <a:off x="1854200" y="323850"/>
            <a:ext cx="5588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Retângulo 14"/>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2" name="Título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lang="pt-BR"/>
              <a:t>Clique para editar o estilo do título mestre</a:t>
            </a:r>
            <a:endParaRPr lang="en-US"/>
          </a:p>
        </p:txBody>
      </p:sp>
      <p:sp>
        <p:nvSpPr>
          <p:cNvPr id="3" name="Espaço Reservado para Imagem 2"/>
          <p:cNvSpPr>
            <a:spLocks noGrp="1"/>
          </p:cNvSpPr>
          <p:nvPr>
            <p:ph type="pic" idx="1"/>
          </p:nvPr>
        </p:nvSpPr>
        <p:spPr>
          <a:xfrm>
            <a:off x="4000500" y="609600"/>
            <a:ext cx="7823200" cy="4267200"/>
          </a:xfrm>
        </p:spPr>
        <p:txBody>
          <a:bodyPr>
            <a:normAutofit/>
          </a:bodyPr>
          <a:lstStyle>
            <a:lvl1pPr marL="0" indent="0">
              <a:buNone/>
              <a:defRPr sz="3200"/>
            </a:lvl1pPr>
          </a:lstStyle>
          <a:p>
            <a:pPr lvl="0"/>
            <a:r>
              <a:rPr lang="pt-BR" noProof="0"/>
              <a:t>Clique no ícone para adicionar uma imagem</a:t>
            </a:r>
            <a:endParaRPr lang="en-US" noProof="0" dirty="0"/>
          </a:p>
        </p:txBody>
      </p:sp>
      <p:sp>
        <p:nvSpPr>
          <p:cNvPr id="4" name="Espaço Reservado para Texto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pt-BR"/>
              <a:t>Clique para editar os estilos do texto mestre</a:t>
            </a:r>
          </a:p>
        </p:txBody>
      </p:sp>
      <p:sp>
        <p:nvSpPr>
          <p:cNvPr id="16" name="Espaço Reservado para Número de Slide 6"/>
          <p:cNvSpPr>
            <a:spLocks noGrp="1"/>
          </p:cNvSpPr>
          <p:nvPr>
            <p:ph type="sldNum" sz="quarter" idx="10"/>
          </p:nvPr>
        </p:nvSpPr>
        <p:spPr>
          <a:xfrm>
            <a:off x="1828800" y="312739"/>
            <a:ext cx="609600" cy="441325"/>
          </a:xfrm>
        </p:spPr>
        <p:txBody>
          <a:bodyPr/>
          <a:lstStyle>
            <a:lvl1pPr>
              <a:defRPr/>
            </a:lvl1pPr>
          </a:lstStyle>
          <a:p>
            <a:pPr>
              <a:defRPr/>
            </a:pPr>
            <a:fld id="{33D151CD-BD93-4D75-A03A-680CFE9DE62C}" type="slidenum">
              <a:rPr lang="pt-BR">
                <a:solidFill>
                  <a:srgbClr val="8CADAE">
                    <a:shade val="75000"/>
                  </a:srgbClr>
                </a:solidFill>
              </a:rPr>
              <a:pPr>
                <a:defRPr/>
              </a:pPr>
              <a:t>‹nº›</a:t>
            </a:fld>
            <a:endParaRPr lang="pt-BR">
              <a:solidFill>
                <a:srgbClr val="8CADAE">
                  <a:shade val="75000"/>
                </a:srgbClr>
              </a:solidFill>
            </a:endParaRPr>
          </a:p>
        </p:txBody>
      </p:sp>
      <p:sp>
        <p:nvSpPr>
          <p:cNvPr id="17" name="Espaço Reservado para Data 4"/>
          <p:cNvSpPr>
            <a:spLocks noGrp="1"/>
          </p:cNvSpPr>
          <p:nvPr>
            <p:ph type="dt" sz="half" idx="11"/>
          </p:nvPr>
        </p:nvSpPr>
        <p:spPr>
          <a:xfrm>
            <a:off x="7717367" y="6405564"/>
            <a:ext cx="4059767" cy="365125"/>
          </a:xfrm>
        </p:spPr>
        <p:txBody>
          <a:bodyPr/>
          <a:lstStyle>
            <a:lvl1pPr>
              <a:defRPr/>
            </a:lvl1pPr>
          </a:lstStyle>
          <a:p>
            <a:pPr>
              <a:defRPr/>
            </a:pPr>
            <a:fld id="{3851421C-9E16-4527-A1BE-910B3E2EAF26}" type="datetimeFigureOut">
              <a:rPr lang="pt-BR"/>
              <a:pPr>
                <a:defRPr/>
              </a:pPr>
              <a:t>24/05/2023</a:t>
            </a:fld>
            <a:endParaRPr lang="pt-BR"/>
          </a:p>
        </p:txBody>
      </p:sp>
      <p:sp>
        <p:nvSpPr>
          <p:cNvPr id="18" name="Espaço Reservado para Rodapé 5"/>
          <p:cNvSpPr>
            <a:spLocks noGrp="1"/>
          </p:cNvSpPr>
          <p:nvPr>
            <p:ph type="ftr" sz="quarter" idx="12"/>
          </p:nvPr>
        </p:nvSpPr>
        <p:spPr>
          <a:xfrm>
            <a:off x="402168" y="6410326"/>
            <a:ext cx="4779433" cy="366713"/>
          </a:xfrm>
        </p:spPr>
        <p:txBody>
          <a:bodyPr/>
          <a:lstStyle>
            <a:lvl1pPr>
              <a:defRPr/>
            </a:lvl1pPr>
          </a:lstStyle>
          <a:p>
            <a:pPr>
              <a:defRPr/>
            </a:pPr>
            <a:endParaRPr lang="pt-BR"/>
          </a:p>
        </p:txBody>
      </p:sp>
    </p:spTree>
    <p:extLst>
      <p:ext uri="{BB962C8B-B14F-4D97-AF65-F5344CB8AC3E}">
        <p14:creationId xmlns:p14="http://schemas.microsoft.com/office/powerpoint/2010/main" val="3927501918"/>
      </p:ext>
    </p:extLst>
  </p:cSld>
  <p:clrMapOvr>
    <a:masterClrMapping/>
  </p:clrMapOvr>
  <p:transition spd="slow">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tângulo 16"/>
          <p:cNvSpPr>
            <a:spLocks noChangeArrowheads="1"/>
          </p:cNvSpPr>
          <p:nvPr/>
        </p:nvSpPr>
        <p:spPr bwMode="white">
          <a:xfrm>
            <a:off x="0" y="6705600"/>
            <a:ext cx="12192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27" name="Retângulo 15"/>
          <p:cNvSpPr>
            <a:spLocks noChangeArrowheads="1"/>
          </p:cNvSpPr>
          <p:nvPr/>
        </p:nvSpPr>
        <p:spPr bwMode="white">
          <a:xfrm>
            <a:off x="0" y="1"/>
            <a:ext cx="12192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28" name="Retângulo 17"/>
          <p:cNvSpPr>
            <a:spLocks noChangeArrowheads="1"/>
          </p:cNvSpPr>
          <p:nvPr/>
        </p:nvSpPr>
        <p:spPr bwMode="white">
          <a:xfrm>
            <a:off x="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1029" name="Retângulo 18"/>
          <p:cNvSpPr>
            <a:spLocks noChangeArrowheads="1"/>
          </p:cNvSpPr>
          <p:nvPr/>
        </p:nvSpPr>
        <p:spPr bwMode="white">
          <a:xfrm>
            <a:off x="11988800" y="0"/>
            <a:ext cx="2032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fontAlgn="base">
              <a:spcBef>
                <a:spcPct val="0"/>
              </a:spcBef>
              <a:spcAft>
                <a:spcPct val="0"/>
              </a:spcAft>
            </a:pPr>
            <a:endParaRPr lang="en-US" sz="1800">
              <a:solidFill>
                <a:prstClr val="black"/>
              </a:solidFill>
              <a:cs typeface="Arial" charset="0"/>
            </a:endParaRPr>
          </a:p>
        </p:txBody>
      </p:sp>
      <p:sp>
        <p:nvSpPr>
          <p:cNvPr id="9" name="Retângulo 8"/>
          <p:cNvSpPr>
            <a:spLocks noChangeArrowheads="1"/>
          </p:cNvSpPr>
          <p:nvPr/>
        </p:nvSpPr>
        <p:spPr bwMode="auto">
          <a:xfrm>
            <a:off x="198967" y="6388101"/>
            <a:ext cx="11777133"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4" name="Espaço Reservado para Data 13"/>
          <p:cNvSpPr>
            <a:spLocks noGrp="1"/>
          </p:cNvSpPr>
          <p:nvPr>
            <p:ph type="dt" sz="half" idx="2"/>
          </p:nvPr>
        </p:nvSpPr>
        <p:spPr>
          <a:xfrm>
            <a:off x="7721601" y="6405564"/>
            <a:ext cx="4059767" cy="365125"/>
          </a:xfrm>
          <a:prstGeom prst="rect">
            <a:avLst/>
          </a:prstGeom>
        </p:spPr>
        <p:txBody>
          <a:bodyPr vert="horz"/>
          <a:lstStyle>
            <a:lvl1pPr algn="r" eaLnBrk="1" fontAlgn="auto" latinLnBrk="0" hangingPunct="1">
              <a:spcBef>
                <a:spcPts val="0"/>
              </a:spcBef>
              <a:spcAft>
                <a:spcPts val="0"/>
              </a:spcAft>
              <a:defRPr kumimoji="0" sz="1400">
                <a:solidFill>
                  <a:srgbClr val="FFFFFF"/>
                </a:solidFill>
                <a:latin typeface="+mn-lt"/>
                <a:cs typeface="+mn-cs"/>
              </a:defRPr>
            </a:lvl1pPr>
          </a:lstStyle>
          <a:p>
            <a:pPr>
              <a:defRPr/>
            </a:pPr>
            <a:fld id="{1360AD55-20E2-45FB-8910-A792D6B78B65}" type="datetimeFigureOut">
              <a:rPr lang="pt-BR"/>
              <a:pPr>
                <a:defRPr/>
              </a:pPr>
              <a:t>24/05/2023</a:t>
            </a:fld>
            <a:endParaRPr lang="pt-BR"/>
          </a:p>
        </p:txBody>
      </p:sp>
      <p:sp>
        <p:nvSpPr>
          <p:cNvPr id="3" name="Espaço Reservado para Rodapé 2"/>
          <p:cNvSpPr>
            <a:spLocks noGrp="1"/>
          </p:cNvSpPr>
          <p:nvPr>
            <p:ph type="ftr" sz="quarter" idx="3"/>
          </p:nvPr>
        </p:nvSpPr>
        <p:spPr>
          <a:xfrm>
            <a:off x="406400" y="6410326"/>
            <a:ext cx="47752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cs typeface="+mn-cs"/>
              </a:defRPr>
            </a:lvl1pPr>
          </a:lstStyle>
          <a:p>
            <a:pPr>
              <a:defRPr/>
            </a:pPr>
            <a:endParaRPr lang="pt-BR"/>
          </a:p>
        </p:txBody>
      </p:sp>
      <p:sp>
        <p:nvSpPr>
          <p:cNvPr id="8" name="Retângulo 7"/>
          <p:cNvSpPr>
            <a:spLocks noChangeArrowheads="1"/>
          </p:cNvSpPr>
          <p:nvPr/>
        </p:nvSpPr>
        <p:spPr bwMode="auto">
          <a:xfrm>
            <a:off x="203200" y="155575"/>
            <a:ext cx="11777133"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sz="1800" dirty="0">
              <a:solidFill>
                <a:prstClr val="black"/>
              </a:solidFill>
              <a:cs typeface="Arial" charset="0"/>
            </a:endParaRPr>
          </a:p>
        </p:txBody>
      </p:sp>
      <p:sp>
        <p:nvSpPr>
          <p:cNvPr id="10" name="Conector reto 9"/>
          <p:cNvSpPr>
            <a:spLocks noChangeShapeType="1"/>
          </p:cNvSpPr>
          <p:nvPr/>
        </p:nvSpPr>
        <p:spPr bwMode="auto">
          <a:xfrm>
            <a:off x="203200" y="1276350"/>
            <a:ext cx="11777133"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sz="1800">
              <a:solidFill>
                <a:prstClr val="black"/>
              </a:solidFill>
              <a:cs typeface="Arial" charset="0"/>
            </a:endParaRPr>
          </a:p>
        </p:txBody>
      </p:sp>
      <p:sp>
        <p:nvSpPr>
          <p:cNvPr id="12" name="Elipse 11"/>
          <p:cNvSpPr/>
          <p:nvPr/>
        </p:nvSpPr>
        <p:spPr>
          <a:xfrm>
            <a:off x="5689600" y="955675"/>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15" name="Elipse 14"/>
          <p:cNvSpPr/>
          <p:nvPr/>
        </p:nvSpPr>
        <p:spPr>
          <a:xfrm>
            <a:off x="5816600" y="1050925"/>
            <a:ext cx="5588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Espaço Reservado para Número de Slide 22"/>
          <p:cNvSpPr>
            <a:spLocks noGrp="1"/>
          </p:cNvSpPr>
          <p:nvPr>
            <p:ph type="sldNum" sz="quarter" idx="4"/>
          </p:nvPr>
        </p:nvSpPr>
        <p:spPr>
          <a:xfrm>
            <a:off x="5791200" y="1039814"/>
            <a:ext cx="6096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cs typeface="+mn-cs"/>
              </a:defRPr>
            </a:lvl1pPr>
          </a:lstStyle>
          <a:p>
            <a:pPr>
              <a:defRPr/>
            </a:pPr>
            <a:fld id="{E6CDCBF1-FAB9-457E-9344-3D5062C966D1}" type="slidenum">
              <a:rPr lang="pt-BR">
                <a:solidFill>
                  <a:srgbClr val="8CADAE">
                    <a:shade val="75000"/>
                  </a:srgbClr>
                </a:solidFill>
              </a:rPr>
              <a:pPr>
                <a:defRPr/>
              </a:pPr>
              <a:t>‹nº›</a:t>
            </a:fld>
            <a:endParaRPr lang="pt-BR">
              <a:solidFill>
                <a:srgbClr val="8CADAE">
                  <a:shade val="75000"/>
                </a:srgbClr>
              </a:solidFill>
            </a:endParaRPr>
          </a:p>
        </p:txBody>
      </p:sp>
      <p:sp>
        <p:nvSpPr>
          <p:cNvPr id="1038" name="Espaço Reservado para Título 21"/>
          <p:cNvSpPr>
            <a:spLocks noGrp="1"/>
          </p:cNvSpPr>
          <p:nvPr>
            <p:ph type="title"/>
          </p:nvPr>
        </p:nvSpPr>
        <p:spPr bwMode="auto">
          <a:xfrm>
            <a:off x="402167" y="228601"/>
            <a:ext cx="113792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t>Clique para editar o estilo do título mestre</a:t>
            </a:r>
            <a:endParaRPr lang="en-US"/>
          </a:p>
        </p:txBody>
      </p:sp>
      <p:sp>
        <p:nvSpPr>
          <p:cNvPr id="1039" name="Espaço Reservado para Texto 12"/>
          <p:cNvSpPr>
            <a:spLocks noGrp="1"/>
          </p:cNvSpPr>
          <p:nvPr>
            <p:ph type="body" idx="1"/>
          </p:nvPr>
        </p:nvSpPr>
        <p:spPr bwMode="auto">
          <a:xfrm>
            <a:off x="402167" y="1524000"/>
            <a:ext cx="113792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extLst>
      <p:ext uri="{BB962C8B-B14F-4D97-AF65-F5344CB8AC3E}">
        <p14:creationId xmlns:p14="http://schemas.microsoft.com/office/powerpoint/2010/main" val="10014156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newsflash/>
  </p:transition>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Espaço Reservado para Título 21"/>
          <p:cNvSpPr>
            <a:spLocks noGrp="1"/>
          </p:cNvSpPr>
          <p:nvPr>
            <p:ph type="title"/>
          </p:nvPr>
        </p:nvSpPr>
        <p:spPr bwMode="auto">
          <a:xfrm>
            <a:off x="812800" y="228600"/>
            <a:ext cx="10871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t>Clique para editar o estilo do título mestre</a:t>
            </a:r>
            <a:endParaRPr lang="en-US"/>
          </a:p>
        </p:txBody>
      </p:sp>
      <p:sp>
        <p:nvSpPr>
          <p:cNvPr id="2051" name="Espaço Reservado para Texto 12"/>
          <p:cNvSpPr>
            <a:spLocks noGrp="1"/>
          </p:cNvSpPr>
          <p:nvPr>
            <p:ph type="body" idx="1"/>
          </p:nvPr>
        </p:nvSpPr>
        <p:spPr bwMode="auto">
          <a:xfrm>
            <a:off x="817033" y="1600201"/>
            <a:ext cx="10871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14" name="Espaço Reservado para Data 13"/>
          <p:cNvSpPr>
            <a:spLocks noGrp="1"/>
          </p:cNvSpPr>
          <p:nvPr>
            <p:ph type="dt" sz="half" idx="2"/>
          </p:nvPr>
        </p:nvSpPr>
        <p:spPr>
          <a:xfrm>
            <a:off x="8128000" y="6248401"/>
            <a:ext cx="3556000" cy="365125"/>
          </a:xfrm>
          <a:prstGeom prst="rect">
            <a:avLst/>
          </a:prstGeom>
        </p:spPr>
        <p:txBody>
          <a:bodyPr vert="horz" anchor="ctr" anchorCtr="0"/>
          <a:lstStyle>
            <a:lvl1pPr algn="l" eaLnBrk="1" fontAlgn="auto" latinLnBrk="0" hangingPunct="1">
              <a:spcBef>
                <a:spcPts val="0"/>
              </a:spcBef>
              <a:spcAft>
                <a:spcPts val="0"/>
              </a:spcAft>
              <a:defRPr kumimoji="0" sz="1400">
                <a:solidFill>
                  <a:srgbClr val="775F55"/>
                </a:solidFill>
                <a:latin typeface="+mn-lt"/>
                <a:cs typeface="+mn-cs"/>
              </a:defRPr>
            </a:lvl1pPr>
          </a:lstStyle>
          <a:p>
            <a:pPr>
              <a:defRPr/>
            </a:pPr>
            <a:fld id="{8897AE3F-62E8-4EC9-8DD4-26237963475C}" type="datetime8">
              <a:rPr lang="pt-BR"/>
              <a:pPr>
                <a:defRPr/>
              </a:pPr>
              <a:t>24/05/2023 10:20</a:t>
            </a:fld>
            <a:endParaRPr lang="en-US"/>
          </a:p>
        </p:txBody>
      </p:sp>
      <p:sp>
        <p:nvSpPr>
          <p:cNvPr id="3" name="Espaço Reservado para Rodapé 2"/>
          <p:cNvSpPr>
            <a:spLocks noGrp="1"/>
          </p:cNvSpPr>
          <p:nvPr>
            <p:ph type="ftr" sz="quarter" idx="3"/>
          </p:nvPr>
        </p:nvSpPr>
        <p:spPr>
          <a:xfrm>
            <a:off x="812801" y="6248401"/>
            <a:ext cx="7228417" cy="365125"/>
          </a:xfrm>
          <a:prstGeom prst="rect">
            <a:avLst/>
          </a:prstGeom>
        </p:spPr>
        <p:txBody>
          <a:bodyPr vert="horz" anchor="ctr"/>
          <a:lstStyle>
            <a:lvl1pPr algn="r" eaLnBrk="1" fontAlgn="auto" latinLnBrk="0" hangingPunct="1">
              <a:spcBef>
                <a:spcPts val="0"/>
              </a:spcBef>
              <a:spcAft>
                <a:spcPts val="0"/>
              </a:spcAft>
              <a:defRPr kumimoji="0" sz="1400">
                <a:solidFill>
                  <a:srgbClr val="775F55"/>
                </a:solidFill>
                <a:latin typeface="+mn-lt"/>
                <a:cs typeface="+mn-cs"/>
              </a:defRPr>
            </a:lvl1pPr>
          </a:lstStyle>
          <a:p>
            <a:pPr>
              <a:defRPr/>
            </a:pPr>
            <a:r>
              <a:rPr lang="en-US"/>
              <a:t>Prof. Danielly Borguezan </a:t>
            </a:r>
          </a:p>
        </p:txBody>
      </p:sp>
      <p:sp>
        <p:nvSpPr>
          <p:cNvPr id="7" name="Retângulo 6"/>
          <p:cNvSpPr/>
          <p:nvPr/>
        </p:nvSpPr>
        <p:spPr bwMode="white">
          <a:xfrm>
            <a:off x="0" y="1235075"/>
            <a:ext cx="12192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8" name="Retângulo 7"/>
          <p:cNvSpPr/>
          <p:nvPr/>
        </p:nvSpPr>
        <p:spPr>
          <a:xfrm>
            <a:off x="0" y="1279525"/>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9" name="Retângulo 8"/>
          <p:cNvSpPr/>
          <p:nvPr/>
        </p:nvSpPr>
        <p:spPr>
          <a:xfrm>
            <a:off x="787400" y="1279525"/>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prstClr val="white"/>
              </a:solidFill>
            </a:endParaRPr>
          </a:p>
        </p:txBody>
      </p:sp>
      <p:sp>
        <p:nvSpPr>
          <p:cNvPr id="23" name="Espaço Reservado para Número de Slide 22"/>
          <p:cNvSpPr>
            <a:spLocks noGrp="1"/>
          </p:cNvSpPr>
          <p:nvPr>
            <p:ph type="sldNum" sz="quarter" idx="4"/>
          </p:nvPr>
        </p:nvSpPr>
        <p:spPr>
          <a:xfrm>
            <a:off x="0" y="1271589"/>
            <a:ext cx="7112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9C3DC15F-19D7-4C84-9ADB-44668E78C079}" type="slidenum">
              <a:rPr lang="en-US"/>
              <a:pPr>
                <a:defRPr/>
              </a:pPr>
              <a:t>‹nº›</a:t>
            </a:fld>
            <a:endParaRPr lang="en-US"/>
          </a:p>
        </p:txBody>
      </p:sp>
    </p:spTree>
    <p:extLst>
      <p:ext uri="{BB962C8B-B14F-4D97-AF65-F5344CB8AC3E}">
        <p14:creationId xmlns:p14="http://schemas.microsoft.com/office/powerpoint/2010/main" val="157586635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dissolve/>
  </p:transition>
  <p:hf hdr="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www.medicinanet.com.br/cid10/4468/y911_intoxicacao_alcoolica_moderada.htm" TargetMode="External"/><Relationship Id="rId2" Type="http://schemas.openxmlformats.org/officeDocument/2006/relationships/hyperlink" Target="http://www.medicinanet.com.br/cid10/4467/y910_intoxicacao_alcoolica_leve.htm" TargetMode="External"/><Relationship Id="rId1" Type="http://schemas.openxmlformats.org/officeDocument/2006/relationships/slideLayout" Target="../slideLayouts/slideLayout13.xml"/><Relationship Id="rId6" Type="http://schemas.openxmlformats.org/officeDocument/2006/relationships/hyperlink" Target="http://www.medicinanet.com.br/cid10/4471/y919_envolvimento_com_alcool_nao_especificado_de_outra_forma.htm" TargetMode="External"/><Relationship Id="rId5" Type="http://schemas.openxmlformats.org/officeDocument/2006/relationships/hyperlink" Target="http://www.medicinanet.com.br/cid10/4470/y913_intoxicacao_alcoolica_muito_grave.htm" TargetMode="External"/><Relationship Id="rId4" Type="http://schemas.openxmlformats.org/officeDocument/2006/relationships/hyperlink" Target="http://www.medicinanet.com.br/cid10/4469/y912_intoxicacao_alcoolica_grave.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integrada.minhabiblioteca.com.br/#/books/9788553611027/cfi/0!/4/2@100:0.00"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p:cNvSpPr>
            <a:spLocks noGrp="1"/>
          </p:cNvSpPr>
          <p:nvPr>
            <p:ph type="subTitle" idx="1"/>
          </p:nvPr>
        </p:nvSpPr>
        <p:spPr>
          <a:xfrm>
            <a:off x="2267802" y="3339307"/>
            <a:ext cx="7449403" cy="2770188"/>
          </a:xfrm>
        </p:spPr>
        <p:txBody>
          <a:bodyPr/>
          <a:lstStyle/>
          <a:p>
            <a:pPr>
              <a:defRPr/>
            </a:pPr>
            <a:endParaRPr lang="pt-BR" dirty="0">
              <a:solidFill>
                <a:schemeClr val="tx1"/>
              </a:solidFill>
            </a:endParaRPr>
          </a:p>
          <a:p>
            <a:pPr>
              <a:defRPr/>
            </a:pPr>
            <a:r>
              <a:rPr lang="pt-BR" dirty="0">
                <a:solidFill>
                  <a:schemeClr val="tx1"/>
                </a:solidFill>
              </a:rPr>
              <a:t>–  Dispensa do empregado por justa causa</a:t>
            </a:r>
          </a:p>
          <a:p>
            <a:pPr>
              <a:defRPr/>
            </a:pPr>
            <a:br>
              <a:rPr lang="pt-BR" dirty="0">
                <a:solidFill>
                  <a:schemeClr val="tx1"/>
                </a:solidFill>
              </a:rPr>
            </a:br>
            <a:r>
              <a:rPr lang="pt-BR" dirty="0">
                <a:solidFill>
                  <a:schemeClr val="tx1"/>
                </a:solidFill>
              </a:rPr>
              <a:t>–  Rescisão indireta do contrato de trabalho (justa causa do empregador)</a:t>
            </a:r>
          </a:p>
          <a:p>
            <a:pPr>
              <a:defRPr/>
            </a:pPr>
            <a:br>
              <a:rPr lang="pt-BR" dirty="0">
                <a:solidFill>
                  <a:schemeClr val="tx1"/>
                </a:solidFill>
              </a:rPr>
            </a:br>
            <a:r>
              <a:rPr lang="pt-BR" dirty="0">
                <a:solidFill>
                  <a:schemeClr val="tx1"/>
                </a:solidFill>
              </a:rPr>
              <a:t>–  Culpa recíproca</a:t>
            </a:r>
          </a:p>
        </p:txBody>
      </p:sp>
      <p:sp>
        <p:nvSpPr>
          <p:cNvPr id="39939" name="Título 2"/>
          <p:cNvSpPr>
            <a:spLocks noGrp="1"/>
          </p:cNvSpPr>
          <p:nvPr>
            <p:ph type="ctrTitle"/>
          </p:nvPr>
        </p:nvSpPr>
        <p:spPr>
          <a:xfrm>
            <a:off x="914400" y="559558"/>
            <a:ext cx="10363200" cy="1219200"/>
          </a:xfrm>
        </p:spPr>
        <p:txBody>
          <a:bodyPr/>
          <a:lstStyle/>
          <a:p>
            <a:r>
              <a:rPr lang="pt-BR" sz="4000" b="1" dirty="0"/>
              <a:t> </a:t>
            </a:r>
            <a:r>
              <a:rPr lang="pt-BR" sz="3000" b="1" dirty="0"/>
              <a:t>Ato voluntário motivado</a:t>
            </a:r>
            <a:br>
              <a:rPr lang="pt-BR" sz="3000" b="1" dirty="0"/>
            </a:br>
            <a:r>
              <a:rPr lang="pt-BR" sz="3000" b="1" dirty="0"/>
              <a:t> (para alguns, resolução contratual)</a:t>
            </a:r>
            <a:endParaRPr lang="pt-BR" sz="3000" dirty="0"/>
          </a:p>
        </p:txBody>
      </p:sp>
    </p:spTree>
    <p:extLst>
      <p:ext uri="{BB962C8B-B14F-4D97-AF65-F5344CB8AC3E}">
        <p14:creationId xmlns:p14="http://schemas.microsoft.com/office/powerpoint/2010/main" val="1339447015"/>
      </p:ext>
    </p:extLst>
  </p:cSld>
  <p:clrMapOvr>
    <a:masterClrMapping/>
  </p:clrMapOvr>
  <p:transition spd="slow">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ítulo 1"/>
          <p:cNvSpPr>
            <a:spLocks noGrp="1"/>
          </p:cNvSpPr>
          <p:nvPr>
            <p:ph type="title"/>
          </p:nvPr>
        </p:nvSpPr>
        <p:spPr/>
        <p:txBody>
          <a:bodyPr/>
          <a:lstStyle/>
          <a:p>
            <a:pPr algn="ctr"/>
            <a:r>
              <a:rPr lang="pt-BR" sz="2000" b="1" dirty="0"/>
              <a:t>Art. 482. Constituem justa causa para rescisão do contrato</a:t>
            </a:r>
            <a:br>
              <a:rPr lang="pt-BR" sz="2000" b="1" dirty="0"/>
            </a:br>
            <a:r>
              <a:rPr lang="pt-BR" sz="2000" b="1" dirty="0"/>
              <a:t> de trabalho pelo empregador</a:t>
            </a:r>
          </a:p>
        </p:txBody>
      </p:sp>
      <p:sp>
        <p:nvSpPr>
          <p:cNvPr id="3" name="Espaço Reservado para Conteúdo 2"/>
          <p:cNvSpPr>
            <a:spLocks noGrp="1"/>
          </p:cNvSpPr>
          <p:nvPr>
            <p:ph sz="quarter" idx="1"/>
          </p:nvPr>
        </p:nvSpPr>
        <p:spPr>
          <a:xfrm>
            <a:off x="812800" y="1589088"/>
            <a:ext cx="5207000" cy="5116512"/>
          </a:xfrm>
          <a:ln>
            <a:solidFill>
              <a:schemeClr val="tx1"/>
            </a:solidFill>
          </a:ln>
        </p:spPr>
        <p:txBody>
          <a:bodyPr/>
          <a:lstStyle/>
          <a:p>
            <a:pPr algn="just">
              <a:defRPr/>
            </a:pPr>
            <a:r>
              <a:rPr lang="pt-BR" sz="1800" dirty="0"/>
              <a:t>Ato de improbidade;</a:t>
            </a:r>
          </a:p>
          <a:p>
            <a:pPr algn="just">
              <a:defRPr/>
            </a:pPr>
            <a:r>
              <a:rPr lang="pt-BR" sz="1800" dirty="0"/>
              <a:t>Incontinência de conduta ou mau procedimento;</a:t>
            </a:r>
          </a:p>
          <a:p>
            <a:pPr algn="just">
              <a:defRPr/>
            </a:pPr>
            <a:r>
              <a:rPr lang="pt-BR" sz="1800" dirty="0"/>
              <a:t>Negociação habitual por conta própria ou alheia sem permissão do empregador, e quando constituir ato de concorrência à empresa para a qual trabalha o empregado, ou for prejudicial ao serviço;</a:t>
            </a:r>
          </a:p>
          <a:p>
            <a:pPr algn="just">
              <a:defRPr/>
            </a:pPr>
            <a:r>
              <a:rPr lang="pt-BR" sz="1800" dirty="0"/>
              <a:t>Condenação criminal do empregado, passada em julgado, caso não tenha havido suspensão da execução da pena;</a:t>
            </a:r>
          </a:p>
          <a:p>
            <a:pPr algn="just">
              <a:defRPr/>
            </a:pPr>
            <a:r>
              <a:rPr lang="pt-BR" sz="1800" dirty="0"/>
              <a:t>Desídia no desempenho das respectivas funções;</a:t>
            </a:r>
          </a:p>
          <a:p>
            <a:pPr algn="just">
              <a:defRPr/>
            </a:pPr>
            <a:r>
              <a:rPr lang="pt-BR" sz="1800" dirty="0"/>
              <a:t>Embriaguez habitual ou em serviço;</a:t>
            </a:r>
          </a:p>
          <a:p>
            <a:pPr algn="just">
              <a:defRPr/>
            </a:pPr>
            <a:r>
              <a:rPr lang="pt-BR" sz="1800" dirty="0"/>
              <a:t>Violação de segredo da empresa;</a:t>
            </a:r>
          </a:p>
          <a:p>
            <a:pPr algn="just">
              <a:defRPr/>
            </a:pPr>
            <a:endParaRPr lang="pt-BR" sz="1750" dirty="0"/>
          </a:p>
          <a:p>
            <a:pPr marL="0" indent="0" algn="just">
              <a:buNone/>
              <a:defRPr/>
            </a:pPr>
            <a:endParaRPr lang="pt-BR" sz="1750" dirty="0"/>
          </a:p>
          <a:p>
            <a:pPr algn="just">
              <a:defRPr/>
            </a:pPr>
            <a:endParaRPr lang="pt-BR" sz="1750" dirty="0"/>
          </a:p>
        </p:txBody>
      </p:sp>
      <p:sp>
        <p:nvSpPr>
          <p:cNvPr id="47108" name="Espaço Reservado para Conteúdo 3"/>
          <p:cNvSpPr>
            <a:spLocks noGrp="1"/>
          </p:cNvSpPr>
          <p:nvPr>
            <p:ph sz="quarter" idx="2"/>
          </p:nvPr>
        </p:nvSpPr>
        <p:spPr>
          <a:xfrm>
            <a:off x="6369050" y="1589088"/>
            <a:ext cx="5314950" cy="5116512"/>
          </a:xfrm>
          <a:ln>
            <a:solidFill>
              <a:schemeClr val="tx1"/>
            </a:solidFill>
            <a:miter lim="800000"/>
            <a:headEnd/>
            <a:tailEnd/>
          </a:ln>
        </p:spPr>
        <p:txBody>
          <a:bodyPr/>
          <a:lstStyle/>
          <a:p>
            <a:pPr algn="just"/>
            <a:r>
              <a:rPr lang="pt-BR" sz="1800" dirty="0"/>
              <a:t>Ato de indisciplina ou de insubordinação;</a:t>
            </a:r>
          </a:p>
          <a:p>
            <a:pPr algn="just"/>
            <a:r>
              <a:rPr lang="pt-BR" sz="1800" dirty="0"/>
              <a:t>Abandono de emprego;</a:t>
            </a:r>
          </a:p>
          <a:p>
            <a:pPr algn="just"/>
            <a:r>
              <a:rPr lang="pt-BR" sz="1800" dirty="0"/>
              <a:t>Ato lesivo da honra ou da boa fama praticado no serviço contra qualquer pessoa, ou ofensas físicas, nas mesmas condições, salvo em caso de legítima defesa, própria ou de outrem;</a:t>
            </a:r>
          </a:p>
          <a:p>
            <a:pPr algn="just"/>
            <a:r>
              <a:rPr lang="pt-BR" sz="1800" dirty="0"/>
              <a:t>Ato lesivo da honra ou da boa fama ou ofensas físicas praticadas contra o empregador e superiores hierárquicos, salvo em caso de legítima defesa, própria ou de outrem;</a:t>
            </a:r>
          </a:p>
          <a:p>
            <a:pPr algn="just"/>
            <a:r>
              <a:rPr lang="pt-BR" sz="1800" dirty="0"/>
              <a:t>Prática constante de jogos de azar;</a:t>
            </a:r>
          </a:p>
          <a:p>
            <a:pPr algn="just"/>
            <a:r>
              <a:rPr lang="pt-BR" sz="1800" dirty="0"/>
              <a:t>Perda da habilitação ou dos requisitos estabelecidos em lei para o exercício profissional, em decorrência de conduta dolosa do empregado. </a:t>
            </a:r>
          </a:p>
          <a:p>
            <a:pPr algn="just"/>
            <a:endParaRPr lang="pt-BR" sz="1700" dirty="0"/>
          </a:p>
        </p:txBody>
      </p:sp>
      <p:sp>
        <p:nvSpPr>
          <p:cNvPr id="6" name="Espaço Reservado para Número de Slide 5"/>
          <p:cNvSpPr>
            <a:spLocks noGrp="1"/>
          </p:cNvSpPr>
          <p:nvPr>
            <p:ph type="sldNum" sz="quarter" idx="11"/>
          </p:nvPr>
        </p:nvSpPr>
        <p:spPr/>
        <p:txBody>
          <a:bodyPr>
            <a:normAutofit fontScale="85000" lnSpcReduction="20000"/>
          </a:bodyPr>
          <a:lstStyle/>
          <a:p>
            <a:pPr>
              <a:defRPr/>
            </a:pPr>
            <a:fld id="{44E0333B-0339-47ED-82E5-BD0D319DF0DB}" type="slidenum">
              <a:rPr lang="en-US" smtClean="0"/>
              <a:pPr>
                <a:defRPr/>
              </a:pPr>
              <a:t>10</a:t>
            </a:fld>
            <a:endParaRPr lang="en-US"/>
          </a:p>
        </p:txBody>
      </p:sp>
    </p:spTree>
    <p:extLst>
      <p:ext uri="{BB962C8B-B14F-4D97-AF65-F5344CB8AC3E}">
        <p14:creationId xmlns:p14="http://schemas.microsoft.com/office/powerpoint/2010/main" val="1133605106"/>
      </p:ext>
    </p:extLst>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8130" name="Título 1"/>
          <p:cNvSpPr>
            <a:spLocks noGrp="1"/>
          </p:cNvSpPr>
          <p:nvPr>
            <p:ph type="title"/>
          </p:nvPr>
        </p:nvSpPr>
        <p:spPr>
          <a:xfrm>
            <a:off x="2136775" y="228600"/>
            <a:ext cx="8153400" cy="914400"/>
          </a:xfrm>
        </p:spPr>
        <p:txBody>
          <a:bodyPr/>
          <a:lstStyle/>
          <a:p>
            <a:pPr eaLnBrk="1" hangingPunct="1"/>
            <a:r>
              <a:rPr lang="pt-BR" sz="4200" b="1"/>
              <a:t>IMPROBIDADE</a:t>
            </a:r>
            <a:endParaRPr lang="en-US" sz="4200" b="1"/>
          </a:p>
        </p:txBody>
      </p:sp>
      <p:sp>
        <p:nvSpPr>
          <p:cNvPr id="48131" name="Espaço Reservado para Conteúdo 2"/>
          <p:cNvSpPr>
            <a:spLocks noGrp="1"/>
          </p:cNvSpPr>
          <p:nvPr>
            <p:ph sz="quarter" idx="1"/>
          </p:nvPr>
        </p:nvSpPr>
        <p:spPr>
          <a:xfrm>
            <a:off x="812801" y="1600200"/>
            <a:ext cx="10583080" cy="4495800"/>
          </a:xfrm>
        </p:spPr>
        <p:txBody>
          <a:bodyPr/>
          <a:lstStyle/>
          <a:p>
            <a:pPr marL="514350" indent="-514350" algn="just" eaLnBrk="1" hangingPunct="1">
              <a:buFont typeface="Wingdings" pitchFamily="2" charset="2"/>
              <a:buAutoNum type="alphaLcParenR"/>
            </a:pPr>
            <a:endParaRPr lang="pt-BR" dirty="0"/>
          </a:p>
          <a:p>
            <a:pPr marL="514350" indent="-514350" algn="just" eaLnBrk="1" hangingPunct="1">
              <a:buFont typeface="Wingdings" pitchFamily="2" charset="2"/>
              <a:buAutoNum type="alphaLcParenR"/>
            </a:pPr>
            <a:r>
              <a:rPr lang="pt-BR" dirty="0"/>
              <a:t>Ao contrário do que é probo. A contrário sensu é o ato de desonestidade, portanto, é ser desleal, desonesto, incorreto,  todo ato contrário à lei, à moral ou aos bons costumes.</a:t>
            </a:r>
          </a:p>
          <a:p>
            <a:pPr marL="514350" indent="-514350" algn="just" eaLnBrk="1" hangingPunct="1">
              <a:buFont typeface="Wingdings" pitchFamily="2" charset="2"/>
              <a:buAutoNum type="alphaLcParenR"/>
            </a:pPr>
            <a:endParaRPr lang="pt-BR" dirty="0"/>
          </a:p>
          <a:p>
            <a:pPr marL="514350" indent="-514350" algn="just" eaLnBrk="1" hangingPunct="1">
              <a:buFont typeface="Wingdings" pitchFamily="2" charset="2"/>
              <a:buAutoNum type="alphaLcParenR"/>
            </a:pPr>
            <a:r>
              <a:rPr lang="pt-BR" dirty="0"/>
              <a:t>- ex. brigas, furto, jogos de azar, atestados médicos fraudulentos. </a:t>
            </a:r>
          </a:p>
          <a:p>
            <a:pPr marL="514350" indent="-514350" algn="just" eaLnBrk="1" hangingPunct="1">
              <a:buNone/>
            </a:pPr>
            <a:r>
              <a:rPr lang="pt-BR" dirty="0"/>
              <a:t>     OBS: em caso de roubo, não há necessidade de BO.  Basta qualquer forma de prova em direito admissíveis . </a:t>
            </a:r>
            <a:r>
              <a:rPr lang="pt-BR" dirty="0" err="1"/>
              <a:t>Ex</a:t>
            </a:r>
            <a:r>
              <a:rPr lang="pt-BR" dirty="0"/>
              <a:t>: filmagens, testemunhas.</a:t>
            </a:r>
          </a:p>
          <a:p>
            <a:pPr marL="514350" indent="-514350" algn="just" eaLnBrk="1" hangingPunct="1">
              <a:buFont typeface="Wingdings" pitchFamily="2" charset="2"/>
              <a:buAutoNum type="alphaLcParenR"/>
            </a:pPr>
            <a:endParaRPr lang="pt-BR" dirty="0"/>
          </a:p>
          <a:p>
            <a:pPr marL="514350" indent="-514350" algn="just" eaLnBrk="1" hangingPunct="1">
              <a:buNone/>
            </a:pPr>
            <a:endParaRPr lang="pt-BR" dirty="0"/>
          </a:p>
          <a:p>
            <a:pPr marL="514350" indent="-514350" algn="just" eaLnBrk="1" hangingPunct="1">
              <a:buFont typeface="Wingdings" pitchFamily="2" charset="2"/>
              <a:buAutoNum type="alphaLcParenR"/>
            </a:pPr>
            <a:endParaRPr lang="pt-BR" dirty="0"/>
          </a:p>
          <a:p>
            <a:pPr marL="514350" indent="-514350" algn="just" eaLnBrk="1" hangingPunct="1">
              <a:buFont typeface="Wingdings" pitchFamily="2" charset="2"/>
              <a:buAutoNum type="alphaLcParenR"/>
            </a:pPr>
            <a:endParaRPr lang="en-US" dirty="0"/>
          </a:p>
        </p:txBody>
      </p:sp>
      <p:sp>
        <p:nvSpPr>
          <p:cNvPr id="14340"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564CB7C5-71F1-4C1B-9013-137F736FED12}"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564EA572-B7B7-47B3-B7A0-5A086EBF9F88}" type="slidenum">
              <a:rPr lang="en-US"/>
              <a:pPr>
                <a:defRPr/>
              </a:pPr>
              <a:t>11</a:t>
            </a:fld>
            <a:endParaRPr lang="en-US"/>
          </a:p>
        </p:txBody>
      </p:sp>
      <p:sp>
        <p:nvSpPr>
          <p:cNvPr id="14342"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endParaRPr lang="en-US" dirty="0"/>
          </a:p>
        </p:txBody>
      </p:sp>
    </p:spTree>
    <p:extLst>
      <p:ext uri="{BB962C8B-B14F-4D97-AF65-F5344CB8AC3E}">
        <p14:creationId xmlns:p14="http://schemas.microsoft.com/office/powerpoint/2010/main" val="66570886"/>
      </p:ext>
    </p:extLst>
  </p:cSld>
  <p:clrMapOvr>
    <a:overrideClrMapping bg1="lt1" tx1="dk1" bg2="lt2" tx2="dk2" accent1="accent1" accent2="accent2" accent3="accent3" accent4="accent4" accent5="accent5" accent6="accent6" hlink="hlink" folHlink="folHlink"/>
  </p:clrMapOvr>
  <p:transition spd="slow">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1"/>
          <p:cNvSpPr>
            <a:spLocks noGrp="1"/>
          </p:cNvSpPr>
          <p:nvPr>
            <p:ph type="title"/>
          </p:nvPr>
        </p:nvSpPr>
        <p:spPr>
          <a:xfrm>
            <a:off x="2136775" y="228600"/>
            <a:ext cx="8153400" cy="990600"/>
          </a:xfrm>
        </p:spPr>
        <p:txBody>
          <a:bodyPr/>
          <a:lstStyle/>
          <a:p>
            <a:pPr algn="ctr" eaLnBrk="1" hangingPunct="1"/>
            <a:r>
              <a:rPr lang="pt-BR" sz="4200" b="1" dirty="0"/>
              <a:t>INCONTINÊNCIA DE CONDUTA</a:t>
            </a:r>
            <a:endParaRPr lang="en-US" sz="4200" dirty="0"/>
          </a:p>
        </p:txBody>
      </p:sp>
      <p:sp>
        <p:nvSpPr>
          <p:cNvPr id="49155" name="Espaço Reservado para Conteúdo 2"/>
          <p:cNvSpPr>
            <a:spLocks noGrp="1"/>
          </p:cNvSpPr>
          <p:nvPr>
            <p:ph sz="quarter" idx="1"/>
          </p:nvPr>
        </p:nvSpPr>
        <p:spPr>
          <a:xfrm>
            <a:off x="840048" y="1658229"/>
            <a:ext cx="10746853" cy="4495800"/>
          </a:xfrm>
          <a:solidFill>
            <a:schemeClr val="accent5">
              <a:lumMod val="40000"/>
              <a:lumOff val="60000"/>
            </a:schemeClr>
          </a:solidFill>
        </p:spPr>
        <p:txBody>
          <a:bodyPr/>
          <a:lstStyle/>
          <a:p>
            <a:pPr algn="just" eaLnBrk="1" hangingPunct="1"/>
            <a:r>
              <a:rPr lang="pt-BR" sz="2400" dirty="0"/>
              <a:t>É a conduta a margem do que a sociedade espera como correto. </a:t>
            </a:r>
          </a:p>
          <a:p>
            <a:pPr algn="just" eaLnBrk="1" hangingPunct="1"/>
            <a:endParaRPr lang="pt-BR" sz="2400" dirty="0"/>
          </a:p>
          <a:p>
            <a:pPr algn="just" eaLnBrk="1" hangingPunct="1"/>
            <a:r>
              <a:rPr lang="pt-BR" sz="2400" dirty="0"/>
              <a:t>Ex. condutas sexuais, (relação sexual ainda que entre empregados casados)ou  uso indevido de computadores da empresa.</a:t>
            </a:r>
          </a:p>
          <a:p>
            <a:pPr algn="just" eaLnBrk="1" hangingPunct="1"/>
            <a:endParaRPr lang="pt-BR" sz="2400" dirty="0"/>
          </a:p>
          <a:p>
            <a:pPr algn="just" eaLnBrk="1" hangingPunct="1"/>
            <a:r>
              <a:rPr lang="pt-BR" sz="2400" dirty="0"/>
              <a:t>Outros exemplos: Maurício Godinho Delgado cita a utilização (ou tráfico) de entorpecentes no local de trabalho; a pichação das paredes do estabelecimento; o assédio sexual; bem como o uso do telefone da empresa pelo empregado para ligar para o disque-sexo; Troca de e-mails com conteúdo sexual (vide: Computadores, senha, e-mail da instituição)</a:t>
            </a:r>
          </a:p>
          <a:p>
            <a:pPr algn="just" eaLnBrk="1" hangingPunct="1"/>
            <a:endParaRPr lang="en-US" sz="2400" dirty="0"/>
          </a:p>
        </p:txBody>
      </p:sp>
      <p:sp>
        <p:nvSpPr>
          <p:cNvPr id="15364"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fld id="{A053EA81-F2D0-495B-B1AA-9C76FD1A598E}" type="datetime8">
              <a:rPr lang="pt-BR"/>
              <a:pPr algn="just"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lgn="just">
              <a:defRPr/>
            </a:pPr>
            <a:fld id="{151A6C55-9EB2-4754-892D-17BADCD70C23}" type="slidenum">
              <a:rPr lang="en-US"/>
              <a:pPr algn="just">
                <a:defRPr/>
              </a:pPr>
              <a:t>12</a:t>
            </a:fld>
            <a:endParaRPr lang="en-US"/>
          </a:p>
        </p:txBody>
      </p:sp>
      <p:sp>
        <p:nvSpPr>
          <p:cNvPr id="15366"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algn="just" fontAlgn="base">
              <a:spcBef>
                <a:spcPct val="0"/>
              </a:spcBef>
              <a:spcAft>
                <a:spcPct val="0"/>
              </a:spcAft>
              <a:defRPr/>
            </a:pPr>
            <a:r>
              <a:rPr lang="en-US"/>
              <a:t>Prof. Danielly Borguezan </a:t>
            </a:r>
          </a:p>
        </p:txBody>
      </p:sp>
    </p:spTree>
    <p:extLst>
      <p:ext uri="{BB962C8B-B14F-4D97-AF65-F5344CB8AC3E}">
        <p14:creationId xmlns:p14="http://schemas.microsoft.com/office/powerpoint/2010/main" val="185006811"/>
      </p:ext>
    </p:extLst>
  </p:cSld>
  <p:clrMapOvr>
    <a:masterClrMapping/>
  </p:clrMapOvr>
  <p:transition spd="slow">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ítulo 1"/>
          <p:cNvSpPr>
            <a:spLocks noGrp="1"/>
          </p:cNvSpPr>
          <p:nvPr>
            <p:ph type="title"/>
          </p:nvPr>
        </p:nvSpPr>
        <p:spPr>
          <a:xfrm>
            <a:off x="2136775" y="228600"/>
            <a:ext cx="8153400" cy="990600"/>
          </a:xfrm>
        </p:spPr>
        <p:txBody>
          <a:bodyPr/>
          <a:lstStyle/>
          <a:p>
            <a:pPr algn="ctr"/>
            <a:r>
              <a:rPr lang="pt-BR" sz="3800" b="1" dirty="0"/>
              <a:t>NEGOCIAÇÃO HABITUAL</a:t>
            </a:r>
            <a:endParaRPr lang="pt-BR" sz="3800" dirty="0"/>
          </a:p>
        </p:txBody>
      </p:sp>
      <p:sp>
        <p:nvSpPr>
          <p:cNvPr id="3" name="Espaço Reservado para Conteúdo 2"/>
          <p:cNvSpPr>
            <a:spLocks noGrp="1"/>
          </p:cNvSpPr>
          <p:nvPr>
            <p:ph sz="quarter" idx="1"/>
          </p:nvPr>
        </p:nvSpPr>
        <p:spPr>
          <a:xfrm>
            <a:off x="812801" y="1600200"/>
            <a:ext cx="10733205" cy="4724400"/>
          </a:xfrm>
          <a:solidFill>
            <a:schemeClr val="accent4">
              <a:lumMod val="20000"/>
              <a:lumOff val="80000"/>
            </a:schemeClr>
          </a:solidFill>
        </p:spPr>
        <p:txBody>
          <a:bodyPr/>
          <a:lstStyle/>
          <a:p>
            <a:pPr algn="just">
              <a:defRPr/>
            </a:pPr>
            <a:endParaRPr lang="pt-BR" sz="1800" dirty="0"/>
          </a:p>
          <a:p>
            <a:pPr algn="just">
              <a:defRPr/>
            </a:pPr>
            <a:r>
              <a:rPr lang="pt-BR" sz="1800" dirty="0"/>
              <a:t>O primeiro seria a concorrência desleal, assim considerado todo ato do empregado, seja vendendo produtos, seja prestando serviços, em franca atitude de concorrência com o empregador, violando, assim, o dever de lealdade a ser observado pelas partes contratantes. </a:t>
            </a:r>
            <a:r>
              <a:rPr lang="pt-BR" sz="1800" dirty="0" err="1"/>
              <a:t>Ex</a:t>
            </a:r>
            <a:r>
              <a:rPr lang="pt-BR" sz="1800" dirty="0"/>
              <a:t>: vendedor de uma loja de cortinas oferece ao cliente da loja, por preço menor, o produto, desde que contratado diretamente com ele.</a:t>
            </a:r>
          </a:p>
          <a:p>
            <a:pPr marL="0" indent="0" algn="just">
              <a:buNone/>
              <a:defRPr/>
            </a:pPr>
            <a:endParaRPr lang="pt-BR" sz="1800" dirty="0"/>
          </a:p>
          <a:p>
            <a:pPr algn="just">
              <a:defRPr/>
            </a:pPr>
            <a:r>
              <a:rPr lang="pt-BR" sz="1800" dirty="0"/>
              <a:t>O segundo tipo seria a negociação habitual no ambiente de trabalho, com prejuízo ao serviço. Neste caso, não se trata de concorrência desleal, e sim de certa desídia do empregado, em decorrência da venda de produtos no local de trabalho. Ex. a secretária de uma clínica que passa boa parte do tempo oferecendo produtos de beleza aos pacientes de seu empregador certamente será relapsa no exercício de suas atribuições.</a:t>
            </a:r>
          </a:p>
          <a:p>
            <a:pPr marL="0" indent="0" algn="just">
              <a:buNone/>
              <a:defRPr/>
            </a:pPr>
            <a:endParaRPr lang="pt-BR" sz="1800" dirty="0"/>
          </a:p>
          <a:p>
            <a:pPr algn="just">
              <a:defRPr/>
            </a:pPr>
            <a:r>
              <a:rPr lang="pt-BR" sz="1800" dirty="0"/>
              <a:t>Nas duas hipóteses, é requisito legal que o empregador não permita a atividade do empregado, pois, do contrário, haverá perdão tácito.</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441F8014-9BDE-45E3-B603-2E6C7424F622}" type="slidenum">
              <a:rPr lang="en-US" smtClean="0"/>
              <a:pPr>
                <a:defRPr/>
              </a:pPr>
              <a:t>13</a:t>
            </a:fld>
            <a:endParaRPr lang="en-US"/>
          </a:p>
        </p:txBody>
      </p:sp>
    </p:spTree>
    <p:extLst>
      <p:ext uri="{BB962C8B-B14F-4D97-AF65-F5344CB8AC3E}">
        <p14:creationId xmlns:p14="http://schemas.microsoft.com/office/powerpoint/2010/main" val="2913182076"/>
      </p:ext>
    </p:extLst>
  </p:cSld>
  <p:clrMapOvr>
    <a:masterClrMapping/>
  </p:clrMapOvr>
  <p:transition spd="slow">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ítulo 1"/>
          <p:cNvSpPr>
            <a:spLocks noGrp="1"/>
          </p:cNvSpPr>
          <p:nvPr>
            <p:ph type="title"/>
          </p:nvPr>
        </p:nvSpPr>
        <p:spPr>
          <a:xfrm>
            <a:off x="2136775" y="228600"/>
            <a:ext cx="8153400" cy="990600"/>
          </a:xfrm>
        </p:spPr>
        <p:txBody>
          <a:bodyPr/>
          <a:lstStyle/>
          <a:p>
            <a:pPr algn="ctr"/>
            <a:r>
              <a:rPr lang="pt-BR" sz="3000" b="1" dirty="0"/>
              <a:t>CONDENAÇÃO CRIMINAL DO </a:t>
            </a:r>
            <a:br>
              <a:rPr lang="pt-BR" sz="3000" b="1" dirty="0"/>
            </a:br>
            <a:r>
              <a:rPr lang="pt-BR" sz="3000" b="1" dirty="0"/>
              <a:t>EMPREGADO, PASSADA EM JULGADO</a:t>
            </a:r>
          </a:p>
        </p:txBody>
      </p:sp>
      <p:sp>
        <p:nvSpPr>
          <p:cNvPr id="51203" name="Espaço Reservado para Conteúdo 2"/>
          <p:cNvSpPr>
            <a:spLocks noGrp="1"/>
          </p:cNvSpPr>
          <p:nvPr>
            <p:ph sz="quarter" idx="1"/>
          </p:nvPr>
        </p:nvSpPr>
        <p:spPr>
          <a:xfrm>
            <a:off x="1078884" y="1859508"/>
            <a:ext cx="10269181" cy="4495800"/>
          </a:xfrm>
          <a:ln w="38100">
            <a:solidFill>
              <a:schemeClr val="accent5">
                <a:lumMod val="75000"/>
              </a:schemeClr>
            </a:solidFill>
          </a:ln>
        </p:spPr>
        <p:txBody>
          <a:bodyPr/>
          <a:lstStyle/>
          <a:p>
            <a:pPr algn="just"/>
            <a:endParaRPr lang="pt-BR" sz="2000" dirty="0"/>
          </a:p>
          <a:p>
            <a:pPr algn="just"/>
            <a:r>
              <a:rPr lang="pt-BR" sz="2000" dirty="0"/>
              <a:t>No caso da condenação do empregado ao cumprimento de pena privativa de liberdade, o empregador pode demiti-lo por justa causa.</a:t>
            </a:r>
          </a:p>
          <a:p>
            <a:pPr algn="just"/>
            <a:endParaRPr lang="pt-BR" sz="2000" dirty="0"/>
          </a:p>
          <a:p>
            <a:pPr algn="just"/>
            <a:r>
              <a:rPr lang="pt-BR" sz="2000" dirty="0"/>
              <a:t>Não sendo possível a suspensão da pena, o empregado não terá como prestar serviços em decorrência de conduta a ele imputada, razão pela qual o empregador se libera do vínculo.</a:t>
            </a:r>
          </a:p>
          <a:p>
            <a:pPr algn="just"/>
            <a:endParaRPr lang="pt-BR" sz="2000" dirty="0"/>
          </a:p>
          <a:p>
            <a:pPr algn="just"/>
            <a:r>
              <a:rPr lang="pt-BR" sz="2000" dirty="0"/>
              <a:t>Há que se ressaltar, entretanto, que, enquanto preso provisoriamente, antes do trânsito em julgado da condenação, o contrato de trabalho permanece suspenso, não sendo devidos salários, porém mantido o vínculo empregatício entre as partes. </a:t>
            </a:r>
          </a:p>
          <a:p>
            <a:pPr algn="just"/>
            <a:endParaRPr lang="pt-BR" sz="2000" dirty="0"/>
          </a:p>
          <a:p>
            <a:pPr algn="just"/>
            <a:r>
              <a:rPr lang="pt-BR" sz="2000" dirty="0"/>
              <a:t>Não interessa a natureza do delito, nem se ele tem ou não relação com o trabalho.</a:t>
            </a:r>
          </a:p>
        </p:txBody>
      </p:sp>
      <p:sp>
        <p:nvSpPr>
          <p:cNvPr id="4" name="Espaço Reservado para Data 3"/>
          <p:cNvSpPr>
            <a:spLocks noGrp="1"/>
          </p:cNvSpPr>
          <p:nvPr>
            <p:ph type="dt" sz="quarter" idx="10"/>
          </p:nvPr>
        </p:nvSpPr>
        <p:spPr>
          <a:xfrm>
            <a:off x="8155296" y="6504249"/>
            <a:ext cx="3556000" cy="365125"/>
          </a:xfrm>
        </p:spPr>
        <p:txBody>
          <a:bodyPr/>
          <a:lstStyle/>
          <a:p>
            <a:pPr>
              <a:defRPr/>
            </a:pPr>
            <a:fld id="{671EB60E-7757-41CF-A7E6-2B8CE020E819}" type="datetime8">
              <a:rPr lang="pt-BR" smtClean="0"/>
              <a:pPr>
                <a:defRPr/>
              </a:pPr>
              <a:t>24/05/2023 10:20</a:t>
            </a:fld>
            <a:endParaRPr lang="en-US" dirty="0"/>
          </a:p>
        </p:txBody>
      </p:sp>
      <p:sp>
        <p:nvSpPr>
          <p:cNvPr id="5" name="Espaço Reservado para Rodapé 4"/>
          <p:cNvSpPr>
            <a:spLocks noGrp="1"/>
          </p:cNvSpPr>
          <p:nvPr>
            <p:ph type="ftr" sz="quarter" idx="11"/>
          </p:nvPr>
        </p:nvSpPr>
        <p:spPr>
          <a:xfrm>
            <a:off x="812800" y="6504249"/>
            <a:ext cx="7228417" cy="365125"/>
          </a:xfrm>
        </p:spPr>
        <p:txBody>
          <a:bodyPr/>
          <a:lstStyle/>
          <a:p>
            <a:pPr>
              <a:defRPr/>
            </a:pPr>
            <a:r>
              <a:rPr lang="en-US" dirty="0"/>
              <a:t>Prof. </a:t>
            </a:r>
            <a:r>
              <a:rPr lang="en-US" dirty="0" err="1"/>
              <a:t>Danielly</a:t>
            </a:r>
            <a:r>
              <a:rPr lang="en-US" dirty="0"/>
              <a:t> </a:t>
            </a:r>
            <a:r>
              <a:rPr lang="en-US" dirty="0" err="1"/>
              <a:t>Borguezan</a:t>
            </a:r>
            <a:r>
              <a:rPr lang="en-US" dirty="0"/>
              <a:t>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494EF52D-E4E0-494A-A00A-C8BCC30DE0B6}" type="slidenum">
              <a:rPr lang="en-US" smtClean="0"/>
              <a:pPr>
                <a:defRPr/>
              </a:pPr>
              <a:t>14</a:t>
            </a:fld>
            <a:endParaRPr lang="en-US"/>
          </a:p>
        </p:txBody>
      </p:sp>
    </p:spTree>
    <p:extLst>
      <p:ext uri="{BB962C8B-B14F-4D97-AF65-F5344CB8AC3E}">
        <p14:creationId xmlns:p14="http://schemas.microsoft.com/office/powerpoint/2010/main" val="967120820"/>
      </p:ext>
    </p:extLst>
  </p:cSld>
  <p:clrMapOvr>
    <a:masterClrMapping/>
  </p:clrMapOvr>
  <p:transition spd="slow">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ítulo 1"/>
          <p:cNvSpPr>
            <a:spLocks noGrp="1"/>
          </p:cNvSpPr>
          <p:nvPr>
            <p:ph type="title"/>
          </p:nvPr>
        </p:nvSpPr>
        <p:spPr>
          <a:xfrm>
            <a:off x="2136775" y="228600"/>
            <a:ext cx="8153400" cy="990600"/>
          </a:xfrm>
        </p:spPr>
        <p:txBody>
          <a:bodyPr/>
          <a:lstStyle/>
          <a:p>
            <a:pPr algn="ctr" eaLnBrk="1" hangingPunct="1"/>
            <a:r>
              <a:rPr lang="pt-BR" b="1" dirty="0"/>
              <a:t>DESÍDIA</a:t>
            </a:r>
            <a:endParaRPr lang="en-US" dirty="0"/>
          </a:p>
        </p:txBody>
      </p:sp>
      <p:sp>
        <p:nvSpPr>
          <p:cNvPr id="3" name="Espaço Reservado para Conteúdo 2"/>
          <p:cNvSpPr>
            <a:spLocks noGrp="1"/>
          </p:cNvSpPr>
          <p:nvPr>
            <p:ph sz="quarter" idx="1"/>
          </p:nvPr>
        </p:nvSpPr>
        <p:spPr>
          <a:xfrm>
            <a:off x="812801" y="1600200"/>
            <a:ext cx="10664966" cy="4495800"/>
          </a:xfrm>
        </p:spPr>
        <p:txBody>
          <a:bodyPr>
            <a:normAutofit fontScale="92500" lnSpcReduction="10000"/>
          </a:bodyPr>
          <a:lstStyle/>
          <a:p>
            <a:pPr marL="320040" indent="-320040" algn="just" eaLnBrk="1" fontAlgn="auto" hangingPunct="1">
              <a:spcAft>
                <a:spcPts val="0"/>
              </a:spcAft>
              <a:buNone/>
              <a:defRPr/>
            </a:pPr>
            <a:endParaRPr lang="pt-BR" dirty="0"/>
          </a:p>
          <a:p>
            <a:pPr marL="320040" indent="-320040" algn="just" eaLnBrk="1" fontAlgn="auto" hangingPunct="1">
              <a:spcAft>
                <a:spcPts val="0"/>
              </a:spcAft>
              <a:buFont typeface="Wingdings"/>
              <a:buChar char=""/>
              <a:defRPr/>
            </a:pPr>
            <a:r>
              <a:rPr lang="pt-BR" b="1" dirty="0"/>
              <a:t>DESÍDIA</a:t>
            </a:r>
            <a:r>
              <a:rPr lang="pt-BR" dirty="0"/>
              <a:t>: não é ato, é comportamento.</a:t>
            </a:r>
          </a:p>
          <a:p>
            <a:pPr marL="320040" indent="-320040" algn="just" eaLnBrk="1" fontAlgn="auto" hangingPunct="1">
              <a:spcAft>
                <a:spcPts val="0"/>
              </a:spcAft>
              <a:buFont typeface="Wingdings"/>
              <a:buChar char=""/>
              <a:defRPr/>
            </a:pPr>
            <a:endParaRPr lang="pt-BR" dirty="0"/>
          </a:p>
          <a:p>
            <a:pPr marL="320040" indent="-320040" algn="just" eaLnBrk="1" fontAlgn="auto" hangingPunct="1">
              <a:spcAft>
                <a:spcPts val="0"/>
              </a:spcAft>
              <a:buNone/>
              <a:defRPr/>
            </a:pPr>
            <a:r>
              <a:rPr lang="pt-BR" dirty="0"/>
              <a:t> - Trata-se daquele empregado relapso, desobediente.</a:t>
            </a:r>
          </a:p>
          <a:p>
            <a:pPr marL="320040" indent="-320040" algn="just" eaLnBrk="1" fontAlgn="auto" hangingPunct="1">
              <a:spcAft>
                <a:spcPts val="0"/>
              </a:spcAft>
              <a:buNone/>
              <a:defRPr/>
            </a:pPr>
            <a:r>
              <a:rPr lang="pt-BR" dirty="0"/>
              <a:t> - No círculo de trabalho todos sabem “quem efetivamente trabalha”..... Ex. aquele funcionário que vai sempre no banheiro.</a:t>
            </a:r>
          </a:p>
          <a:p>
            <a:pPr marL="320040" indent="-320040" algn="just" eaLnBrk="1" fontAlgn="auto" hangingPunct="1">
              <a:spcAft>
                <a:spcPts val="0"/>
              </a:spcAft>
              <a:buNone/>
              <a:defRPr/>
            </a:pPr>
            <a:r>
              <a:rPr lang="pt-BR" i="1" dirty="0"/>
              <a:t>-  CONTROLE DE FREQUENCIA:  aquele que falta 10 dias no mês para viajar, ou aquele que chega atrasado 18 vezes no mês........ </a:t>
            </a:r>
          </a:p>
          <a:p>
            <a:pPr marL="320040" indent="-320040" algn="just" eaLnBrk="1" fontAlgn="auto" hangingPunct="1">
              <a:spcAft>
                <a:spcPts val="0"/>
              </a:spcAft>
              <a:buNone/>
              <a:defRPr/>
            </a:pPr>
            <a:r>
              <a:rPr lang="pt-BR" i="1" dirty="0"/>
              <a:t>-  OBS: as faltas injustificadas devem ser descontas, sob pena de haver o perdão tácito.</a:t>
            </a:r>
          </a:p>
          <a:p>
            <a:pPr marL="320040" indent="-320040" algn="just" eaLnBrk="1" fontAlgn="auto" hangingPunct="1">
              <a:spcAft>
                <a:spcPts val="0"/>
              </a:spcAft>
              <a:buFont typeface="Wingdings"/>
              <a:buChar char=""/>
              <a:defRPr/>
            </a:pPr>
            <a:endParaRPr lang="en-US" dirty="0"/>
          </a:p>
        </p:txBody>
      </p:sp>
      <p:sp>
        <p:nvSpPr>
          <p:cNvPr id="16388"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FDBB2A66-58AA-4BFF-916C-6F8A35D3A003}" type="datetime8">
              <a:rPr lang="pt-BR"/>
              <a:pPr fontAlgn="base">
                <a:spcBef>
                  <a:spcPct val="0"/>
                </a:spcBef>
                <a:spcAft>
                  <a:spcPct val="0"/>
                </a:spcAft>
                <a:defRPr/>
              </a:pPr>
              <a:t>24/05/2023 10:20</a:t>
            </a:fld>
            <a:endParaRPr lang="en-US" dirty="0"/>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1925169F-0775-4A67-9F94-72E9B27522BE}" type="slidenum">
              <a:rPr lang="en-US"/>
              <a:pPr>
                <a:defRPr/>
              </a:pPr>
              <a:t>15</a:t>
            </a:fld>
            <a:endParaRPr lang="en-US"/>
          </a:p>
        </p:txBody>
      </p:sp>
      <p:sp>
        <p:nvSpPr>
          <p:cNvPr id="16390"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cxnSp>
        <p:nvCxnSpPr>
          <p:cNvPr id="4" name="Conector de seta reta 3"/>
          <p:cNvCxnSpPr/>
          <p:nvPr/>
        </p:nvCxnSpPr>
        <p:spPr>
          <a:xfrm>
            <a:off x="10452811" y="6209732"/>
            <a:ext cx="914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785888"/>
      </p:ext>
    </p:extLst>
  </p:cSld>
  <p:clrMapOvr>
    <a:masterClrMapping/>
  </p:clrMapOvr>
  <p:transition spd="slow">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Espaço Reservado para Conteúdo 2"/>
          <p:cNvSpPr>
            <a:spLocks noGrp="1"/>
          </p:cNvSpPr>
          <p:nvPr>
            <p:ph sz="quarter" idx="1"/>
          </p:nvPr>
        </p:nvSpPr>
        <p:spPr>
          <a:xfrm>
            <a:off x="812800" y="1600200"/>
            <a:ext cx="10296477" cy="4495800"/>
          </a:xfrm>
        </p:spPr>
        <p:txBody>
          <a:bodyPr/>
          <a:lstStyle/>
          <a:p>
            <a:pPr algn="just"/>
            <a:r>
              <a:rPr lang="pt-BR" sz="2200" dirty="0"/>
              <a:t>Age </a:t>
            </a:r>
            <a:r>
              <a:rPr lang="pt-BR" sz="2200" dirty="0" err="1"/>
              <a:t>desidiosamente</a:t>
            </a:r>
            <a:r>
              <a:rPr lang="pt-BR" sz="2200" dirty="0"/>
              <a:t> o empregado preguiçoso, desinteressado, desmazelado. Aquele que não se compromete com o seu serviço, atuando com indiferença, de forma negligente. </a:t>
            </a:r>
          </a:p>
          <a:p>
            <a:pPr algn="just"/>
            <a:endParaRPr lang="pt-BR" sz="2200" dirty="0"/>
          </a:p>
          <a:p>
            <a:pPr algn="just"/>
            <a:r>
              <a:rPr lang="pt-BR" sz="2200" dirty="0"/>
              <a:t>Dada a característica do comportamento, como regra, </a:t>
            </a:r>
            <a:r>
              <a:rPr lang="pt-BR" sz="2200" b="1" dirty="0">
                <a:solidFill>
                  <a:srgbClr val="C00000"/>
                </a:solidFill>
              </a:rPr>
              <a:t>SOMENTE CONSTITUI FALTA GRAVE SE A CONDUTA É REITERADA. </a:t>
            </a:r>
            <a:r>
              <a:rPr lang="pt-BR" sz="2200" dirty="0"/>
              <a:t>Admite-se, entretanto, que, em casos extremos, um único ato dê azo à dispensa motivada por desídia.</a:t>
            </a:r>
          </a:p>
          <a:p>
            <a:pPr algn="just"/>
            <a:endParaRPr lang="pt-BR" sz="2200" dirty="0"/>
          </a:p>
          <a:p>
            <a:pPr algn="just"/>
            <a:r>
              <a:rPr lang="pt-BR" sz="2200" dirty="0"/>
              <a:t>Exemplo retirado da jurisprudência: “empregado incumbido de acompanhar o desenvolvimento de obras, com o fim de autorizar o pagamento respectivo, deixou de observar o rigor necessário nessa avaliação e permitiu a quitação de tarefas não executadas”.</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C9E512B7-58BF-422B-B5D1-817B568C839F}" type="slidenum">
              <a:rPr lang="en-US" smtClean="0"/>
              <a:pPr>
                <a:defRPr/>
              </a:pPr>
              <a:t>16</a:t>
            </a:fld>
            <a:endParaRPr lang="en-US"/>
          </a:p>
        </p:txBody>
      </p:sp>
    </p:spTree>
    <p:extLst>
      <p:ext uri="{BB962C8B-B14F-4D97-AF65-F5344CB8AC3E}">
        <p14:creationId xmlns:p14="http://schemas.microsoft.com/office/powerpoint/2010/main" val="593082632"/>
      </p:ext>
    </p:extLst>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ítulo 1"/>
          <p:cNvSpPr>
            <a:spLocks noGrp="1"/>
          </p:cNvSpPr>
          <p:nvPr>
            <p:ph type="title"/>
          </p:nvPr>
        </p:nvSpPr>
        <p:spPr>
          <a:xfrm>
            <a:off x="2136775" y="228600"/>
            <a:ext cx="8153400" cy="990600"/>
          </a:xfrm>
        </p:spPr>
        <p:txBody>
          <a:bodyPr/>
          <a:lstStyle/>
          <a:p>
            <a:pPr algn="ctr" eaLnBrk="1" hangingPunct="1"/>
            <a:r>
              <a:rPr lang="pt-BR" b="1" dirty="0"/>
              <a:t>HIPÓTESES ART. 482 CLT</a:t>
            </a:r>
            <a:endParaRPr lang="en-US" dirty="0"/>
          </a:p>
        </p:txBody>
      </p:sp>
      <p:sp>
        <p:nvSpPr>
          <p:cNvPr id="54275" name="Espaço Reservado para Conteúdo 2"/>
          <p:cNvSpPr>
            <a:spLocks noGrp="1"/>
          </p:cNvSpPr>
          <p:nvPr>
            <p:ph sz="quarter" idx="1"/>
          </p:nvPr>
        </p:nvSpPr>
        <p:spPr>
          <a:xfrm>
            <a:off x="812801" y="1600200"/>
            <a:ext cx="11224524" cy="4495800"/>
          </a:xfrm>
        </p:spPr>
        <p:txBody>
          <a:bodyPr/>
          <a:lstStyle/>
          <a:p>
            <a:pPr algn="just" eaLnBrk="1" hangingPunct="1">
              <a:buFont typeface="Wingdings" pitchFamily="2" charset="2"/>
              <a:buNone/>
            </a:pPr>
            <a:endParaRPr lang="pt-BR" dirty="0"/>
          </a:p>
          <a:p>
            <a:pPr algn="just" eaLnBrk="1" hangingPunct="1">
              <a:buFont typeface="Wingdings" pitchFamily="2" charset="2"/>
              <a:buNone/>
            </a:pPr>
            <a:r>
              <a:rPr lang="pt-BR" sz="2000" dirty="0"/>
              <a:t>                                  EMBRIAGUEZ NO SERVIÇO x EMBRIAGUEZ HABITUAL</a:t>
            </a:r>
          </a:p>
          <a:p>
            <a:pPr algn="just" eaLnBrk="1" hangingPunct="1">
              <a:buFont typeface="Wingdings" pitchFamily="2" charset="2"/>
              <a:buNone/>
            </a:pPr>
            <a:endParaRPr lang="pt-BR" dirty="0"/>
          </a:p>
          <a:p>
            <a:pPr algn="just" eaLnBrk="1" hangingPunct="1">
              <a:buFont typeface="Wingdings" pitchFamily="2" charset="2"/>
              <a:buNone/>
            </a:pPr>
            <a:endParaRPr lang="pt-BR" dirty="0"/>
          </a:p>
          <a:p>
            <a:pPr algn="just" eaLnBrk="1" hangingPunct="1">
              <a:buFont typeface="Wingdings" pitchFamily="2" charset="2"/>
              <a:buNone/>
            </a:pPr>
            <a:r>
              <a:rPr lang="pt-BR" dirty="0"/>
              <a:t>HABITUAL:  trabalha embriagado. Ainda que seja um exímio funcionário.</a:t>
            </a:r>
          </a:p>
          <a:p>
            <a:pPr algn="just" eaLnBrk="1" hangingPunct="1">
              <a:buFontTx/>
              <a:buChar char="-"/>
            </a:pPr>
            <a:endParaRPr lang="pt-BR" dirty="0"/>
          </a:p>
          <a:p>
            <a:pPr algn="just" eaLnBrk="1" hangingPunct="1">
              <a:buFontTx/>
              <a:buChar char="-"/>
            </a:pPr>
            <a:r>
              <a:rPr lang="pt-BR" dirty="0"/>
              <a:t>Melhor faltar do que ir trabalhar!</a:t>
            </a:r>
          </a:p>
          <a:p>
            <a:pPr algn="just" eaLnBrk="1" hangingPunct="1">
              <a:buFontTx/>
              <a:buChar char="-"/>
            </a:pPr>
            <a:endParaRPr lang="en-US" dirty="0"/>
          </a:p>
        </p:txBody>
      </p:sp>
      <p:sp>
        <p:nvSpPr>
          <p:cNvPr id="19460"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C9A3DCA7-209A-4CDF-9760-C72814167B6A}"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151DC390-A3CE-4B8C-98D1-DB6F1E8129A7}" type="slidenum">
              <a:rPr lang="en-US"/>
              <a:pPr>
                <a:defRPr/>
              </a:pPr>
              <a:t>17</a:t>
            </a:fld>
            <a:endParaRPr lang="en-US"/>
          </a:p>
        </p:txBody>
      </p:sp>
      <p:sp>
        <p:nvSpPr>
          <p:cNvPr id="19462"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pic>
        <p:nvPicPr>
          <p:cNvPr id="54279" name="Picture 8" descr="http://t1.gstatic.com/images?q=tbn:ANd9GcTvJAs0c61e6KJ6izlsPa44nweJwM9GtaG8X46gms7OKZqLt9i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58201" y="4495800"/>
            <a:ext cx="1185863"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Quadro 8"/>
          <p:cNvSpPr/>
          <p:nvPr/>
        </p:nvSpPr>
        <p:spPr>
          <a:xfrm>
            <a:off x="2667000" y="1752600"/>
            <a:ext cx="6705600" cy="15240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2" name="Seta: para a Direita 1">
            <a:extLst>
              <a:ext uri="{FF2B5EF4-FFF2-40B4-BE49-F238E27FC236}">
                <a16:creationId xmlns:a16="http://schemas.microsoft.com/office/drawing/2014/main" id="{470E162D-CE3F-6EFE-BBBB-AFA2F5BC43AD}"/>
              </a:ext>
            </a:extLst>
          </p:cNvPr>
          <p:cNvSpPr/>
          <p:nvPr/>
        </p:nvSpPr>
        <p:spPr>
          <a:xfrm>
            <a:off x="10058164" y="2019300"/>
            <a:ext cx="174715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310705734"/>
      </p:ext>
    </p:extLst>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ítulo 1"/>
          <p:cNvSpPr>
            <a:spLocks noGrp="1"/>
          </p:cNvSpPr>
          <p:nvPr>
            <p:ph type="title"/>
          </p:nvPr>
        </p:nvSpPr>
        <p:spPr>
          <a:xfrm>
            <a:off x="2136775" y="228600"/>
            <a:ext cx="8153400" cy="990600"/>
          </a:xfrm>
        </p:spPr>
        <p:txBody>
          <a:bodyPr/>
          <a:lstStyle/>
          <a:p>
            <a:endParaRPr lang="pt-BR"/>
          </a:p>
        </p:txBody>
      </p:sp>
      <p:sp>
        <p:nvSpPr>
          <p:cNvPr id="55299" name="Espaço Reservado para Conteúdo 2"/>
          <p:cNvSpPr>
            <a:spLocks noGrp="1"/>
          </p:cNvSpPr>
          <p:nvPr>
            <p:ph sz="quarter" idx="1"/>
          </p:nvPr>
        </p:nvSpPr>
        <p:spPr>
          <a:xfrm>
            <a:off x="812801" y="1752601"/>
            <a:ext cx="10566398" cy="4495800"/>
          </a:xfrm>
        </p:spPr>
        <p:txBody>
          <a:bodyPr/>
          <a:lstStyle/>
          <a:p>
            <a:pPr algn="just"/>
            <a:r>
              <a:rPr lang="pt-BR" sz="2000" dirty="0"/>
              <a:t>O tipo contempla duas condutas distintas. </a:t>
            </a:r>
          </a:p>
          <a:p>
            <a:pPr algn="just"/>
            <a:endParaRPr lang="pt-BR" sz="2000" dirty="0"/>
          </a:p>
          <a:p>
            <a:pPr algn="just"/>
            <a:r>
              <a:rPr lang="pt-BR" sz="2000" b="1" dirty="0">
                <a:highlight>
                  <a:srgbClr val="FFFF00"/>
                </a:highlight>
              </a:rPr>
              <a:t>EMBRIAGUEZ HABITUAL</a:t>
            </a:r>
            <a:r>
              <a:rPr lang="pt-BR" sz="2000" dirty="0"/>
              <a:t>, ocorre fora do ambiente de trabalho, mas repercute negativamente na atividade do trabalhador. A embriaguez deve ser habitual para configurar justa causa, não bastando um ato isolado. </a:t>
            </a:r>
          </a:p>
          <a:p>
            <a:pPr algn="just"/>
            <a:endParaRPr lang="pt-BR" sz="2000" dirty="0"/>
          </a:p>
          <a:p>
            <a:pPr algn="just"/>
            <a:r>
              <a:rPr lang="pt-BR" sz="2000" b="1" dirty="0">
                <a:highlight>
                  <a:srgbClr val="FFFF00"/>
                </a:highlight>
              </a:rPr>
              <a:t>EMBRIAGUEZ EM SERVIÇO</a:t>
            </a:r>
            <a:r>
              <a:rPr lang="pt-BR" sz="2000" dirty="0"/>
              <a:t>, o empregado se embriaga no próprio local de trabalho, durante o expediente. Nesta, uma única ocorrência autoriza a dispensa motivada, notadamente se a função desenvolvida pelo empregado coloca em risco outras pessoas, como, por exemplo, a função de motorista. </a:t>
            </a:r>
          </a:p>
          <a:p>
            <a:pPr algn="just"/>
            <a:endParaRPr lang="pt-BR" sz="2000" dirty="0"/>
          </a:p>
          <a:p>
            <a:pPr algn="just"/>
            <a:r>
              <a:rPr lang="pt-BR" sz="2000" dirty="0"/>
              <a:t>Em ambas as hipóteses, a doutrina considera que a embriaguez engloba entorpecentes, e não só álcool.</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4752C8C6-D662-42BE-A945-2B2039432A29}" type="slidenum">
              <a:rPr lang="en-US" smtClean="0"/>
              <a:pPr>
                <a:defRPr/>
              </a:pPr>
              <a:t>18</a:t>
            </a:fld>
            <a:endParaRPr lang="en-US"/>
          </a:p>
        </p:txBody>
      </p:sp>
    </p:spTree>
    <p:extLst>
      <p:ext uri="{BB962C8B-B14F-4D97-AF65-F5344CB8AC3E}">
        <p14:creationId xmlns:p14="http://schemas.microsoft.com/office/powerpoint/2010/main" val="3426740348"/>
      </p:ext>
    </p:extLst>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322" name="Título 1"/>
          <p:cNvSpPr>
            <a:spLocks noGrp="1"/>
          </p:cNvSpPr>
          <p:nvPr>
            <p:ph type="title"/>
          </p:nvPr>
        </p:nvSpPr>
        <p:spPr>
          <a:xfrm>
            <a:off x="2136775" y="228600"/>
            <a:ext cx="8153400" cy="990600"/>
          </a:xfrm>
        </p:spPr>
        <p:txBody>
          <a:bodyPr/>
          <a:lstStyle/>
          <a:p>
            <a:pPr algn="ctr" eaLnBrk="1" hangingPunct="1"/>
            <a:r>
              <a:rPr lang="pt-BR" b="1"/>
              <a:t>Embriaguez x bebida</a:t>
            </a:r>
            <a:endParaRPr lang="en-US" b="1"/>
          </a:p>
        </p:txBody>
      </p:sp>
      <p:sp>
        <p:nvSpPr>
          <p:cNvPr id="56323" name="Espaço Reservado para Conteúdo 2"/>
          <p:cNvSpPr>
            <a:spLocks noGrp="1"/>
          </p:cNvSpPr>
          <p:nvPr>
            <p:ph sz="quarter" idx="1"/>
          </p:nvPr>
        </p:nvSpPr>
        <p:spPr>
          <a:xfrm>
            <a:off x="812800" y="1600200"/>
            <a:ext cx="10487545" cy="4495800"/>
          </a:xfrm>
        </p:spPr>
        <p:txBody>
          <a:bodyPr/>
          <a:lstStyle/>
          <a:p>
            <a:pPr algn="just" eaLnBrk="1" hangingPunct="1"/>
            <a:endParaRPr lang="pt-BR" dirty="0"/>
          </a:p>
          <a:p>
            <a:pPr algn="just" eaLnBrk="1" hangingPunct="1"/>
            <a:r>
              <a:rPr lang="pt-BR" dirty="0"/>
              <a:t>1. Efeitos para a empresa: você faria sua carteira de motorista com o condutor embriagado? Ou você matricularia seu filho na escola onde a professora costuma beber?</a:t>
            </a:r>
          </a:p>
          <a:p>
            <a:pPr algn="just" eaLnBrk="1" hangingPunct="1">
              <a:buFont typeface="Wingdings" pitchFamily="2" charset="2"/>
              <a:buNone/>
            </a:pPr>
            <a:endParaRPr lang="pt-BR" dirty="0"/>
          </a:p>
          <a:p>
            <a:pPr algn="just" eaLnBrk="1" hangingPunct="1"/>
            <a:r>
              <a:rPr lang="pt-BR" dirty="0"/>
              <a:t>2. O alcoolismo foi incorporado pela OMS à Classificação Internacional das Doenças em 1967, como patologia.</a:t>
            </a:r>
          </a:p>
          <a:p>
            <a:pPr algn="just" eaLnBrk="1" hangingPunct="1"/>
            <a:endParaRPr lang="pt-BR" dirty="0"/>
          </a:p>
          <a:p>
            <a:pPr algn="just" eaLnBrk="1" hangingPunct="1"/>
            <a:endParaRPr lang="en-US" dirty="0"/>
          </a:p>
        </p:txBody>
      </p:sp>
      <p:sp>
        <p:nvSpPr>
          <p:cNvPr id="20484"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4A881CD1-5F37-4363-B040-B4DA09852498}" type="datetime8">
              <a:rPr lang="pt-BR">
                <a:solidFill>
                  <a:srgbClr val="EBDDC3"/>
                </a:solidFill>
              </a:rPr>
              <a:pPr fontAlgn="base">
                <a:spcBef>
                  <a:spcPct val="0"/>
                </a:spcBef>
                <a:spcAft>
                  <a:spcPct val="0"/>
                </a:spcAft>
                <a:defRPr/>
              </a:pPr>
              <a:t>24/05/2023 10:20</a:t>
            </a:fld>
            <a:endParaRPr lang="en-US">
              <a:solidFill>
                <a:srgbClr val="EBDDC3"/>
              </a:solidFill>
            </a:endParaRPr>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AD0E00CA-79CC-4543-B300-F504FC2013F4}" type="slidenum">
              <a:rPr lang="en-US"/>
              <a:pPr>
                <a:defRPr/>
              </a:pPr>
              <a:t>19</a:t>
            </a:fld>
            <a:endParaRPr lang="en-US"/>
          </a:p>
        </p:txBody>
      </p:sp>
      <p:sp>
        <p:nvSpPr>
          <p:cNvPr id="20486"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solidFill>
                  <a:srgbClr val="EBDDC3"/>
                </a:solidFill>
              </a:rPr>
              <a:t>Prof. Danielly Borguezan </a:t>
            </a:r>
          </a:p>
        </p:txBody>
      </p:sp>
      <p:sp>
        <p:nvSpPr>
          <p:cNvPr id="7" name="Retângulo 6"/>
          <p:cNvSpPr/>
          <p:nvPr/>
        </p:nvSpPr>
        <p:spPr>
          <a:xfrm>
            <a:off x="812800" y="5257800"/>
            <a:ext cx="11379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pt-BR" b="1" dirty="0">
                <a:solidFill>
                  <a:schemeClr val="bg1"/>
                </a:solidFill>
                <a:highlight>
                  <a:srgbClr val="FFFF00"/>
                </a:highlight>
              </a:rPr>
              <a:t>CID</a:t>
            </a:r>
            <a:endParaRPr lang="en-US" b="1" dirty="0">
              <a:solidFill>
                <a:schemeClr val="bg1"/>
              </a:solidFill>
              <a:highlight>
                <a:srgbClr val="FFFF00"/>
              </a:highlight>
            </a:endParaRPr>
          </a:p>
        </p:txBody>
      </p:sp>
    </p:spTree>
    <p:extLst>
      <p:ext uri="{BB962C8B-B14F-4D97-AF65-F5344CB8AC3E}">
        <p14:creationId xmlns:p14="http://schemas.microsoft.com/office/powerpoint/2010/main" val="666762308"/>
      </p:ext>
    </p:extLst>
  </p:cSld>
  <p:clrMapOvr>
    <a:overrideClrMapping bg1="dk1" tx1="lt1" bg2="dk2" tx2="lt2" accent1="accent1" accent2="accent2" accent3="accent3" accent4="accent4" accent5="accent5" accent6="accent6" hlink="hlink" folHlink="folHlink"/>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pPr eaLnBrk="1" fontAlgn="auto" hangingPunct="1">
              <a:spcAft>
                <a:spcPts val="0"/>
              </a:spcAft>
              <a:defRPr/>
            </a:pPr>
            <a:r>
              <a:rPr lang="pt-BR" u="sng" dirty="0"/>
              <a:t>RESCISÃO DE CONTRATO </a:t>
            </a:r>
            <a:br>
              <a:rPr lang="pt-BR" u="sng" dirty="0"/>
            </a:br>
            <a:r>
              <a:rPr lang="pt-BR" u="sng" dirty="0"/>
              <a:t>POR JUSTA CAUSA</a:t>
            </a:r>
            <a:endParaRPr lang="en-US" u="sng" dirty="0"/>
          </a:p>
        </p:txBody>
      </p:sp>
      <p:pic>
        <p:nvPicPr>
          <p:cNvPr id="40964" name="Picture 5" descr="http://apenasgifshp.sites.uol.com.br/bar020.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5715001"/>
            <a:ext cx="67056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9" descr="0029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45720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849573"/>
      </p:ext>
    </p:extLst>
  </p:cSld>
  <p:clrMapOvr>
    <a:masterClrMapping/>
  </p:clrMapOvr>
  <p:transition spd="slow">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Espaço Reservado para Conteúdo 2"/>
          <p:cNvSpPr>
            <a:spLocks noGrp="1"/>
          </p:cNvSpPr>
          <p:nvPr>
            <p:ph sz="quarter" idx="1"/>
          </p:nvPr>
        </p:nvSpPr>
        <p:spPr>
          <a:xfrm>
            <a:off x="812800" y="1600200"/>
            <a:ext cx="10610375" cy="4336576"/>
          </a:xfrm>
          <a:solidFill>
            <a:schemeClr val="accent3">
              <a:lumMod val="20000"/>
              <a:lumOff val="80000"/>
            </a:schemeClr>
          </a:solidFill>
        </p:spPr>
        <p:txBody>
          <a:bodyPr/>
          <a:lstStyle/>
          <a:p>
            <a:pPr algn="just" eaLnBrk="1" hangingPunct="1">
              <a:defRPr/>
            </a:pPr>
            <a:endParaRPr lang="pt-BR" sz="2700" b="1" dirty="0"/>
          </a:p>
          <a:p>
            <a:pPr algn="just" eaLnBrk="1" hangingPunct="1">
              <a:defRPr/>
            </a:pPr>
            <a:r>
              <a:rPr lang="pt-BR" sz="2700" b="1" dirty="0"/>
              <a:t>CID 10 - Y91</a:t>
            </a:r>
            <a:r>
              <a:rPr lang="pt-BR" sz="2700" dirty="0"/>
              <a:t> </a:t>
            </a:r>
            <a:r>
              <a:rPr lang="pt-BR" sz="2700" u="sng" dirty="0">
                <a:solidFill>
                  <a:srgbClr val="FFC000"/>
                </a:solidFill>
              </a:rPr>
              <a:t>Evidência de alcoolismo pelo nível da intoxicação  </a:t>
            </a:r>
          </a:p>
          <a:p>
            <a:pPr algn="just" eaLnBrk="1" hangingPunct="1">
              <a:defRPr/>
            </a:pPr>
            <a:r>
              <a:rPr lang="pt-BR" sz="2700" b="1" dirty="0"/>
              <a:t>CID 10 - Y91.0</a:t>
            </a:r>
            <a:r>
              <a:rPr lang="pt-BR" sz="2700" dirty="0"/>
              <a:t> </a:t>
            </a:r>
            <a:r>
              <a:rPr lang="pt-BR" sz="2700" dirty="0">
                <a:hlinkClick r:id="rId2" action="ppaction://hlinkfile"/>
              </a:rPr>
              <a:t>Intoxicação alcoólica leve</a:t>
            </a:r>
            <a:endParaRPr lang="pt-BR" sz="2700" dirty="0"/>
          </a:p>
          <a:p>
            <a:pPr algn="just" eaLnBrk="1" hangingPunct="1">
              <a:defRPr/>
            </a:pPr>
            <a:r>
              <a:rPr lang="pt-BR" sz="2700" dirty="0"/>
              <a:t> </a:t>
            </a:r>
            <a:r>
              <a:rPr lang="pt-BR" sz="2700" b="1" dirty="0"/>
              <a:t>CID 10 - Y91.1</a:t>
            </a:r>
            <a:r>
              <a:rPr lang="pt-BR" sz="2700" dirty="0">
                <a:hlinkClick r:id="rId3" action="ppaction://hlinkfile"/>
              </a:rPr>
              <a:t>Intoxicação alcoólica moderada</a:t>
            </a:r>
            <a:r>
              <a:rPr lang="pt-BR" sz="2700" dirty="0"/>
              <a:t> </a:t>
            </a:r>
          </a:p>
          <a:p>
            <a:pPr algn="just" eaLnBrk="1" hangingPunct="1">
              <a:defRPr/>
            </a:pPr>
            <a:r>
              <a:rPr lang="pt-BR" sz="2700" b="1" dirty="0"/>
              <a:t>CID 10 - Y91.2</a:t>
            </a:r>
            <a:r>
              <a:rPr lang="pt-BR" sz="2700" dirty="0"/>
              <a:t> </a:t>
            </a:r>
            <a:r>
              <a:rPr lang="pt-BR" sz="2700" dirty="0">
                <a:hlinkClick r:id="rId4" action="ppaction://hlinkfile"/>
              </a:rPr>
              <a:t>Intoxicação alcoólica grave</a:t>
            </a:r>
            <a:r>
              <a:rPr lang="pt-BR" sz="2700" dirty="0"/>
              <a:t> </a:t>
            </a:r>
          </a:p>
          <a:p>
            <a:pPr algn="just" eaLnBrk="1" hangingPunct="1">
              <a:defRPr/>
            </a:pPr>
            <a:r>
              <a:rPr lang="pt-BR" sz="2700" b="1" dirty="0"/>
              <a:t>CID 10 - Y91.3</a:t>
            </a:r>
            <a:r>
              <a:rPr lang="pt-BR" sz="2700" dirty="0"/>
              <a:t> </a:t>
            </a:r>
            <a:r>
              <a:rPr lang="pt-BR" sz="2700" dirty="0">
                <a:hlinkClick r:id="rId5" action="ppaction://hlinkfile"/>
              </a:rPr>
              <a:t>Intoxicação alcoólica muito grave</a:t>
            </a:r>
            <a:r>
              <a:rPr lang="pt-BR" sz="2700" dirty="0"/>
              <a:t> </a:t>
            </a:r>
          </a:p>
          <a:p>
            <a:pPr algn="just" eaLnBrk="1" hangingPunct="1">
              <a:defRPr/>
            </a:pPr>
            <a:r>
              <a:rPr lang="pt-BR" sz="2700" b="1" dirty="0"/>
              <a:t>CID 10 - Y91.9</a:t>
            </a:r>
            <a:r>
              <a:rPr lang="pt-BR" sz="2700" dirty="0"/>
              <a:t> </a:t>
            </a:r>
            <a:r>
              <a:rPr lang="pt-BR" sz="2700" dirty="0">
                <a:hlinkClick r:id="rId6" action="ppaction://hlinkfile"/>
              </a:rPr>
              <a:t>Envolvimento com álcool não especificado de outra forma</a:t>
            </a:r>
            <a:endParaRPr lang="en-US" sz="2700" dirty="0"/>
          </a:p>
        </p:txBody>
      </p:sp>
      <p:sp>
        <p:nvSpPr>
          <p:cNvPr id="21508"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D0E043D3-1633-4F10-8317-25CC77713D79}"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342856DA-52E8-40E5-A184-655F27DBC1DC}" type="slidenum">
              <a:rPr lang="en-US"/>
              <a:pPr>
                <a:defRPr/>
              </a:pPr>
              <a:t>20</a:t>
            </a:fld>
            <a:endParaRPr lang="en-US"/>
          </a:p>
        </p:txBody>
      </p:sp>
      <p:sp>
        <p:nvSpPr>
          <p:cNvPr id="21510"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spTree>
    <p:extLst>
      <p:ext uri="{BB962C8B-B14F-4D97-AF65-F5344CB8AC3E}">
        <p14:creationId xmlns:p14="http://schemas.microsoft.com/office/powerpoint/2010/main" val="3252817015"/>
      </p:ext>
    </p:extLst>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ítulo 1"/>
          <p:cNvSpPr>
            <a:spLocks noGrp="1"/>
          </p:cNvSpPr>
          <p:nvPr>
            <p:ph type="title"/>
          </p:nvPr>
        </p:nvSpPr>
        <p:spPr>
          <a:xfrm>
            <a:off x="812802" y="354842"/>
            <a:ext cx="10528488" cy="864358"/>
          </a:xfrm>
          <a:solidFill>
            <a:schemeClr val="accent2">
              <a:lumMod val="20000"/>
              <a:lumOff val="80000"/>
            </a:schemeClr>
          </a:solidFill>
        </p:spPr>
        <p:txBody>
          <a:bodyPr/>
          <a:lstStyle/>
          <a:p>
            <a:pPr algn="ctr"/>
            <a:r>
              <a:rPr lang="pt-BR" sz="3600" b="1" dirty="0"/>
              <a:t> </a:t>
            </a:r>
            <a:br>
              <a:rPr lang="pt-BR" sz="3600" b="1" dirty="0"/>
            </a:br>
            <a:r>
              <a:rPr lang="pt-BR" sz="3600" b="1" dirty="0"/>
              <a:t>VIOLAÇÃO DE SEGREDO DA EMPRESA</a:t>
            </a:r>
            <a:br>
              <a:rPr lang="pt-BR" sz="3600" b="1" dirty="0"/>
            </a:br>
            <a:endParaRPr lang="pt-BR" sz="3600" b="1" dirty="0"/>
          </a:p>
        </p:txBody>
      </p:sp>
      <p:sp>
        <p:nvSpPr>
          <p:cNvPr id="58371" name="Espaço Reservado para Conteúdo 2"/>
          <p:cNvSpPr>
            <a:spLocks noGrp="1"/>
          </p:cNvSpPr>
          <p:nvPr>
            <p:ph sz="quarter" idx="1"/>
          </p:nvPr>
        </p:nvSpPr>
        <p:spPr>
          <a:xfrm>
            <a:off x="812802" y="1600200"/>
            <a:ext cx="10528488" cy="4495800"/>
          </a:xfrm>
          <a:ln w="57150">
            <a:solidFill>
              <a:schemeClr val="accent2">
                <a:lumMod val="20000"/>
                <a:lumOff val="80000"/>
              </a:schemeClr>
            </a:solidFill>
          </a:ln>
        </p:spPr>
        <p:txBody>
          <a:bodyPr/>
          <a:lstStyle/>
          <a:p>
            <a:pPr algn="just"/>
            <a:endParaRPr lang="pt-BR" sz="2400" dirty="0"/>
          </a:p>
          <a:p>
            <a:pPr algn="just"/>
            <a:r>
              <a:rPr lang="pt-BR" sz="2400" dirty="0"/>
              <a:t>O empregado quebra a confiança nele depositada ao revelar para terceiros, notadamente concorrentes do empregador, quaisquer informações sigilosas de que tenha conhecimento em razão do desempenho de suas funções.</a:t>
            </a:r>
          </a:p>
          <a:p>
            <a:pPr algn="just"/>
            <a:endParaRPr lang="pt-BR" sz="2400" dirty="0"/>
          </a:p>
          <a:p>
            <a:pPr algn="just"/>
            <a:r>
              <a:rPr lang="pt-BR" sz="2400" dirty="0"/>
              <a:t>Assim, o tipo não oferece maiores dificuldades de interpretação. Mencione-se como exemplo o caso de um empregado que desenvolve aplicativos (software) para uso na rede de computadores da empresa e os repassa a concorrente do empregador.</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D0635000-4788-4F96-8D52-06159B8391FC}" type="slidenum">
              <a:rPr lang="en-US" smtClean="0"/>
              <a:pPr>
                <a:defRPr/>
              </a:pPr>
              <a:t>21</a:t>
            </a:fld>
            <a:endParaRPr lang="en-US"/>
          </a:p>
        </p:txBody>
      </p:sp>
    </p:spTree>
    <p:extLst>
      <p:ext uri="{BB962C8B-B14F-4D97-AF65-F5344CB8AC3E}">
        <p14:creationId xmlns:p14="http://schemas.microsoft.com/office/powerpoint/2010/main" val="3119971427"/>
      </p:ext>
    </p:extLst>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Espaço Reservado para Conteúdo 2"/>
          <p:cNvSpPr>
            <a:spLocks noGrp="1"/>
          </p:cNvSpPr>
          <p:nvPr>
            <p:ph sz="quarter" idx="2"/>
          </p:nvPr>
        </p:nvSpPr>
        <p:spPr>
          <a:xfrm>
            <a:off x="1492155" y="2438400"/>
            <a:ext cx="4527645" cy="3853218"/>
          </a:xfrm>
          <a:ln>
            <a:solidFill>
              <a:schemeClr val="tx1"/>
            </a:solidFill>
            <a:miter lim="800000"/>
            <a:headEnd/>
            <a:tailEnd/>
          </a:ln>
        </p:spPr>
        <p:txBody>
          <a:bodyPr/>
          <a:lstStyle/>
          <a:p>
            <a:pPr algn="just"/>
            <a:endParaRPr lang="pt-BR" sz="2000" dirty="0"/>
          </a:p>
          <a:p>
            <a:pPr algn="just"/>
            <a:r>
              <a:rPr lang="pt-BR" sz="2000" dirty="0"/>
              <a:t>Indisciplina é o descumprimento de </a:t>
            </a:r>
            <a:r>
              <a:rPr lang="pt-BR" sz="2000" b="1" dirty="0"/>
              <a:t>ordens gerais</a:t>
            </a:r>
            <a:r>
              <a:rPr lang="pt-BR" sz="2000" dirty="0"/>
              <a:t>, emanadas em relação a todos os empregados da empresa. </a:t>
            </a:r>
          </a:p>
          <a:p>
            <a:pPr algn="just"/>
            <a:endParaRPr lang="pt-BR" sz="2000" dirty="0"/>
          </a:p>
          <a:p>
            <a:pPr algn="just"/>
            <a:r>
              <a:rPr lang="pt-BR" sz="2000" dirty="0"/>
              <a:t>Tais ordens podem decorrer de qualquer meio, desde a própria lei (que ordena que o empregado utilize os equipamentos de proteção individual) até disposições contratuais ou regulamentares.</a:t>
            </a:r>
          </a:p>
        </p:txBody>
      </p:sp>
      <p:sp>
        <p:nvSpPr>
          <p:cNvPr id="59395" name="Espaço Reservado para Conteúdo 3"/>
          <p:cNvSpPr>
            <a:spLocks noGrp="1"/>
          </p:cNvSpPr>
          <p:nvPr>
            <p:ph sz="quarter" idx="4"/>
          </p:nvPr>
        </p:nvSpPr>
        <p:spPr>
          <a:xfrm>
            <a:off x="6172201" y="2438400"/>
            <a:ext cx="4404811" cy="3853218"/>
          </a:xfrm>
          <a:ln>
            <a:solidFill>
              <a:schemeClr val="tx1"/>
            </a:solidFill>
            <a:miter lim="800000"/>
            <a:headEnd/>
            <a:tailEnd/>
          </a:ln>
        </p:spPr>
        <p:txBody>
          <a:bodyPr/>
          <a:lstStyle/>
          <a:p>
            <a:pPr algn="just"/>
            <a:endParaRPr lang="pt-BR" sz="2000" dirty="0"/>
          </a:p>
          <a:p>
            <a:pPr algn="just"/>
            <a:r>
              <a:rPr lang="pt-BR" sz="2000" dirty="0"/>
              <a:t>Insubordinação, por sua vez, é o descumprimento de </a:t>
            </a:r>
            <a:r>
              <a:rPr lang="pt-BR" sz="2000" b="1" dirty="0"/>
              <a:t>ordens individuais. </a:t>
            </a:r>
          </a:p>
          <a:p>
            <a:pPr algn="just"/>
            <a:endParaRPr lang="pt-BR" sz="2000" b="1" dirty="0"/>
          </a:p>
          <a:p>
            <a:pPr algn="just"/>
            <a:r>
              <a:rPr lang="pt-BR" sz="2000" dirty="0"/>
              <a:t>A ordem individual também pode ser veiculada por qualquer meio, mas normalmente é dada verbalmente pelo superior hierárquico.</a:t>
            </a:r>
          </a:p>
        </p:txBody>
      </p:sp>
      <p:sp>
        <p:nvSpPr>
          <p:cNvPr id="59396" name="Espaço Reservado para Texto 4"/>
          <p:cNvSpPr>
            <a:spLocks noGrp="1"/>
          </p:cNvSpPr>
          <p:nvPr>
            <p:ph type="body" sz="quarter" idx="1"/>
          </p:nvPr>
        </p:nvSpPr>
        <p:spPr>
          <a:xfrm>
            <a:off x="1492154" y="1752600"/>
            <a:ext cx="4527645" cy="639763"/>
          </a:xfrm>
        </p:spPr>
        <p:txBody>
          <a:bodyPr/>
          <a:lstStyle/>
          <a:p>
            <a:pPr algn="ctr"/>
            <a:r>
              <a:rPr lang="pt-BR" dirty="0">
                <a:solidFill>
                  <a:schemeClr val="tx1"/>
                </a:solidFill>
              </a:rPr>
              <a:t>INDISCIPLINA</a:t>
            </a:r>
          </a:p>
        </p:txBody>
      </p:sp>
      <p:sp>
        <p:nvSpPr>
          <p:cNvPr id="6" name="Espaço Reservado para Texto 5"/>
          <p:cNvSpPr>
            <a:spLocks noGrp="1"/>
          </p:cNvSpPr>
          <p:nvPr>
            <p:ph type="body" sz="quarter" idx="3"/>
          </p:nvPr>
        </p:nvSpPr>
        <p:spPr>
          <a:xfrm>
            <a:off x="6172203" y="1752601"/>
            <a:ext cx="4404812" cy="639764"/>
          </a:xfrm>
        </p:spPr>
        <p:txBody>
          <a:bodyPr/>
          <a:lstStyle/>
          <a:p>
            <a:pPr algn="ctr">
              <a:defRPr/>
            </a:pPr>
            <a:r>
              <a:rPr lang="pt-BR" dirty="0">
                <a:solidFill>
                  <a:schemeClr val="tx1"/>
                </a:solidFill>
              </a:rPr>
              <a:t>INSUBORDINAÇÃO</a:t>
            </a:r>
          </a:p>
        </p:txBody>
      </p:sp>
      <p:sp>
        <p:nvSpPr>
          <p:cNvPr id="7" name="Espaço Reservado para Data 6"/>
          <p:cNvSpPr>
            <a:spLocks noGrp="1"/>
          </p:cNvSpPr>
          <p:nvPr>
            <p:ph type="dt" sz="quarter" idx="10"/>
          </p:nvPr>
        </p:nvSpPr>
        <p:spPr>
          <a:xfrm>
            <a:off x="8256588" y="836614"/>
            <a:ext cx="2667000" cy="365125"/>
          </a:xfrm>
        </p:spPr>
        <p:txBody>
          <a:bodyPr/>
          <a:lstStyle/>
          <a:p>
            <a:pPr>
              <a:defRPr/>
            </a:pPr>
            <a:fld id="{E9861099-6A4B-4EA1-9EA2-0C7CE184C605}" type="datetime8">
              <a:rPr lang="pt-BR" smtClean="0"/>
              <a:pPr>
                <a:defRPr/>
              </a:pPr>
              <a:t>24/05/2023 10:20</a:t>
            </a:fld>
            <a:endParaRPr lang="en-US" dirty="0"/>
          </a:p>
        </p:txBody>
      </p:sp>
      <p:sp>
        <p:nvSpPr>
          <p:cNvPr id="8" name="Espaço Reservado para Número de Slide 7"/>
          <p:cNvSpPr>
            <a:spLocks noGrp="1"/>
          </p:cNvSpPr>
          <p:nvPr>
            <p:ph type="sldNum" sz="quarter" idx="11"/>
          </p:nvPr>
        </p:nvSpPr>
        <p:spPr/>
        <p:txBody>
          <a:bodyPr>
            <a:normAutofit fontScale="85000" lnSpcReduction="20000"/>
          </a:bodyPr>
          <a:lstStyle/>
          <a:p>
            <a:pPr>
              <a:defRPr/>
            </a:pPr>
            <a:fld id="{02A06AFC-F131-4FE7-8D01-FCAEA7CE1407}" type="slidenum">
              <a:rPr lang="en-US" smtClean="0"/>
              <a:pPr>
                <a:defRPr/>
              </a:pPr>
              <a:t>22</a:t>
            </a:fld>
            <a:endParaRPr lang="en-US"/>
          </a:p>
        </p:txBody>
      </p:sp>
      <p:sp>
        <p:nvSpPr>
          <p:cNvPr id="9" name="Espaço Reservado para Rodapé 8"/>
          <p:cNvSpPr>
            <a:spLocks noGrp="1"/>
          </p:cNvSpPr>
          <p:nvPr>
            <p:ph type="ftr" sz="quarter" idx="12"/>
          </p:nvPr>
        </p:nvSpPr>
        <p:spPr>
          <a:xfrm>
            <a:off x="2927351" y="836614"/>
            <a:ext cx="5421313" cy="365125"/>
          </a:xfrm>
        </p:spPr>
        <p:txBody>
          <a:bodyPr/>
          <a:lstStyle/>
          <a:p>
            <a:pPr>
              <a:defRPr/>
            </a:pPr>
            <a:r>
              <a:rPr lang="en-US"/>
              <a:t>Prof. Danielly Borguezan </a:t>
            </a:r>
          </a:p>
        </p:txBody>
      </p:sp>
      <p:sp>
        <p:nvSpPr>
          <p:cNvPr id="2" name="Seta: Curva para a Direita 1">
            <a:extLst>
              <a:ext uri="{FF2B5EF4-FFF2-40B4-BE49-F238E27FC236}">
                <a16:creationId xmlns:a16="http://schemas.microsoft.com/office/drawing/2014/main" id="{8F5DFC74-428A-E092-42D9-58D5BCE1B1E2}"/>
              </a:ext>
            </a:extLst>
          </p:cNvPr>
          <p:cNvSpPr/>
          <p:nvPr/>
        </p:nvSpPr>
        <p:spPr>
          <a:xfrm>
            <a:off x="11524089" y="4296770"/>
            <a:ext cx="513236" cy="126924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099803813"/>
      </p:ext>
    </p:extLst>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2"/>
          </p:nvPr>
        </p:nvSpPr>
        <p:spPr>
          <a:xfrm>
            <a:off x="1883390" y="2438400"/>
            <a:ext cx="4111009" cy="3581400"/>
          </a:xfrm>
        </p:spPr>
        <p:txBody>
          <a:bodyPr/>
          <a:lstStyle/>
          <a:p>
            <a:pPr marL="320040" indent="-320040" eaLnBrk="1" fontAlgn="auto" hangingPunct="1">
              <a:spcAft>
                <a:spcPts val="0"/>
              </a:spcAft>
              <a:buFont typeface="Wingdings"/>
              <a:buChar char=""/>
              <a:defRPr/>
            </a:pPr>
            <a:r>
              <a:rPr lang="pt-BR" sz="2000" dirty="0"/>
              <a:t>Empregado rebelde;           </a:t>
            </a:r>
          </a:p>
          <a:p>
            <a:pPr marL="320040" indent="-320040" eaLnBrk="1" fontAlgn="auto" hangingPunct="1">
              <a:spcAft>
                <a:spcPts val="0"/>
              </a:spcAft>
              <a:buFont typeface="Wingdings"/>
              <a:buChar char=""/>
              <a:defRPr/>
            </a:pPr>
            <a:r>
              <a:rPr lang="pt-BR" sz="2000" dirty="0"/>
              <a:t>Não utiliza crachá;             </a:t>
            </a:r>
          </a:p>
          <a:p>
            <a:pPr marL="320040" indent="-320040" eaLnBrk="1" fontAlgn="auto" hangingPunct="1">
              <a:spcAft>
                <a:spcPts val="0"/>
              </a:spcAft>
              <a:buFont typeface="Wingdings"/>
              <a:buChar char=""/>
              <a:defRPr/>
            </a:pPr>
            <a:r>
              <a:rPr lang="pt-BR" sz="2000" dirty="0"/>
              <a:t>Não utiliza Epi;                          </a:t>
            </a:r>
          </a:p>
          <a:p>
            <a:pPr marL="320040" indent="-320040" eaLnBrk="1" fontAlgn="auto" hangingPunct="1">
              <a:spcAft>
                <a:spcPts val="0"/>
              </a:spcAft>
              <a:buFont typeface="Wingdings"/>
              <a:buChar char=""/>
              <a:defRPr/>
            </a:pPr>
            <a:r>
              <a:rPr lang="pt-BR" sz="2000" dirty="0"/>
              <a:t>Fuma onde não pode;             </a:t>
            </a:r>
          </a:p>
          <a:p>
            <a:pPr marL="320040" indent="-320040" eaLnBrk="1" fontAlgn="auto" hangingPunct="1">
              <a:spcAft>
                <a:spcPts val="0"/>
              </a:spcAft>
              <a:buFont typeface="Wingdings"/>
              <a:buChar char=""/>
              <a:defRPr/>
            </a:pPr>
            <a:r>
              <a:rPr lang="pt-BR" sz="2000" dirty="0"/>
              <a:t>Estaciona onde não deve;</a:t>
            </a:r>
          </a:p>
          <a:p>
            <a:pPr marL="320040" indent="-320040" eaLnBrk="1" fontAlgn="auto" hangingPunct="1">
              <a:spcAft>
                <a:spcPts val="0"/>
              </a:spcAft>
              <a:buNone/>
              <a:defRPr/>
            </a:pPr>
            <a:endParaRPr lang="pt-BR" sz="2000" dirty="0"/>
          </a:p>
          <a:p>
            <a:pPr marL="320040" indent="-320040" algn="ctr" eaLnBrk="1" fontAlgn="auto" hangingPunct="1">
              <a:spcAft>
                <a:spcPts val="0"/>
              </a:spcAft>
              <a:buNone/>
              <a:defRPr/>
            </a:pPr>
            <a:r>
              <a:rPr lang="pt-BR" sz="2000" u="sng" dirty="0"/>
              <a:t>NÃO CUMPRE ORDENS  GERAIS</a:t>
            </a:r>
            <a:r>
              <a:rPr lang="pt-BR" u="sng" dirty="0"/>
              <a:t> </a:t>
            </a:r>
            <a:endParaRPr lang="en-US" u="sng" dirty="0"/>
          </a:p>
          <a:p>
            <a:pPr eaLnBrk="1" hangingPunct="1">
              <a:defRPr/>
            </a:pPr>
            <a:endParaRPr lang="en-US" dirty="0"/>
          </a:p>
        </p:txBody>
      </p:sp>
      <p:sp>
        <p:nvSpPr>
          <p:cNvPr id="4" name="Espaço Reservado para Conteúdo 3"/>
          <p:cNvSpPr>
            <a:spLocks noGrp="1"/>
          </p:cNvSpPr>
          <p:nvPr>
            <p:ph sz="quarter" idx="4"/>
          </p:nvPr>
        </p:nvSpPr>
        <p:spPr>
          <a:xfrm>
            <a:off x="5611504" y="2438400"/>
            <a:ext cx="5540991" cy="3581400"/>
          </a:xfrm>
        </p:spPr>
        <p:txBody>
          <a:bodyPr/>
          <a:lstStyle/>
          <a:p>
            <a:pPr marL="320040" indent="-320040" algn="ctr" eaLnBrk="1" fontAlgn="auto" hangingPunct="1">
              <a:spcAft>
                <a:spcPts val="0"/>
              </a:spcAft>
              <a:buFont typeface="Wingdings"/>
              <a:buChar char=""/>
              <a:defRPr/>
            </a:pPr>
            <a:endParaRPr lang="pt-BR" sz="2000" u="sng" dirty="0"/>
          </a:p>
          <a:p>
            <a:pPr marL="320040" indent="-320040" algn="ctr" eaLnBrk="1" fontAlgn="auto" hangingPunct="1">
              <a:spcAft>
                <a:spcPts val="0"/>
              </a:spcAft>
              <a:buFont typeface="Wingdings"/>
              <a:buChar char=""/>
              <a:defRPr/>
            </a:pPr>
            <a:endParaRPr lang="pt-BR" sz="2000" u="sng" dirty="0"/>
          </a:p>
          <a:p>
            <a:pPr marL="320040" indent="-320040" algn="ctr" eaLnBrk="1" fontAlgn="auto" hangingPunct="1">
              <a:spcAft>
                <a:spcPts val="0"/>
              </a:spcAft>
              <a:buFont typeface="Wingdings"/>
              <a:buChar char=""/>
              <a:defRPr/>
            </a:pPr>
            <a:endParaRPr lang="pt-BR" sz="2000" u="sng" dirty="0"/>
          </a:p>
          <a:p>
            <a:pPr marL="320040" indent="-320040" algn="ctr" eaLnBrk="1" fontAlgn="auto" hangingPunct="1">
              <a:spcAft>
                <a:spcPts val="0"/>
              </a:spcAft>
              <a:buFont typeface="Wingdings"/>
              <a:buChar char=""/>
              <a:defRPr/>
            </a:pPr>
            <a:r>
              <a:rPr lang="pt-BR" sz="2000" u="sng" dirty="0"/>
              <a:t>NÃO CUMPRE ORDENS DIRETAS</a:t>
            </a:r>
          </a:p>
          <a:p>
            <a:pPr eaLnBrk="1" hangingPunct="1">
              <a:defRPr/>
            </a:pPr>
            <a:endParaRPr lang="en-US" dirty="0"/>
          </a:p>
        </p:txBody>
      </p:sp>
      <p:sp>
        <p:nvSpPr>
          <p:cNvPr id="60420" name="Espaço Reservado para Texto 4"/>
          <p:cNvSpPr>
            <a:spLocks noGrp="1"/>
          </p:cNvSpPr>
          <p:nvPr>
            <p:ph type="body" sz="quarter" idx="1"/>
          </p:nvPr>
        </p:nvSpPr>
        <p:spPr>
          <a:xfrm>
            <a:off x="1908791" y="1752601"/>
            <a:ext cx="4111009" cy="639763"/>
          </a:xfrm>
        </p:spPr>
        <p:txBody>
          <a:bodyPr/>
          <a:lstStyle/>
          <a:p>
            <a:pPr algn="ctr" eaLnBrk="1" hangingPunct="1"/>
            <a:r>
              <a:rPr lang="pt-BR" dirty="0"/>
              <a:t> INDISCIPLINA </a:t>
            </a:r>
            <a:endParaRPr lang="en-US" dirty="0"/>
          </a:p>
        </p:txBody>
      </p:sp>
      <p:sp>
        <p:nvSpPr>
          <p:cNvPr id="6" name="Espaço Reservado para Texto 5"/>
          <p:cNvSpPr>
            <a:spLocks noGrp="1"/>
          </p:cNvSpPr>
          <p:nvPr>
            <p:ph type="body" sz="quarter" idx="3"/>
          </p:nvPr>
        </p:nvSpPr>
        <p:spPr>
          <a:xfrm>
            <a:off x="6324600" y="1752601"/>
            <a:ext cx="3886200" cy="639763"/>
          </a:xfrm>
        </p:spPr>
        <p:txBody>
          <a:bodyPr/>
          <a:lstStyle/>
          <a:p>
            <a:pPr algn="ctr" eaLnBrk="1" hangingPunct="1">
              <a:defRPr/>
            </a:pPr>
            <a:endParaRPr lang="pt-BR" dirty="0"/>
          </a:p>
          <a:p>
            <a:pPr algn="ctr" eaLnBrk="1" hangingPunct="1">
              <a:defRPr/>
            </a:pPr>
            <a:r>
              <a:rPr lang="pt-BR" dirty="0"/>
              <a:t>INSUBORDINAÇÃO</a:t>
            </a:r>
          </a:p>
          <a:p>
            <a:pPr eaLnBrk="1" hangingPunct="1">
              <a:defRPr/>
            </a:pPr>
            <a:endParaRPr lang="en-US" dirty="0"/>
          </a:p>
        </p:txBody>
      </p:sp>
      <p:sp>
        <p:nvSpPr>
          <p:cNvPr id="7" name="Espaço Reservado para Data 6"/>
          <p:cNvSpPr>
            <a:spLocks noGrp="1"/>
          </p:cNvSpPr>
          <p:nvPr>
            <p:ph type="dt" sz="quarter" idx="10"/>
          </p:nvPr>
        </p:nvSpPr>
        <p:spPr/>
        <p:txBody>
          <a:bodyPr/>
          <a:lstStyle/>
          <a:p>
            <a:pPr>
              <a:defRPr/>
            </a:pPr>
            <a:fld id="{48225689-7CB8-418B-80B1-7BC658352DD2}" type="datetime8">
              <a:rPr lang="pt-BR"/>
              <a:pPr>
                <a:defRPr/>
              </a:pPr>
              <a:t>24/05/2023 10:20</a:t>
            </a:fld>
            <a:endParaRPr lang="en-US"/>
          </a:p>
        </p:txBody>
      </p:sp>
      <p:sp>
        <p:nvSpPr>
          <p:cNvPr id="8" name="Espaço Reservado para Número de Slide 7"/>
          <p:cNvSpPr>
            <a:spLocks noGrp="1"/>
          </p:cNvSpPr>
          <p:nvPr>
            <p:ph type="sldNum" sz="quarter" idx="11"/>
          </p:nvPr>
        </p:nvSpPr>
        <p:spPr/>
        <p:txBody>
          <a:bodyPr>
            <a:normAutofit fontScale="85000" lnSpcReduction="20000"/>
          </a:bodyPr>
          <a:lstStyle/>
          <a:p>
            <a:pPr>
              <a:defRPr/>
            </a:pPr>
            <a:fld id="{48DEB4AC-215D-42CF-A205-15F4D4FFC989}" type="slidenum">
              <a:rPr lang="en-US" smtClean="0"/>
              <a:pPr>
                <a:defRPr/>
              </a:pPr>
              <a:t>23</a:t>
            </a:fld>
            <a:endParaRPr lang="en-US"/>
          </a:p>
        </p:txBody>
      </p:sp>
      <p:sp>
        <p:nvSpPr>
          <p:cNvPr id="9" name="Espaço Reservado para Rodapé 8"/>
          <p:cNvSpPr>
            <a:spLocks noGrp="1"/>
          </p:cNvSpPr>
          <p:nvPr>
            <p:ph type="ftr" sz="quarter" idx="12"/>
          </p:nvPr>
        </p:nvSpPr>
        <p:spPr/>
        <p:txBody>
          <a:bodyPr/>
          <a:lstStyle/>
          <a:p>
            <a:pPr>
              <a:defRPr/>
            </a:pPr>
            <a:r>
              <a:rPr lang="en-US"/>
              <a:t>Prof. Danielly Borguezan </a:t>
            </a:r>
          </a:p>
        </p:txBody>
      </p:sp>
      <p:pic>
        <p:nvPicPr>
          <p:cNvPr id="60425" name="Picture 10" descr="http://apenasgifshp.sites.uol.com.br/slide001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53325" y="4329752"/>
            <a:ext cx="1428750"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ector reto 4">
            <a:extLst>
              <a:ext uri="{FF2B5EF4-FFF2-40B4-BE49-F238E27FC236}">
                <a16:creationId xmlns:a16="http://schemas.microsoft.com/office/drawing/2014/main" id="{E8389C2A-7913-ABDC-A4B2-0F463A58A858}"/>
              </a:ext>
            </a:extLst>
          </p:cNvPr>
          <p:cNvCxnSpPr/>
          <p:nvPr/>
        </p:nvCxnSpPr>
        <p:spPr>
          <a:xfrm>
            <a:off x="6205183" y="1752601"/>
            <a:ext cx="0" cy="389318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779735"/>
      </p:ext>
    </p:extLst>
  </p:cSld>
  <p:clrMapOvr>
    <a:masterClrMapping/>
  </p:clrMapOvr>
  <p:transition spd="slow">
    <p:dissolv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812800" y="1600200"/>
            <a:ext cx="10610375" cy="4495800"/>
          </a:xfrm>
        </p:spPr>
        <p:txBody>
          <a:bodyPr/>
          <a:lstStyle/>
          <a:p>
            <a:pPr marL="514350" indent="-514350" algn="just" eaLnBrk="1" hangingPunct="1">
              <a:buFont typeface="Wingdings" pitchFamily="2" charset="2"/>
              <a:buAutoNum type="alphaLcParenR"/>
              <a:defRPr/>
            </a:pPr>
            <a:r>
              <a:rPr lang="pt-BR" dirty="0"/>
              <a:t>Prazo: 30 dias</a:t>
            </a:r>
          </a:p>
          <a:p>
            <a:pPr marL="514350" indent="-514350" algn="just" eaLnBrk="1" hangingPunct="1">
              <a:buFont typeface="Wingdings" pitchFamily="2" charset="2"/>
              <a:buAutoNum type="alphaLcParenR"/>
              <a:defRPr/>
            </a:pPr>
            <a:r>
              <a:rPr lang="pt-BR" dirty="0"/>
              <a:t>Justificativa: Acidentes, sequestros....</a:t>
            </a:r>
          </a:p>
          <a:p>
            <a:pPr marL="514350" indent="-514350" algn="just" eaLnBrk="1" hangingPunct="1">
              <a:buNone/>
              <a:defRPr/>
            </a:pPr>
            <a:endParaRPr lang="pt-BR" dirty="0"/>
          </a:p>
          <a:p>
            <a:pPr marL="514350" indent="-514350" algn="ctr" eaLnBrk="1" hangingPunct="1">
              <a:buNone/>
              <a:defRPr/>
            </a:pPr>
            <a:r>
              <a:rPr lang="pt-BR" dirty="0"/>
              <a:t>CONFIGURAÇÃO: publicação em jornais ou “classificados”.</a:t>
            </a:r>
          </a:p>
          <a:p>
            <a:pPr marL="514350" indent="-514350" algn="ctr" eaLnBrk="1" hangingPunct="1">
              <a:buNone/>
              <a:defRPr/>
            </a:pPr>
            <a:r>
              <a:rPr lang="pt-BR" dirty="0"/>
              <a:t>EXCEÇÃO: caso o empregador tenha conhecimento de novo emprego do funcionário.</a:t>
            </a:r>
          </a:p>
          <a:p>
            <a:pPr marL="514350" indent="-514350" algn="just" eaLnBrk="1" hangingPunct="1">
              <a:buNone/>
              <a:defRPr/>
            </a:pPr>
            <a:endParaRPr lang="en-US" dirty="0"/>
          </a:p>
        </p:txBody>
      </p:sp>
      <p:sp>
        <p:nvSpPr>
          <p:cNvPr id="4" name="Espaço Reservado para Data 3"/>
          <p:cNvSpPr>
            <a:spLocks noGrp="1"/>
          </p:cNvSpPr>
          <p:nvPr>
            <p:ph type="dt" sz="quarter" idx="10"/>
          </p:nvPr>
        </p:nvSpPr>
        <p:spPr/>
        <p:txBody>
          <a:bodyPr/>
          <a:lstStyle/>
          <a:p>
            <a:pPr>
              <a:defRPr/>
            </a:pPr>
            <a:fld id="{F7B4BEE7-0B5E-4607-ADA8-780E95EFC284}" type="datetime8">
              <a:rPr lang="pt-BR"/>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EA9A782E-82E1-4E0A-BFF7-62D39FBAECED}" type="slidenum">
              <a:rPr lang="en-US" smtClean="0"/>
              <a:pPr>
                <a:defRPr/>
              </a:pPr>
              <a:t>24</a:t>
            </a:fld>
            <a:endParaRPr lang="en-US"/>
          </a:p>
        </p:txBody>
      </p:sp>
      <p:sp>
        <p:nvSpPr>
          <p:cNvPr id="2" name="Título 1">
            <a:extLst>
              <a:ext uri="{FF2B5EF4-FFF2-40B4-BE49-F238E27FC236}">
                <a16:creationId xmlns:a16="http://schemas.microsoft.com/office/drawing/2014/main" id="{01F2DCBC-50EB-8A2D-B8EC-B195EB843EA0}"/>
              </a:ext>
            </a:extLst>
          </p:cNvPr>
          <p:cNvSpPr>
            <a:spLocks noGrp="1"/>
          </p:cNvSpPr>
          <p:nvPr>
            <p:ph type="title"/>
          </p:nvPr>
        </p:nvSpPr>
        <p:spPr/>
        <p:txBody>
          <a:bodyPr/>
          <a:lstStyle/>
          <a:p>
            <a:pPr algn="ctr"/>
            <a:r>
              <a:rPr lang="pt-BR" b="1" dirty="0"/>
              <a:t>ABANDONO DE EMPREGO</a:t>
            </a:r>
          </a:p>
        </p:txBody>
      </p:sp>
      <p:sp>
        <p:nvSpPr>
          <p:cNvPr id="7" name="Retângulo 6">
            <a:extLst>
              <a:ext uri="{FF2B5EF4-FFF2-40B4-BE49-F238E27FC236}">
                <a16:creationId xmlns:a16="http://schemas.microsoft.com/office/drawing/2014/main" id="{8B99F6AA-9F92-424B-D470-387209CE4595}"/>
              </a:ext>
            </a:extLst>
          </p:cNvPr>
          <p:cNvSpPr/>
          <p:nvPr/>
        </p:nvSpPr>
        <p:spPr>
          <a:xfrm>
            <a:off x="812799" y="4984846"/>
            <a:ext cx="10610375" cy="791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dirty="0">
                <a:solidFill>
                  <a:schemeClr val="tx2"/>
                </a:solidFill>
                <a:latin typeface="+mj-lt"/>
                <a:ea typeface="+mj-ea"/>
                <a:cs typeface="+mj-cs"/>
              </a:rPr>
              <a:t>características</a:t>
            </a:r>
          </a:p>
        </p:txBody>
      </p:sp>
      <p:sp>
        <p:nvSpPr>
          <p:cNvPr id="8" name="Seta: para a Direita 7">
            <a:extLst>
              <a:ext uri="{FF2B5EF4-FFF2-40B4-BE49-F238E27FC236}">
                <a16:creationId xmlns:a16="http://schemas.microsoft.com/office/drawing/2014/main" id="{6840BBD1-DE24-B77F-B28A-ACC60F4D9C2F}"/>
              </a:ext>
            </a:extLst>
          </p:cNvPr>
          <p:cNvSpPr/>
          <p:nvPr/>
        </p:nvSpPr>
        <p:spPr>
          <a:xfrm>
            <a:off x="9389660" y="5296542"/>
            <a:ext cx="996286" cy="25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703237258"/>
      </p:ext>
    </p:extLst>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ítulo 1"/>
          <p:cNvSpPr>
            <a:spLocks noGrp="1"/>
          </p:cNvSpPr>
          <p:nvPr>
            <p:ph type="title"/>
          </p:nvPr>
        </p:nvSpPr>
        <p:spPr>
          <a:xfrm>
            <a:off x="2136775" y="228600"/>
            <a:ext cx="8153400" cy="990600"/>
          </a:xfrm>
        </p:spPr>
        <p:txBody>
          <a:bodyPr/>
          <a:lstStyle/>
          <a:p>
            <a:endParaRPr lang="pt-BR"/>
          </a:p>
        </p:txBody>
      </p:sp>
      <p:sp>
        <p:nvSpPr>
          <p:cNvPr id="62467" name="Espaço Reservado para Conteúdo 2"/>
          <p:cNvSpPr>
            <a:spLocks noGrp="1"/>
          </p:cNvSpPr>
          <p:nvPr>
            <p:ph sz="quarter" idx="1"/>
          </p:nvPr>
        </p:nvSpPr>
        <p:spPr>
          <a:xfrm>
            <a:off x="812801" y="1600200"/>
            <a:ext cx="10323772" cy="4495800"/>
          </a:xfrm>
          <a:solidFill>
            <a:schemeClr val="accent1">
              <a:lumMod val="20000"/>
              <a:lumOff val="80000"/>
            </a:schemeClr>
          </a:solidFill>
        </p:spPr>
        <p:txBody>
          <a:bodyPr/>
          <a:lstStyle/>
          <a:p>
            <a:pPr algn="just"/>
            <a:endParaRPr lang="pt-BR" sz="2300" dirty="0"/>
          </a:p>
          <a:p>
            <a:pPr algn="just"/>
            <a:r>
              <a:rPr lang="pt-BR" sz="2300" dirty="0"/>
              <a:t>Constitui abandono de emprego a falta reiterada ao trabalho, por determinado período de tempo, combinada com a intenção do empregado de ver extinto o contrato de trabalho. </a:t>
            </a:r>
          </a:p>
          <a:p>
            <a:pPr algn="just"/>
            <a:endParaRPr lang="pt-BR" sz="2300" dirty="0"/>
          </a:p>
          <a:p>
            <a:pPr algn="just"/>
            <a:r>
              <a:rPr lang="pt-BR" sz="2300" dirty="0"/>
              <a:t>De uma forma geral, considera-se como prazo fatal 30 dias corridos consecutivos.</a:t>
            </a:r>
          </a:p>
          <a:p>
            <a:pPr algn="just"/>
            <a:endParaRPr lang="pt-BR" sz="2300" dirty="0"/>
          </a:p>
          <a:p>
            <a:pPr algn="just"/>
            <a:r>
              <a:rPr lang="pt-BR" sz="2300" dirty="0"/>
              <a:t>Se o empregado falta durante 30 dias ou mais, porém intercalados (não consecutivos), a falta não se enquadra como abandono de emprego, podendo ser considerada desídia.</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dirty="0"/>
          </a:p>
        </p:txBody>
      </p:sp>
      <p:sp>
        <p:nvSpPr>
          <p:cNvPr id="5" name="Espaço Reservado para Rodapé 4"/>
          <p:cNvSpPr>
            <a:spLocks noGrp="1"/>
          </p:cNvSpPr>
          <p:nvPr>
            <p:ph type="ftr" sz="quarter" idx="11"/>
          </p:nvPr>
        </p:nvSpPr>
        <p:spPr/>
        <p:txBody>
          <a:bodyPr/>
          <a:lstStyle/>
          <a:p>
            <a:pPr>
              <a:defRPr/>
            </a:pPr>
            <a:r>
              <a:rPr lang="en-US" dirty="0"/>
              <a:t>Prof. </a:t>
            </a:r>
            <a:r>
              <a:rPr lang="en-US" dirty="0" err="1"/>
              <a:t>Danielly</a:t>
            </a:r>
            <a:r>
              <a:rPr lang="en-US" dirty="0"/>
              <a:t> </a:t>
            </a:r>
            <a:r>
              <a:rPr lang="en-US" dirty="0" err="1"/>
              <a:t>Borguezan</a:t>
            </a:r>
            <a:r>
              <a:rPr lang="en-US" dirty="0"/>
              <a:t>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367B5219-00C3-4F13-9F4C-24200ABCCD72}" type="slidenum">
              <a:rPr lang="en-US" smtClean="0"/>
              <a:pPr>
                <a:defRPr/>
              </a:pPr>
              <a:t>25</a:t>
            </a:fld>
            <a:endParaRPr lang="en-US"/>
          </a:p>
        </p:txBody>
      </p:sp>
    </p:spTree>
    <p:extLst>
      <p:ext uri="{BB962C8B-B14F-4D97-AF65-F5344CB8AC3E}">
        <p14:creationId xmlns:p14="http://schemas.microsoft.com/office/powerpoint/2010/main" val="556066598"/>
      </p:ext>
    </p:extLst>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ítulo 1"/>
          <p:cNvSpPr>
            <a:spLocks noGrp="1"/>
          </p:cNvSpPr>
          <p:nvPr>
            <p:ph type="title"/>
          </p:nvPr>
        </p:nvSpPr>
        <p:spPr>
          <a:xfrm>
            <a:off x="2136775" y="228600"/>
            <a:ext cx="8153400" cy="990600"/>
          </a:xfrm>
        </p:spPr>
        <p:txBody>
          <a:bodyPr/>
          <a:lstStyle/>
          <a:p>
            <a:endParaRPr lang="pt-BR" dirty="0"/>
          </a:p>
        </p:txBody>
      </p:sp>
      <p:sp>
        <p:nvSpPr>
          <p:cNvPr id="63491" name="Espaço Reservado para Conteúdo 2"/>
          <p:cNvSpPr>
            <a:spLocks noGrp="1"/>
          </p:cNvSpPr>
          <p:nvPr>
            <p:ph sz="quarter" idx="1"/>
          </p:nvPr>
        </p:nvSpPr>
        <p:spPr>
          <a:xfrm>
            <a:off x="812801" y="1752601"/>
            <a:ext cx="10514841" cy="4495800"/>
          </a:xfrm>
          <a:solidFill>
            <a:schemeClr val="accent1">
              <a:lumMod val="20000"/>
              <a:lumOff val="80000"/>
            </a:schemeClr>
          </a:solidFill>
        </p:spPr>
        <p:txBody>
          <a:bodyPr/>
          <a:lstStyle/>
          <a:p>
            <a:pPr algn="just"/>
            <a:endParaRPr lang="pt-BR" sz="2300" dirty="0"/>
          </a:p>
          <a:p>
            <a:pPr algn="just"/>
            <a:r>
              <a:rPr lang="pt-BR" sz="2300" dirty="0"/>
              <a:t>Maurício Godinho Delgado adverte que é possível a dispensa motivada imediata por abandono de emprego, desde que reste evidenciada a intenção. Exemplo: empregado que arranja novo emprego no mesmo horário do anterior. </a:t>
            </a:r>
          </a:p>
          <a:p>
            <a:pPr algn="just"/>
            <a:endParaRPr lang="pt-BR" sz="2300" dirty="0"/>
          </a:p>
          <a:p>
            <a:pPr algn="just"/>
            <a:r>
              <a:rPr lang="pt-BR" sz="2300" dirty="0"/>
              <a:t>Quanto à </a:t>
            </a:r>
            <a:r>
              <a:rPr lang="pt-BR" sz="2300" dirty="0">
                <a:highlight>
                  <a:srgbClr val="FFFF00"/>
                </a:highlight>
              </a:rPr>
              <a:t>forma</a:t>
            </a:r>
            <a:r>
              <a:rPr lang="pt-BR" sz="2300" dirty="0"/>
              <a:t> de comunicação do trabalhador, a fim de iniciar a contagem do prazo para configuração do abandono de emprego, a prática sempre foi no sentido de fazer </a:t>
            </a:r>
            <a:r>
              <a:rPr lang="pt-BR" sz="2300" u="sng" dirty="0">
                <a:highlight>
                  <a:srgbClr val="00FFFF"/>
                </a:highlight>
              </a:rPr>
              <a:t>publicar aviso em jornal de circulação no local de trabalho</a:t>
            </a:r>
            <a:r>
              <a:rPr lang="pt-BR" sz="2300" dirty="0"/>
              <a:t>. Entretanto, a </a:t>
            </a:r>
            <a:r>
              <a:rPr lang="pt-BR" sz="2300" dirty="0">
                <a:highlight>
                  <a:srgbClr val="FFFF00"/>
                </a:highlight>
              </a:rPr>
              <a:t>jurisprudência tem repelido tal forma</a:t>
            </a:r>
            <a:r>
              <a:rPr lang="pt-BR" sz="2300" dirty="0"/>
              <a:t>, tendo em vista se tratar de mera ficção. Na </a:t>
            </a:r>
            <a:r>
              <a:rPr lang="pt-BR" sz="2300" u="sng" dirty="0">
                <a:highlight>
                  <a:srgbClr val="00FFFF"/>
                </a:highlight>
              </a:rPr>
              <a:t>prática, tem-se exigido o envio de telegrama ao empregado</a:t>
            </a:r>
            <a:r>
              <a:rPr lang="pt-BR" sz="2300" dirty="0"/>
              <a:t>.</a:t>
            </a:r>
          </a:p>
          <a:p>
            <a:pPr algn="just"/>
            <a:endParaRPr lang="pt-BR" sz="2000" dirty="0"/>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7F8A5DA7-DF25-4917-B004-758479AD0B68}" type="slidenum">
              <a:rPr lang="en-US" smtClean="0"/>
              <a:pPr>
                <a:defRPr/>
              </a:pPr>
              <a:t>26</a:t>
            </a:fld>
            <a:endParaRPr lang="en-US"/>
          </a:p>
        </p:txBody>
      </p:sp>
    </p:spTree>
    <p:extLst>
      <p:ext uri="{BB962C8B-B14F-4D97-AF65-F5344CB8AC3E}">
        <p14:creationId xmlns:p14="http://schemas.microsoft.com/office/powerpoint/2010/main" val="2332181597"/>
      </p:ext>
    </p:extLst>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ítulo 1"/>
          <p:cNvSpPr>
            <a:spLocks noGrp="1"/>
          </p:cNvSpPr>
          <p:nvPr>
            <p:ph type="title"/>
          </p:nvPr>
        </p:nvSpPr>
        <p:spPr>
          <a:xfrm>
            <a:off x="812800" y="381000"/>
            <a:ext cx="10487546" cy="990600"/>
          </a:xfrm>
        </p:spPr>
        <p:txBody>
          <a:bodyPr/>
          <a:lstStyle/>
          <a:p>
            <a:pPr algn="ctr"/>
            <a:r>
              <a:rPr lang="pt-BR" sz="3000" b="1" dirty="0"/>
              <a:t>ATO LESIVO PRATICADO CONTRA QUALQUER PESSOA</a:t>
            </a:r>
            <a:br>
              <a:rPr lang="pt-BR" sz="3000" b="1" dirty="0"/>
            </a:br>
            <a:endParaRPr lang="pt-BR" sz="3000" b="1" dirty="0"/>
          </a:p>
        </p:txBody>
      </p:sp>
      <p:sp>
        <p:nvSpPr>
          <p:cNvPr id="64515" name="Espaço Reservado para Conteúdo 2"/>
          <p:cNvSpPr>
            <a:spLocks noGrp="1"/>
          </p:cNvSpPr>
          <p:nvPr>
            <p:ph sz="quarter" idx="1"/>
          </p:nvPr>
        </p:nvSpPr>
        <p:spPr>
          <a:xfrm>
            <a:off x="812800" y="1600200"/>
            <a:ext cx="10871199" cy="4495800"/>
          </a:xfrm>
          <a:solidFill>
            <a:schemeClr val="accent1">
              <a:lumMod val="20000"/>
              <a:lumOff val="80000"/>
            </a:schemeClr>
          </a:solidFill>
        </p:spPr>
        <p:txBody>
          <a:bodyPr/>
          <a:lstStyle/>
          <a:p>
            <a:pPr algn="just"/>
            <a:endParaRPr lang="pt-BR" sz="2300" dirty="0"/>
          </a:p>
          <a:p>
            <a:pPr marL="457200" indent="-457200" algn="just">
              <a:buFont typeface="+mj-lt"/>
              <a:buAutoNum type="arabicParenR"/>
            </a:pPr>
            <a:r>
              <a:rPr lang="pt-BR" sz="2300" dirty="0"/>
              <a:t>O tipo trata de ofensas morais (calúnia, injúria e difamação) e físicas praticadas </a:t>
            </a:r>
            <a:r>
              <a:rPr lang="pt-BR" sz="2300" b="1" dirty="0"/>
              <a:t>no ambiente de trabalho. </a:t>
            </a:r>
          </a:p>
          <a:p>
            <a:pPr marL="457200" indent="-457200" algn="just">
              <a:buFont typeface="+mj-lt"/>
              <a:buAutoNum type="arabicParenR"/>
            </a:pPr>
            <a:r>
              <a:rPr lang="pt-BR" sz="2300" dirty="0"/>
              <a:t>Note-se que não é exigido esteja o ofensor trabalhando, mas apenas que o ato ocorra no ambiente de trabalho, assim considerado todo ambiente onde o empregador exerça seu poder empregatício.</a:t>
            </a:r>
          </a:p>
          <a:p>
            <a:pPr marL="457200" indent="-457200" algn="just">
              <a:buFont typeface="+mj-lt"/>
              <a:buAutoNum type="arabicParenR"/>
            </a:pPr>
            <a:r>
              <a:rPr lang="pt-BR" sz="2300" dirty="0"/>
              <a:t>A ofensa física caracteriza justa causa mesmo que não provoque lesão corporal. Logo, as vias de fato constituem hipótese de justa causa.</a:t>
            </a:r>
          </a:p>
          <a:p>
            <a:pPr marL="457200" indent="-457200" algn="just">
              <a:buFont typeface="+mj-lt"/>
              <a:buAutoNum type="arabicParenR"/>
            </a:pPr>
            <a:r>
              <a:rPr lang="pt-BR" sz="2300" dirty="0"/>
              <a:t>A legítima defesa, própria ou de outrem, praticada dentro dos limites aceitáveis, elide a infração.</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dirty="0"/>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B75AF22E-76D8-4C54-AEC2-724315D37B36}" type="slidenum">
              <a:rPr lang="en-US" smtClean="0"/>
              <a:pPr>
                <a:defRPr/>
              </a:pPr>
              <a:t>27</a:t>
            </a:fld>
            <a:endParaRPr lang="en-US"/>
          </a:p>
        </p:txBody>
      </p:sp>
      <p:pic>
        <p:nvPicPr>
          <p:cNvPr id="7" name="Imagem 6">
            <a:extLst>
              <a:ext uri="{FF2B5EF4-FFF2-40B4-BE49-F238E27FC236}">
                <a16:creationId xmlns:a16="http://schemas.microsoft.com/office/drawing/2014/main" id="{34E4D604-9B01-FED4-F603-96C686C29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0" y="4657347"/>
            <a:ext cx="1905000" cy="1905000"/>
          </a:xfrm>
          <a:prstGeom prst="rect">
            <a:avLst/>
          </a:prstGeom>
        </p:spPr>
      </p:pic>
    </p:spTree>
    <p:extLst>
      <p:ext uri="{BB962C8B-B14F-4D97-AF65-F5344CB8AC3E}">
        <p14:creationId xmlns:p14="http://schemas.microsoft.com/office/powerpoint/2010/main" val="388092953"/>
      </p:ext>
    </p:extLst>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EC8BDC-4D8F-6C32-2748-1988DA451049}"/>
              </a:ext>
            </a:extLst>
          </p:cNvPr>
          <p:cNvSpPr>
            <a:spLocks noGrp="1"/>
          </p:cNvSpPr>
          <p:nvPr>
            <p:ph type="title"/>
          </p:nvPr>
        </p:nvSpPr>
        <p:spPr/>
        <p:txBody>
          <a:bodyPr/>
          <a:lstStyle/>
          <a:p>
            <a:endParaRPr lang="pt-BR"/>
          </a:p>
        </p:txBody>
      </p:sp>
      <p:pic>
        <p:nvPicPr>
          <p:cNvPr id="7" name="Espaço Reservado para Conteúdo 6">
            <a:extLst>
              <a:ext uri="{FF2B5EF4-FFF2-40B4-BE49-F238E27FC236}">
                <a16:creationId xmlns:a16="http://schemas.microsoft.com/office/drawing/2014/main" id="{1AA99C14-F0FA-EBD1-1990-201919E242B8}"/>
              </a:ext>
            </a:extLst>
          </p:cNvPr>
          <p:cNvPicPr>
            <a:picLocks noGrp="1" noChangeAspect="1"/>
          </p:cNvPicPr>
          <p:nvPr>
            <p:ph sz="quarter" idx="1"/>
          </p:nvPr>
        </p:nvPicPr>
        <p:blipFill>
          <a:blip r:embed="rId2"/>
          <a:stretch>
            <a:fillRect/>
          </a:stretch>
        </p:blipFill>
        <p:spPr>
          <a:xfrm>
            <a:off x="6428096" y="1620153"/>
            <a:ext cx="5158854" cy="4860392"/>
          </a:xfrm>
          <a:prstGeom prst="rect">
            <a:avLst/>
          </a:prstGeom>
        </p:spPr>
      </p:pic>
      <p:sp>
        <p:nvSpPr>
          <p:cNvPr id="6" name="Espaço Reservado para Número de Slide 5">
            <a:extLst>
              <a:ext uri="{FF2B5EF4-FFF2-40B4-BE49-F238E27FC236}">
                <a16:creationId xmlns:a16="http://schemas.microsoft.com/office/drawing/2014/main" id="{18A0EAC5-28FF-8807-7649-53F140295C49}"/>
              </a:ext>
            </a:extLst>
          </p:cNvPr>
          <p:cNvSpPr>
            <a:spLocks noGrp="1"/>
          </p:cNvSpPr>
          <p:nvPr>
            <p:ph type="sldNum" sz="quarter" idx="12"/>
          </p:nvPr>
        </p:nvSpPr>
        <p:spPr/>
        <p:txBody>
          <a:bodyPr>
            <a:normAutofit fontScale="85000" lnSpcReduction="20000"/>
          </a:bodyPr>
          <a:lstStyle/>
          <a:p>
            <a:pPr>
              <a:defRPr/>
            </a:pPr>
            <a:fld id="{4A600CF3-A7A1-4295-BDB6-106D578C9D76}" type="slidenum">
              <a:rPr lang="en-US" smtClean="0"/>
              <a:pPr>
                <a:defRPr/>
              </a:pPr>
              <a:t>28</a:t>
            </a:fld>
            <a:endParaRPr lang="en-US"/>
          </a:p>
        </p:txBody>
      </p:sp>
      <p:pic>
        <p:nvPicPr>
          <p:cNvPr id="10" name="Imagem 9">
            <a:extLst>
              <a:ext uri="{FF2B5EF4-FFF2-40B4-BE49-F238E27FC236}">
                <a16:creationId xmlns:a16="http://schemas.microsoft.com/office/drawing/2014/main" id="{17A0FC39-2556-D439-FFF1-819220A13864}"/>
              </a:ext>
            </a:extLst>
          </p:cNvPr>
          <p:cNvPicPr>
            <a:picLocks noChangeAspect="1"/>
          </p:cNvPicPr>
          <p:nvPr/>
        </p:nvPicPr>
        <p:blipFill>
          <a:blip r:embed="rId3"/>
          <a:stretch>
            <a:fillRect/>
          </a:stretch>
        </p:blipFill>
        <p:spPr>
          <a:xfrm>
            <a:off x="1235608" y="1620153"/>
            <a:ext cx="5016856" cy="4860392"/>
          </a:xfrm>
          <a:prstGeom prst="rect">
            <a:avLst/>
          </a:prstGeom>
        </p:spPr>
      </p:pic>
    </p:spTree>
    <p:extLst>
      <p:ext uri="{BB962C8B-B14F-4D97-AF65-F5344CB8AC3E}">
        <p14:creationId xmlns:p14="http://schemas.microsoft.com/office/powerpoint/2010/main" val="2485891861"/>
      </p:ext>
    </p:extLst>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ítulo 1"/>
          <p:cNvSpPr>
            <a:spLocks noGrp="1"/>
          </p:cNvSpPr>
          <p:nvPr>
            <p:ph type="title"/>
          </p:nvPr>
        </p:nvSpPr>
        <p:spPr>
          <a:xfrm>
            <a:off x="812801" y="228600"/>
            <a:ext cx="10091760" cy="990600"/>
          </a:xfrm>
        </p:spPr>
        <p:txBody>
          <a:bodyPr/>
          <a:lstStyle/>
          <a:p>
            <a:pPr algn="ctr"/>
            <a:r>
              <a:rPr lang="pt-BR" sz="2500" b="1" dirty="0"/>
              <a:t>ATO LESIVO PRATICADO CONTRA </a:t>
            </a:r>
            <a:br>
              <a:rPr lang="pt-BR" sz="2500" b="1" dirty="0"/>
            </a:br>
            <a:r>
              <a:rPr lang="pt-BR" sz="2500" b="1" dirty="0"/>
              <a:t>O EMPREGADOR OU SUPERIOR HIERÁRQUICO</a:t>
            </a:r>
          </a:p>
        </p:txBody>
      </p:sp>
      <p:sp>
        <p:nvSpPr>
          <p:cNvPr id="65539" name="Espaço Reservado para Conteúdo 2"/>
          <p:cNvSpPr>
            <a:spLocks noGrp="1"/>
          </p:cNvSpPr>
          <p:nvPr>
            <p:ph sz="quarter" idx="1"/>
          </p:nvPr>
        </p:nvSpPr>
        <p:spPr>
          <a:xfrm>
            <a:off x="914400" y="1842448"/>
            <a:ext cx="9990161" cy="4253552"/>
          </a:xfrm>
          <a:solidFill>
            <a:schemeClr val="accent4">
              <a:lumMod val="20000"/>
              <a:lumOff val="80000"/>
            </a:schemeClr>
          </a:solidFill>
        </p:spPr>
        <p:txBody>
          <a:bodyPr/>
          <a:lstStyle/>
          <a:p>
            <a:pPr algn="just"/>
            <a:r>
              <a:rPr lang="pt-BR" sz="2600" dirty="0"/>
              <a:t>É a ofensa moral (calúnia, injúria, difamação) ou física, praticada contra o empregador ou contra superior hierárquico do empregado. </a:t>
            </a:r>
          </a:p>
          <a:p>
            <a:pPr algn="just"/>
            <a:endParaRPr lang="pt-BR" sz="2600" dirty="0"/>
          </a:p>
          <a:p>
            <a:pPr algn="just"/>
            <a:r>
              <a:rPr lang="pt-BR" sz="2600" dirty="0">
                <a:highlight>
                  <a:srgbClr val="FFFF00"/>
                </a:highlight>
              </a:rPr>
              <a:t>Não interessa onde foi cometida</a:t>
            </a:r>
            <a:r>
              <a:rPr lang="pt-BR" sz="2600" dirty="0"/>
              <a:t>, ao contrário do que ocorre na infração anterior, que só se configura se a ofensa se deu no ambiente de trabalho. </a:t>
            </a:r>
          </a:p>
          <a:p>
            <a:pPr algn="just"/>
            <a:endParaRPr lang="pt-BR" sz="2600" dirty="0"/>
          </a:p>
          <a:p>
            <a:pPr algn="just"/>
            <a:r>
              <a:rPr lang="pt-BR" sz="2600" dirty="0"/>
              <a:t>Da mesma forma, a legítima defesa, própria ou de outrem, afasta a falta grave.</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ABF2CB74-6638-4104-B962-C4FB59DF08B6}" type="slidenum">
              <a:rPr lang="en-US" smtClean="0"/>
              <a:pPr>
                <a:defRPr/>
              </a:pPr>
              <a:t>29</a:t>
            </a:fld>
            <a:endParaRPr lang="en-US"/>
          </a:p>
        </p:txBody>
      </p:sp>
    </p:spTree>
    <p:extLst>
      <p:ext uri="{BB962C8B-B14F-4D97-AF65-F5344CB8AC3E}">
        <p14:creationId xmlns:p14="http://schemas.microsoft.com/office/powerpoint/2010/main" val="1181047945"/>
      </p:ext>
    </p:extLst>
  </p:cSld>
  <p:clrMapOvr>
    <a:masterClrMapping/>
  </p:clrMapOvr>
  <p:transition spd="slow">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SANÇÕES DISCIPLINARES</a:t>
            </a:r>
          </a:p>
        </p:txBody>
      </p:sp>
      <p:sp>
        <p:nvSpPr>
          <p:cNvPr id="3" name="Espaço Reservado para Conteúdo 2"/>
          <p:cNvSpPr>
            <a:spLocks noGrp="1"/>
          </p:cNvSpPr>
          <p:nvPr>
            <p:ph sz="quarter" idx="1"/>
          </p:nvPr>
        </p:nvSpPr>
        <p:spPr>
          <a:xfrm>
            <a:off x="1351128" y="1600200"/>
            <a:ext cx="9608024" cy="4781128"/>
          </a:xfrm>
        </p:spPr>
        <p:txBody>
          <a:bodyPr/>
          <a:lstStyle/>
          <a:p>
            <a:pPr algn="just"/>
            <a:r>
              <a:rPr lang="pt-BR" sz="2500" b="1" dirty="0">
                <a:solidFill>
                  <a:srgbClr val="FF0000"/>
                </a:solidFill>
              </a:rPr>
              <a:t>advertência; </a:t>
            </a:r>
          </a:p>
          <a:p>
            <a:pPr algn="just"/>
            <a:r>
              <a:rPr lang="pt-BR" sz="2500" b="1" dirty="0">
                <a:solidFill>
                  <a:srgbClr val="FF0000"/>
                </a:solidFill>
              </a:rPr>
              <a:t>suspensão; </a:t>
            </a:r>
          </a:p>
          <a:p>
            <a:pPr algn="just"/>
            <a:r>
              <a:rPr lang="pt-BR" sz="2500" b="1" dirty="0">
                <a:solidFill>
                  <a:srgbClr val="FF0000"/>
                </a:solidFill>
              </a:rPr>
              <a:t>dispensa por justa causa.</a:t>
            </a:r>
          </a:p>
          <a:p>
            <a:pPr algn="just"/>
            <a:r>
              <a:rPr lang="pt-BR" sz="2500" u="sng" dirty="0"/>
              <a:t>Observações</a:t>
            </a:r>
            <a:r>
              <a:rPr lang="pt-BR" sz="2500" dirty="0"/>
              <a:t>: A legislação brasileira proíbe, como regra, a imposição de multa como sanção disciplinar.</a:t>
            </a:r>
          </a:p>
          <a:p>
            <a:pPr marL="0" indent="0" algn="just">
              <a:buNone/>
            </a:pPr>
            <a:endParaRPr lang="pt-BR" sz="2500" dirty="0"/>
          </a:p>
          <a:p>
            <a:pPr algn="just"/>
            <a:r>
              <a:rPr lang="pt-BR" sz="2500" dirty="0"/>
              <a:t>Também não são admitidos o rebaixamento de função ou a transferência de empregado para outra localidade decorrentes de intuito punitivo. Para cada falta praticada pelo empregado, pode ser aplicada apenas uma punição (princípio do non bis in idem)</a:t>
            </a:r>
          </a:p>
        </p:txBody>
      </p:sp>
      <p:sp>
        <p:nvSpPr>
          <p:cNvPr id="4" name="Espaço Reservado para Data 3"/>
          <p:cNvSpPr>
            <a:spLocks noGrp="1"/>
          </p:cNvSpPr>
          <p:nvPr>
            <p:ph type="dt" sz="half" idx="10"/>
          </p:nvPr>
        </p:nvSpPr>
        <p:spPr/>
        <p:txBody>
          <a:bodyPr/>
          <a:lstStyle/>
          <a:p>
            <a:pPr>
              <a:defRPr/>
            </a:pPr>
            <a:fld id="{8897AE3F-62E8-4EC9-8DD4-26237963475C}"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dirty="0"/>
              <a:t>Prof. </a:t>
            </a:r>
            <a:r>
              <a:rPr lang="en-US" dirty="0" err="1"/>
              <a:t>Danielly</a:t>
            </a:r>
            <a:r>
              <a:rPr lang="en-US" dirty="0"/>
              <a:t> </a:t>
            </a:r>
            <a:r>
              <a:rPr lang="en-US" dirty="0" err="1"/>
              <a:t>Borguezan</a:t>
            </a:r>
            <a:r>
              <a:rPr lang="en-US" dirty="0"/>
              <a:t>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4A600CF3-A7A1-4295-BDB6-106D578C9D76}" type="slidenum">
              <a:rPr lang="en-US" smtClean="0"/>
              <a:pPr>
                <a:defRPr/>
              </a:pPr>
              <a:t>3</a:t>
            </a:fld>
            <a:endParaRPr lang="en-US"/>
          </a:p>
        </p:txBody>
      </p:sp>
    </p:spTree>
    <p:extLst>
      <p:ext uri="{BB962C8B-B14F-4D97-AF65-F5344CB8AC3E}">
        <p14:creationId xmlns:p14="http://schemas.microsoft.com/office/powerpoint/2010/main" val="646621417"/>
      </p:ext>
    </p:extLst>
  </p:cSld>
  <p:clrMapOvr>
    <a:masterClrMapping/>
  </p:clrMapOvr>
  <p:transition spd="slow">
    <p:dissolv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ítulo 1"/>
          <p:cNvSpPr>
            <a:spLocks noGrp="1"/>
          </p:cNvSpPr>
          <p:nvPr>
            <p:ph type="title"/>
          </p:nvPr>
        </p:nvSpPr>
        <p:spPr>
          <a:xfrm>
            <a:off x="812801" y="416716"/>
            <a:ext cx="10214590" cy="738189"/>
          </a:xfrm>
          <a:solidFill>
            <a:schemeClr val="accent6">
              <a:lumMod val="20000"/>
              <a:lumOff val="80000"/>
            </a:schemeClr>
          </a:solidFill>
          <a:ln>
            <a:solidFill>
              <a:schemeClr val="accent2">
                <a:lumMod val="20000"/>
                <a:lumOff val="80000"/>
              </a:schemeClr>
            </a:solidFill>
          </a:ln>
        </p:spPr>
        <p:txBody>
          <a:bodyPr/>
          <a:lstStyle/>
          <a:p>
            <a:pPr algn="ctr"/>
            <a:br>
              <a:rPr lang="pt-BR" sz="3000" b="1" dirty="0"/>
            </a:br>
            <a:r>
              <a:rPr lang="pt-BR" sz="3000" b="1" dirty="0"/>
              <a:t>PRÁTICA CONSTANTE DE JOGOS DE AZAR</a:t>
            </a:r>
            <a:br>
              <a:rPr lang="pt-BR" sz="3000" b="1" dirty="0"/>
            </a:br>
            <a:endParaRPr lang="pt-BR" sz="3000" b="1" dirty="0"/>
          </a:p>
        </p:txBody>
      </p:sp>
      <p:sp>
        <p:nvSpPr>
          <p:cNvPr id="66563" name="Espaço Reservado para Conteúdo 2"/>
          <p:cNvSpPr>
            <a:spLocks noGrp="1"/>
          </p:cNvSpPr>
          <p:nvPr>
            <p:ph sz="quarter" idx="1"/>
          </p:nvPr>
        </p:nvSpPr>
        <p:spPr>
          <a:xfrm>
            <a:off x="812801" y="1815152"/>
            <a:ext cx="10214590" cy="4280848"/>
          </a:xfrm>
          <a:ln w="28575">
            <a:solidFill>
              <a:schemeClr val="accent5">
                <a:lumMod val="75000"/>
              </a:schemeClr>
            </a:solidFill>
          </a:ln>
        </p:spPr>
        <p:txBody>
          <a:bodyPr/>
          <a:lstStyle/>
          <a:p>
            <a:pPr algn="just"/>
            <a:endParaRPr lang="pt-BR" sz="2600" dirty="0"/>
          </a:p>
          <a:p>
            <a:pPr algn="just"/>
            <a:r>
              <a:rPr lang="pt-BR" sz="2600" dirty="0"/>
              <a:t>A maioria afirma que pode ser qualquer jogo de azar, desde que praticado no âmbito do local de trabalho ou, se praticado fora, que repercuta negativamente no ambiente de trabalho. Do contrário, não caberia ao empregador julgar o comportamento do empregado em sua vida privada. </a:t>
            </a:r>
          </a:p>
          <a:p>
            <a:pPr algn="just"/>
            <a:endParaRPr lang="pt-BR" sz="2600" dirty="0"/>
          </a:p>
          <a:p>
            <a:pPr algn="just"/>
            <a:r>
              <a:rPr lang="pt-BR" sz="2600" dirty="0"/>
              <a:t>A falta exige habitualidade da conduta, ou seja, o empregado deve jogar constantemente, de forma que sua atividade laboral reste inequivocamente prejudicada pelo vício.</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9F4BC7FA-889F-4AFE-82D2-11C21845F6D7}" type="slidenum">
              <a:rPr lang="en-US" smtClean="0"/>
              <a:pPr>
                <a:defRPr/>
              </a:pPr>
              <a:t>30</a:t>
            </a:fld>
            <a:endParaRPr lang="en-US"/>
          </a:p>
        </p:txBody>
      </p:sp>
    </p:spTree>
    <p:extLst>
      <p:ext uri="{BB962C8B-B14F-4D97-AF65-F5344CB8AC3E}">
        <p14:creationId xmlns:p14="http://schemas.microsoft.com/office/powerpoint/2010/main" val="2849920868"/>
      </p:ext>
    </p:extLst>
  </p:cSld>
  <p:clrMapOvr>
    <a:masterClrMapping/>
  </p:clrMapOvr>
  <p:transition spd="slow">
    <p:dissolv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ítulo 1"/>
          <p:cNvSpPr>
            <a:spLocks noGrp="1"/>
          </p:cNvSpPr>
          <p:nvPr>
            <p:ph type="title"/>
          </p:nvPr>
        </p:nvSpPr>
        <p:spPr>
          <a:xfrm>
            <a:off x="812800" y="436728"/>
            <a:ext cx="10023521" cy="782472"/>
          </a:xfrm>
          <a:solidFill>
            <a:schemeClr val="accent6">
              <a:lumMod val="20000"/>
              <a:lumOff val="80000"/>
            </a:schemeClr>
          </a:solidFill>
        </p:spPr>
        <p:txBody>
          <a:bodyPr/>
          <a:lstStyle/>
          <a:p>
            <a:pPr algn="ctr"/>
            <a:r>
              <a:rPr lang="pt-BR" sz="3000" b="1" dirty="0"/>
              <a:t> </a:t>
            </a:r>
            <a:br>
              <a:rPr lang="pt-BR" sz="3000" b="1" dirty="0"/>
            </a:br>
            <a:r>
              <a:rPr lang="pt-BR" sz="3000" b="1" dirty="0"/>
              <a:t>ATOS ATENTATÓRIOS À SEGURANÇA NACIONAL</a:t>
            </a:r>
            <a:br>
              <a:rPr lang="pt-BR" sz="3000" b="1" dirty="0"/>
            </a:br>
            <a:endParaRPr lang="pt-BR" sz="3000" b="1" dirty="0"/>
          </a:p>
        </p:txBody>
      </p:sp>
      <p:sp>
        <p:nvSpPr>
          <p:cNvPr id="67587" name="Espaço Reservado para Conteúdo 2"/>
          <p:cNvSpPr>
            <a:spLocks noGrp="1"/>
          </p:cNvSpPr>
          <p:nvPr>
            <p:ph sz="quarter" idx="1"/>
          </p:nvPr>
        </p:nvSpPr>
        <p:spPr>
          <a:xfrm>
            <a:off x="812800" y="1600200"/>
            <a:ext cx="10023521" cy="4495800"/>
          </a:xfrm>
        </p:spPr>
        <p:txBody>
          <a:bodyPr/>
          <a:lstStyle/>
          <a:p>
            <a:pPr marL="0" indent="0" algn="just">
              <a:buNone/>
            </a:pPr>
            <a:endParaRPr lang="pt-BR" dirty="0"/>
          </a:p>
          <a:p>
            <a:pPr marL="0" indent="0" algn="just">
              <a:buNone/>
            </a:pPr>
            <a:r>
              <a:rPr lang="pt-BR" dirty="0"/>
              <a:t>A doutrina amplamente majoritária considera o dispositivo (parágrafo único do art. 482) não recepcionado pela CRFB, tendo em vista se tratar de resquício do regime militar. </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2A423CBC-0F1E-4645-B80D-1BD2CCA15341}" type="slidenum">
              <a:rPr lang="en-US" smtClean="0"/>
              <a:pPr>
                <a:defRPr/>
              </a:pPr>
              <a:t>31</a:t>
            </a:fld>
            <a:endParaRPr lang="en-US"/>
          </a:p>
        </p:txBody>
      </p:sp>
      <p:pic>
        <p:nvPicPr>
          <p:cNvPr id="2" name="Imagem 1">
            <a:extLst>
              <a:ext uri="{FF2B5EF4-FFF2-40B4-BE49-F238E27FC236}">
                <a16:creationId xmlns:a16="http://schemas.microsoft.com/office/drawing/2014/main" id="{E61FC53B-D991-3FBE-89EE-67F76AE14DED}"/>
              </a:ext>
            </a:extLst>
          </p:cNvPr>
          <p:cNvPicPr>
            <a:picLocks noChangeAspect="1"/>
          </p:cNvPicPr>
          <p:nvPr/>
        </p:nvPicPr>
        <p:blipFill>
          <a:blip r:embed="rId2"/>
          <a:stretch>
            <a:fillRect/>
          </a:stretch>
        </p:blipFill>
        <p:spPr>
          <a:xfrm>
            <a:off x="8369346" y="4088215"/>
            <a:ext cx="2466975" cy="1847850"/>
          </a:xfrm>
          <a:prstGeom prst="rect">
            <a:avLst/>
          </a:prstGeom>
        </p:spPr>
      </p:pic>
    </p:spTree>
    <p:extLst>
      <p:ext uri="{BB962C8B-B14F-4D97-AF65-F5344CB8AC3E}">
        <p14:creationId xmlns:p14="http://schemas.microsoft.com/office/powerpoint/2010/main" val="3140546065"/>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Espaço Reservado para Conteúdo 2"/>
          <p:cNvSpPr>
            <a:spLocks noGrp="1"/>
          </p:cNvSpPr>
          <p:nvPr>
            <p:ph sz="quarter" idx="1"/>
          </p:nvPr>
        </p:nvSpPr>
        <p:spPr>
          <a:xfrm>
            <a:off x="812800" y="1600200"/>
            <a:ext cx="10296477" cy="4495800"/>
          </a:xfrm>
        </p:spPr>
        <p:txBody>
          <a:bodyPr/>
          <a:lstStyle/>
          <a:p>
            <a:pPr algn="just" eaLnBrk="1" hangingPunct="1"/>
            <a:endParaRPr lang="pt-BR" dirty="0"/>
          </a:p>
          <a:p>
            <a:pPr algn="just" eaLnBrk="1" hangingPunct="1"/>
            <a:r>
              <a:rPr lang="pt-BR" dirty="0"/>
              <a:t>“É toda conduta  inapropriada...”</a:t>
            </a:r>
          </a:p>
          <a:p>
            <a:pPr algn="just" eaLnBrk="1" hangingPunct="1"/>
            <a:r>
              <a:rPr lang="pt-BR" dirty="0"/>
              <a:t>É ABSTRATO: Alcoolismo, violência doméstica</a:t>
            </a:r>
          </a:p>
          <a:p>
            <a:pPr algn="just" eaLnBrk="1" hangingPunct="1">
              <a:buFontTx/>
              <a:buChar char="-"/>
            </a:pPr>
            <a:endParaRPr lang="en-US" dirty="0"/>
          </a:p>
        </p:txBody>
      </p:sp>
      <p:sp>
        <p:nvSpPr>
          <p:cNvPr id="4" name="Espaço Reservado para Data 3"/>
          <p:cNvSpPr>
            <a:spLocks noGrp="1"/>
          </p:cNvSpPr>
          <p:nvPr>
            <p:ph type="dt" sz="quarter" idx="10"/>
          </p:nvPr>
        </p:nvSpPr>
        <p:spPr/>
        <p:txBody>
          <a:bodyPr/>
          <a:lstStyle/>
          <a:p>
            <a:pPr>
              <a:defRPr/>
            </a:pPr>
            <a:fld id="{E22D28F9-4E11-4CAE-8BCB-221A2EA851FB}" type="datetime8">
              <a:rPr lang="pt-BR"/>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1A551BA3-4418-44D7-99F5-CE34464505E6}" type="slidenum">
              <a:rPr lang="en-US" smtClean="0"/>
              <a:pPr>
                <a:defRPr/>
              </a:pPr>
              <a:t>32</a:t>
            </a:fld>
            <a:endParaRPr lang="en-US"/>
          </a:p>
        </p:txBody>
      </p:sp>
      <p:sp>
        <p:nvSpPr>
          <p:cNvPr id="2" name="Título 1">
            <a:extLst>
              <a:ext uri="{FF2B5EF4-FFF2-40B4-BE49-F238E27FC236}">
                <a16:creationId xmlns:a16="http://schemas.microsoft.com/office/drawing/2014/main" id="{22D2C444-F7A1-B02E-2AD5-BD594F815AE8}"/>
              </a:ext>
            </a:extLst>
          </p:cNvPr>
          <p:cNvSpPr>
            <a:spLocks noGrp="1"/>
          </p:cNvSpPr>
          <p:nvPr>
            <p:ph type="title"/>
          </p:nvPr>
        </p:nvSpPr>
        <p:spPr>
          <a:xfrm>
            <a:off x="816864" y="354842"/>
            <a:ext cx="10871200" cy="864358"/>
          </a:xfrm>
        </p:spPr>
        <p:txBody>
          <a:bodyPr/>
          <a:lstStyle/>
          <a:p>
            <a:pPr algn="ctr"/>
            <a:r>
              <a:rPr lang="pt-BR" b="1" dirty="0"/>
              <a:t>MAL PROCEDIMENTO</a:t>
            </a:r>
          </a:p>
        </p:txBody>
      </p:sp>
    </p:spTree>
    <p:extLst>
      <p:ext uri="{BB962C8B-B14F-4D97-AF65-F5344CB8AC3E}">
        <p14:creationId xmlns:p14="http://schemas.microsoft.com/office/powerpoint/2010/main" val="185082623"/>
      </p:ext>
    </p:extLst>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solidFill>
            <a:schemeClr val="accent3">
              <a:lumMod val="20000"/>
              <a:lumOff val="80000"/>
            </a:schemeClr>
          </a:solidFill>
        </p:spPr>
        <p:txBody>
          <a:bodyPr/>
          <a:lstStyle/>
          <a:p>
            <a:pPr algn="ctr"/>
            <a:r>
              <a:rPr lang="pt-BR" sz="2000" b="1" dirty="0"/>
              <a:t>Perda da habilitação ou dos requisitos estabelecidos em lei para o exercício profissional, em decorrência de conduta dolosa do empregado</a:t>
            </a:r>
          </a:p>
        </p:txBody>
      </p:sp>
      <p:sp>
        <p:nvSpPr>
          <p:cNvPr id="3" name="Espaço Reservado para Conteúdo 2"/>
          <p:cNvSpPr>
            <a:spLocks noGrp="1"/>
          </p:cNvSpPr>
          <p:nvPr>
            <p:ph sz="quarter" idx="1"/>
          </p:nvPr>
        </p:nvSpPr>
        <p:spPr/>
        <p:txBody>
          <a:bodyPr/>
          <a:lstStyle/>
          <a:p>
            <a:pPr algn="just"/>
            <a:endParaRPr lang="pt-BR" dirty="0"/>
          </a:p>
          <a:p>
            <a:pPr algn="just"/>
            <a:r>
              <a:rPr lang="pt-BR" dirty="0"/>
              <a:t>Ex. o motorista que, por ingestão intencional de bebida alcoólica, é apenado com a perda da habilitação para dirigir durante determinado período e do advogado-empregado que por ato de improbidade é suspenso pela OAB.</a:t>
            </a:r>
          </a:p>
        </p:txBody>
      </p:sp>
      <p:sp>
        <p:nvSpPr>
          <p:cNvPr id="4" name="Espaço Reservado para Data 3"/>
          <p:cNvSpPr>
            <a:spLocks noGrp="1"/>
          </p:cNvSpPr>
          <p:nvPr>
            <p:ph type="dt" sz="half" idx="10"/>
          </p:nvPr>
        </p:nvSpPr>
        <p:spPr/>
        <p:txBody>
          <a:bodyPr/>
          <a:lstStyle/>
          <a:p>
            <a:pPr>
              <a:defRPr/>
            </a:pPr>
            <a:fld id="{8897AE3F-62E8-4EC9-8DD4-26237963475C}"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4A600CF3-A7A1-4295-BDB6-106D578C9D76}" type="slidenum">
              <a:rPr lang="en-US" smtClean="0"/>
              <a:pPr>
                <a:defRPr/>
              </a:pPr>
              <a:t>33</a:t>
            </a:fld>
            <a:endParaRPr lang="en-US"/>
          </a:p>
        </p:txBody>
      </p:sp>
    </p:spTree>
    <p:extLst>
      <p:ext uri="{BB962C8B-B14F-4D97-AF65-F5344CB8AC3E}">
        <p14:creationId xmlns:p14="http://schemas.microsoft.com/office/powerpoint/2010/main" val="1892530526"/>
      </p:ext>
    </p:extLst>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ítulo 1"/>
          <p:cNvSpPr>
            <a:spLocks noGrp="1"/>
          </p:cNvSpPr>
          <p:nvPr>
            <p:ph type="title"/>
          </p:nvPr>
        </p:nvSpPr>
        <p:spPr>
          <a:xfrm>
            <a:off x="941696" y="228600"/>
            <a:ext cx="9348479" cy="990600"/>
          </a:xfrm>
        </p:spPr>
        <p:txBody>
          <a:bodyPr/>
          <a:lstStyle/>
          <a:p>
            <a:pPr eaLnBrk="1" hangingPunct="1"/>
            <a:r>
              <a:rPr lang="pt-BR" sz="3000" b="1" dirty="0"/>
              <a:t>OUTROS MOTIVOS PARA JUSTA CAUSA</a:t>
            </a:r>
            <a:endParaRPr lang="en-US" sz="3000" b="1" dirty="0"/>
          </a:p>
        </p:txBody>
      </p:sp>
      <p:sp>
        <p:nvSpPr>
          <p:cNvPr id="70659" name="Espaço Reservado para Conteúdo 2"/>
          <p:cNvSpPr>
            <a:spLocks noGrp="1"/>
          </p:cNvSpPr>
          <p:nvPr>
            <p:ph sz="quarter" idx="1"/>
          </p:nvPr>
        </p:nvSpPr>
        <p:spPr>
          <a:xfrm>
            <a:off x="941696" y="1600200"/>
            <a:ext cx="10563367" cy="4495800"/>
          </a:xfrm>
        </p:spPr>
        <p:txBody>
          <a:bodyPr/>
          <a:lstStyle/>
          <a:p>
            <a:pPr algn="just" eaLnBrk="1" hangingPunct="1"/>
            <a:endParaRPr lang="pt-BR" dirty="0"/>
          </a:p>
          <a:p>
            <a:pPr algn="just" eaLnBrk="1" hangingPunct="1"/>
            <a:r>
              <a:rPr lang="pt-BR" dirty="0"/>
              <a:t>RECUSA DO USO  DO  EPI</a:t>
            </a:r>
          </a:p>
          <a:p>
            <a:pPr algn="just" eaLnBrk="1" hangingPunct="1"/>
            <a:r>
              <a:rPr lang="pt-BR" dirty="0"/>
              <a:t>DÍVIDAS DO BANCÁRIO</a:t>
            </a:r>
          </a:p>
          <a:p>
            <a:pPr algn="just" eaLnBrk="1" hangingPunct="1"/>
            <a:r>
              <a:rPr lang="pt-BR" dirty="0"/>
              <a:t>RECUSA DO FERROVIÁRIO EM FAZER HORAS EXTRAS EM CASO DE ACIDENTE</a:t>
            </a:r>
          </a:p>
          <a:p>
            <a:pPr algn="just" eaLnBrk="1" hangingPunct="1"/>
            <a:r>
              <a:rPr lang="pt-BR" dirty="0"/>
              <a:t>APRENDIZ QUANDO REPROVADO NA ESCOLA</a:t>
            </a:r>
            <a:endParaRPr lang="en-US" dirty="0"/>
          </a:p>
        </p:txBody>
      </p:sp>
      <p:sp>
        <p:nvSpPr>
          <p:cNvPr id="4" name="Espaço Reservado para Data 3"/>
          <p:cNvSpPr>
            <a:spLocks noGrp="1"/>
          </p:cNvSpPr>
          <p:nvPr>
            <p:ph type="dt" sz="quarter" idx="10"/>
          </p:nvPr>
        </p:nvSpPr>
        <p:spPr/>
        <p:txBody>
          <a:bodyPr/>
          <a:lstStyle/>
          <a:p>
            <a:pPr>
              <a:defRPr/>
            </a:pPr>
            <a:fld id="{080DE844-E0D0-4FB8-B59B-1BBD69B3DACE}" type="datetime8">
              <a:rPr lang="pt-BR"/>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66183997-B8BE-4685-A3B3-9B0B1C463241}" type="slidenum">
              <a:rPr lang="en-US" smtClean="0"/>
              <a:pPr>
                <a:defRPr/>
              </a:pPr>
              <a:t>34</a:t>
            </a:fld>
            <a:endParaRPr lang="en-US"/>
          </a:p>
        </p:txBody>
      </p:sp>
      <p:pic>
        <p:nvPicPr>
          <p:cNvPr id="70663" name="Picture 2" descr="http://apenasgifshp.sites.uol.com.br/eletric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848601" y="228601"/>
            <a:ext cx="17621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357599"/>
      </p:ext>
    </p:extLst>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ítulo 1"/>
          <p:cNvSpPr>
            <a:spLocks noGrp="1"/>
          </p:cNvSpPr>
          <p:nvPr>
            <p:ph type="title"/>
          </p:nvPr>
        </p:nvSpPr>
        <p:spPr>
          <a:xfrm>
            <a:off x="2058988" y="2039203"/>
            <a:ext cx="8153400" cy="990600"/>
          </a:xfrm>
          <a:solidFill>
            <a:schemeClr val="accent1">
              <a:lumMod val="20000"/>
              <a:lumOff val="80000"/>
            </a:schemeClr>
          </a:solidFill>
        </p:spPr>
        <p:txBody>
          <a:bodyPr/>
          <a:lstStyle/>
          <a:p>
            <a:pPr algn="ctr" eaLnBrk="1" hangingPunct="1"/>
            <a:r>
              <a:rPr lang="pt-BR" b="1" dirty="0"/>
              <a:t>LENDA URBANA</a:t>
            </a:r>
            <a:endParaRPr lang="en-US" dirty="0"/>
          </a:p>
        </p:txBody>
      </p:sp>
      <p:sp>
        <p:nvSpPr>
          <p:cNvPr id="68611" name="Espaço Reservado para Conteúdo 2"/>
          <p:cNvSpPr>
            <a:spLocks noGrp="1"/>
          </p:cNvSpPr>
          <p:nvPr>
            <p:ph sz="quarter" idx="1"/>
          </p:nvPr>
        </p:nvSpPr>
        <p:spPr>
          <a:xfrm>
            <a:off x="1981201" y="1815152"/>
            <a:ext cx="8308975" cy="4245567"/>
          </a:xfrm>
        </p:spPr>
        <p:txBody>
          <a:bodyPr/>
          <a:lstStyle/>
          <a:p>
            <a:pPr algn="just" eaLnBrk="1" hangingPunct="1">
              <a:buFont typeface="Wingdings" pitchFamily="2" charset="2"/>
              <a:buNone/>
            </a:pPr>
            <a:endParaRPr lang="pt-BR" dirty="0"/>
          </a:p>
          <a:p>
            <a:pPr algn="ctr" eaLnBrk="1" hangingPunct="1">
              <a:buFont typeface="Wingdings" pitchFamily="2" charset="2"/>
              <a:buNone/>
            </a:pPr>
            <a:endParaRPr lang="pt-BR" dirty="0"/>
          </a:p>
          <a:p>
            <a:pPr algn="ctr" eaLnBrk="1" hangingPunct="1">
              <a:buFont typeface="Wingdings" pitchFamily="2" charset="2"/>
              <a:buNone/>
            </a:pPr>
            <a:endParaRPr lang="pt-BR" dirty="0"/>
          </a:p>
          <a:p>
            <a:pPr algn="ctr" eaLnBrk="1" hangingPunct="1">
              <a:buFont typeface="Wingdings" pitchFamily="2" charset="2"/>
              <a:buNone/>
            </a:pPr>
            <a:r>
              <a:rPr lang="pt-BR" dirty="0"/>
              <a:t> ADVERTÊNCIAS GERA JUSTA CAUSA</a:t>
            </a:r>
          </a:p>
          <a:p>
            <a:pPr algn="ctr" eaLnBrk="1" hangingPunct="1">
              <a:buFont typeface="Wingdings" pitchFamily="2" charset="2"/>
              <a:buNone/>
            </a:pPr>
            <a:r>
              <a:rPr lang="pt-BR" dirty="0"/>
              <a:t> O ACÚMULO DE ADVERTÊNCIAS É IMPORTANTE</a:t>
            </a:r>
            <a:endParaRPr lang="en-US" dirty="0"/>
          </a:p>
        </p:txBody>
      </p:sp>
      <p:sp>
        <p:nvSpPr>
          <p:cNvPr id="17412"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7B1C57E9-ACBA-460E-B301-58BBF4AA2159}"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58093D4B-0B27-4BB9-8947-43EA6798C30F}" type="slidenum">
              <a:rPr lang="en-US"/>
              <a:pPr>
                <a:defRPr/>
              </a:pPr>
              <a:t>35</a:t>
            </a:fld>
            <a:endParaRPr lang="en-US"/>
          </a:p>
        </p:txBody>
      </p:sp>
      <p:sp>
        <p:nvSpPr>
          <p:cNvPr id="17414"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pic>
        <p:nvPicPr>
          <p:cNvPr id="68615" name="Picture 8" descr="http://apenasgifshp.sites.uol.com.br/perguntand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598926" y="3253854"/>
            <a:ext cx="9239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8300448"/>
      </p:ext>
    </p:extLst>
  </p:cSld>
  <p:clrMapOvr>
    <a:masterClrMapping/>
  </p:clrMapOvr>
  <p:transition spd="slow">
    <p:dissolv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ítulo 1"/>
          <p:cNvSpPr>
            <a:spLocks noGrp="1"/>
          </p:cNvSpPr>
          <p:nvPr>
            <p:ph type="title"/>
          </p:nvPr>
        </p:nvSpPr>
        <p:spPr>
          <a:xfrm>
            <a:off x="2136775" y="228600"/>
            <a:ext cx="8153400" cy="990600"/>
          </a:xfrm>
        </p:spPr>
        <p:txBody>
          <a:bodyPr/>
          <a:lstStyle/>
          <a:p>
            <a:pPr algn="ctr"/>
            <a:r>
              <a:rPr lang="pt-BR" sz="3800" b="1"/>
              <a:t>Efeitos da dispensa motivada</a:t>
            </a:r>
          </a:p>
        </p:txBody>
      </p:sp>
      <p:sp>
        <p:nvSpPr>
          <p:cNvPr id="3" name="Espaço Reservado para Conteúdo 2"/>
          <p:cNvSpPr>
            <a:spLocks noGrp="1"/>
          </p:cNvSpPr>
          <p:nvPr>
            <p:ph sz="quarter" idx="1"/>
          </p:nvPr>
        </p:nvSpPr>
        <p:spPr>
          <a:xfrm>
            <a:off x="812801" y="1600200"/>
            <a:ext cx="10460250" cy="4495800"/>
          </a:xfrm>
        </p:spPr>
        <p:txBody>
          <a:bodyPr/>
          <a:lstStyle/>
          <a:p>
            <a:pPr algn="just">
              <a:defRPr/>
            </a:pPr>
            <a:endParaRPr lang="pt-BR" dirty="0"/>
          </a:p>
          <a:p>
            <a:pPr algn="just">
              <a:defRPr/>
            </a:pPr>
            <a:r>
              <a:rPr lang="pt-BR" dirty="0"/>
              <a:t>Demitido por justa causa, o empregado perde o direito às férias proporcionais, ao aviso prévio, ao décimo terceiro proporcional, não pode sacar o FGTS e, obviamente, não tem direito à multa compensatória do FGTS nem ao seguro-desemprego. </a:t>
            </a:r>
          </a:p>
          <a:p>
            <a:pPr algn="just">
              <a:defRPr/>
            </a:pPr>
            <a:endParaRPr lang="pt-BR" b="1" dirty="0"/>
          </a:p>
          <a:p>
            <a:pPr algn="just">
              <a:defRPr/>
            </a:pPr>
            <a:r>
              <a:rPr lang="pt-BR" b="1" dirty="0"/>
              <a:t>Assim, terá direito apenas a:  saldo de salários; férias já adquiridas.</a:t>
            </a:r>
          </a:p>
          <a:p>
            <a:pPr marL="0" indent="0" algn="just">
              <a:buNone/>
              <a:defRPr/>
            </a:pPr>
            <a:endParaRPr lang="pt-BR" dirty="0"/>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2C4AE72C-9E58-45DF-A87A-99F767565DAD}" type="slidenum">
              <a:rPr lang="en-US" smtClean="0"/>
              <a:pPr>
                <a:defRPr/>
              </a:pPr>
              <a:t>36</a:t>
            </a:fld>
            <a:endParaRPr lang="en-US"/>
          </a:p>
        </p:txBody>
      </p:sp>
    </p:spTree>
    <p:extLst>
      <p:ext uri="{BB962C8B-B14F-4D97-AF65-F5344CB8AC3E}">
        <p14:creationId xmlns:p14="http://schemas.microsoft.com/office/powerpoint/2010/main" val="3976721470"/>
      </p:ext>
    </p:extLst>
  </p:cSld>
  <p:clrMapOvr>
    <a:masterClrMapping/>
  </p:clrMapOvr>
  <p:transition spd="slow">
    <p:dissolv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pt-BR" dirty="0"/>
              <a:t>REFERÊNCIA BIBLIOGRÁFICA</a:t>
            </a:r>
          </a:p>
        </p:txBody>
      </p:sp>
      <p:sp>
        <p:nvSpPr>
          <p:cNvPr id="3" name="Espaço Reservado para Conteúdo 2"/>
          <p:cNvSpPr>
            <a:spLocks noGrp="1"/>
          </p:cNvSpPr>
          <p:nvPr>
            <p:ph idx="1"/>
          </p:nvPr>
        </p:nvSpPr>
        <p:spPr/>
        <p:txBody>
          <a:bodyPr>
            <a:normAutofit/>
          </a:bodyPr>
          <a:lstStyle/>
          <a:p>
            <a:pPr marL="320040" indent="-320040" algn="just" eaLnBrk="1" fontAlgn="auto" hangingPunct="1">
              <a:spcAft>
                <a:spcPts val="0"/>
              </a:spcAft>
              <a:buClr>
                <a:srgbClr val="DD8047"/>
              </a:buClr>
              <a:buFont typeface="Wingdings"/>
              <a:buChar char=""/>
              <a:defRPr/>
            </a:pPr>
            <a:endParaRPr lang="pt-BR" sz="1800" dirty="0"/>
          </a:p>
          <a:p>
            <a:pPr marL="320040" indent="-320040" algn="just" eaLnBrk="1" fontAlgn="auto" hangingPunct="1">
              <a:spcAft>
                <a:spcPts val="0"/>
              </a:spcAft>
              <a:buClr>
                <a:srgbClr val="DD8047"/>
              </a:buClr>
              <a:buFont typeface="Wingdings"/>
              <a:buChar char=""/>
              <a:defRPr/>
            </a:pPr>
            <a:endParaRPr lang="pt-BR" sz="1800" dirty="0"/>
          </a:p>
          <a:p>
            <a:pPr marL="320040" indent="-320040" algn="just" eaLnBrk="1" fontAlgn="auto" hangingPunct="1">
              <a:spcAft>
                <a:spcPts val="0"/>
              </a:spcAft>
              <a:buClr>
                <a:srgbClr val="DD8047"/>
              </a:buClr>
              <a:buFont typeface="Wingdings"/>
              <a:buChar char=""/>
              <a:defRPr/>
            </a:pPr>
            <a:endParaRPr lang="pt-BR" sz="1800" dirty="0"/>
          </a:p>
          <a:p>
            <a:pPr marL="320040" indent="-320040" algn="just" eaLnBrk="1" fontAlgn="auto" hangingPunct="1">
              <a:spcAft>
                <a:spcPts val="0"/>
              </a:spcAft>
              <a:buClr>
                <a:srgbClr val="DD8047"/>
              </a:buClr>
              <a:buFont typeface="Wingdings"/>
              <a:buChar char=""/>
              <a:defRPr/>
            </a:pPr>
            <a:r>
              <a:rPr lang="pt-BR" sz="1800" dirty="0"/>
              <a:t>BRASIL. Decreto Lei n. 5.452, de 01 de maio de 1943. Consolidação das Leis do Trabalho. Sítio eletrônico internet – planalto.gov.br</a:t>
            </a:r>
          </a:p>
          <a:p>
            <a:pPr marL="0" indent="0" algn="just" eaLnBrk="1" fontAlgn="auto" hangingPunct="1">
              <a:spcAft>
                <a:spcPts val="0"/>
              </a:spcAft>
              <a:buClr>
                <a:srgbClr val="DD8047"/>
              </a:buClr>
              <a:buNone/>
              <a:defRPr/>
            </a:pPr>
            <a:endParaRPr lang="pt-BR" sz="1800" dirty="0"/>
          </a:p>
          <a:p>
            <a:pPr marL="320040" indent="-320040" algn="just" eaLnBrk="1" fontAlgn="auto" hangingPunct="1">
              <a:spcAft>
                <a:spcPts val="0"/>
              </a:spcAft>
              <a:buClr>
                <a:srgbClr val="DD8047"/>
              </a:buClr>
              <a:buFont typeface="Wingdings"/>
              <a:buChar char=""/>
              <a:defRPr/>
            </a:pPr>
            <a:r>
              <a:rPr lang="pt-BR" sz="1800" dirty="0">
                <a:latin typeface="Times New Roman"/>
                <a:ea typeface="Calibri"/>
                <a:cs typeface="Times New Roman"/>
              </a:rPr>
              <a:t>ROMAR, Carla Teresa Martins. Direito do Trabalho. São Paulo: Saraiva, 2019, 6ed. (</a:t>
            </a:r>
            <a:r>
              <a:rPr lang="pt-BR" sz="1800" dirty="0">
                <a:latin typeface="Times New Roman"/>
                <a:ea typeface="Calibri"/>
                <a:cs typeface="Times New Roman"/>
                <a:hlinkClick r:id="rId2">
                  <a:extLst>
                    <a:ext uri="{A12FA001-AC4F-418D-AE19-62706E023703}">
                      <ahyp:hlinkClr xmlns:ahyp="http://schemas.microsoft.com/office/drawing/2018/hyperlinkcolor" val="tx"/>
                    </a:ext>
                  </a:extLst>
                </a:hlinkClick>
              </a:rPr>
              <a:t>https://integrada.minhabiblioteca.com</a:t>
            </a:r>
            <a:r>
              <a:rPr lang="pt-BR" sz="1800">
                <a:latin typeface="Times New Roman"/>
                <a:ea typeface="Calibri"/>
                <a:cs typeface="Times New Roman"/>
                <a:hlinkClick r:id="rId2">
                  <a:extLst>
                    <a:ext uri="{A12FA001-AC4F-418D-AE19-62706E023703}">
                      <ahyp:hlinkClr xmlns:ahyp="http://schemas.microsoft.com/office/drawing/2018/hyperlinkcolor" val="tx"/>
                    </a:ext>
                  </a:extLst>
                </a:hlinkClick>
              </a:rPr>
              <a:t>.br</a:t>
            </a:r>
            <a:r>
              <a:rPr lang="pt-BR" sz="1800">
                <a:latin typeface="Times New Roman"/>
                <a:ea typeface="Calibri"/>
                <a:cs typeface="Times New Roman"/>
              </a:rPr>
              <a:t>)</a:t>
            </a:r>
            <a:endParaRPr lang="pt-BR" sz="2400" dirty="0"/>
          </a:p>
          <a:p>
            <a:pPr marL="320040" indent="-320040" algn="just" eaLnBrk="1" fontAlgn="auto" hangingPunct="1">
              <a:spcAft>
                <a:spcPts val="0"/>
              </a:spcAft>
              <a:buClr>
                <a:srgbClr val="DD8047"/>
              </a:buClr>
              <a:buFont typeface="Wingdings"/>
              <a:buChar char=""/>
              <a:defRPr/>
            </a:pPr>
            <a:endParaRPr lang="pt-BR" dirty="0"/>
          </a:p>
          <a:p>
            <a:endParaRPr lang="pt-BR" dirty="0"/>
          </a:p>
        </p:txBody>
      </p:sp>
      <p:sp>
        <p:nvSpPr>
          <p:cNvPr id="4" name="Espaço Reservado para Data 3"/>
          <p:cNvSpPr>
            <a:spLocks noGrp="1"/>
          </p:cNvSpPr>
          <p:nvPr>
            <p:ph type="dt" sz="half" idx="10"/>
          </p:nvPr>
        </p:nvSpPr>
        <p:spPr/>
        <p:txBody>
          <a:bodyPr/>
          <a:lstStyle/>
          <a:p>
            <a:pPr>
              <a:defRPr/>
            </a:pPr>
            <a:fld id="{F8569852-FA40-4B0C-B0B9-C677F4108A71}" type="datetime8">
              <a:rPr lang="en-US" smtClean="0">
                <a:solidFill>
                  <a:srgbClr val="775F55"/>
                </a:solidFill>
              </a:rPr>
              <a:t>5/24/2023 11:12 AM</a:t>
            </a:fld>
            <a:endParaRPr lang="pt-BR">
              <a:solidFill>
                <a:srgbClr val="775F55"/>
              </a:solidFill>
            </a:endParaRPr>
          </a:p>
        </p:txBody>
      </p:sp>
      <p:sp>
        <p:nvSpPr>
          <p:cNvPr id="5" name="Espaço Reservado para Rodapé 4"/>
          <p:cNvSpPr>
            <a:spLocks noGrp="1"/>
          </p:cNvSpPr>
          <p:nvPr>
            <p:ph type="ftr" sz="quarter" idx="11"/>
          </p:nvPr>
        </p:nvSpPr>
        <p:spPr/>
        <p:txBody>
          <a:bodyPr/>
          <a:lstStyle/>
          <a:p>
            <a:pPr>
              <a:defRPr/>
            </a:pPr>
            <a:r>
              <a:rPr lang="pt-BR">
                <a:solidFill>
                  <a:srgbClr val="775F55"/>
                </a:solidFill>
              </a:rPr>
              <a:t>Prof. Ma.Danielly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834DE9DD-A2A2-4B96-9C2B-D2C7855598EB}" type="slidenum">
              <a:rPr lang="pt-BR" smtClean="0">
                <a:solidFill>
                  <a:srgbClr val="EAEBDE">
                    <a:shade val="90000"/>
                  </a:srgbClr>
                </a:solidFill>
              </a:rPr>
              <a:pPr>
                <a:defRPr/>
              </a:pPr>
              <a:t>37</a:t>
            </a:fld>
            <a:endParaRPr lang="pt-BR">
              <a:solidFill>
                <a:srgbClr val="EAEBDE">
                  <a:shade val="90000"/>
                </a:srgbClr>
              </a:solidFill>
            </a:endParaRPr>
          </a:p>
        </p:txBody>
      </p:sp>
    </p:spTree>
    <p:extLst>
      <p:ext uri="{BB962C8B-B14F-4D97-AF65-F5344CB8AC3E}">
        <p14:creationId xmlns:p14="http://schemas.microsoft.com/office/powerpoint/2010/main" val="513329576"/>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973540" y="315435"/>
            <a:ext cx="2882280" cy="5846134"/>
          </a:xfrm>
          <a:solidFill>
            <a:schemeClr val="accent3">
              <a:lumMod val="20000"/>
              <a:lumOff val="80000"/>
            </a:schemeClr>
          </a:solidFill>
          <a:ln>
            <a:solidFill>
              <a:schemeClr val="accent1"/>
            </a:solidFill>
          </a:ln>
        </p:spPr>
        <p:txBody>
          <a:bodyPr/>
          <a:lstStyle/>
          <a:p>
            <a:pPr lvl="0" algn="just">
              <a:buClr>
                <a:srgbClr val="DD8047"/>
              </a:buClr>
            </a:pPr>
            <a:endParaRPr lang="pt-BR" sz="2200" dirty="0">
              <a:solidFill>
                <a:prstClr val="black"/>
              </a:solidFill>
            </a:endParaRPr>
          </a:p>
          <a:p>
            <a:pPr lvl="0" algn="just">
              <a:buClr>
                <a:srgbClr val="DD8047"/>
              </a:buClr>
            </a:pPr>
            <a:r>
              <a:rPr lang="pt-BR" sz="2200" dirty="0">
                <a:solidFill>
                  <a:prstClr val="black"/>
                </a:solidFill>
              </a:rPr>
              <a:t>ADVERTÊNCIA</a:t>
            </a:r>
          </a:p>
          <a:p>
            <a:pPr lvl="0" algn="just">
              <a:buClr>
                <a:srgbClr val="DD8047"/>
              </a:buClr>
            </a:pPr>
            <a:endParaRPr lang="pt-BR" sz="2200" dirty="0">
              <a:solidFill>
                <a:prstClr val="black"/>
              </a:solidFill>
            </a:endParaRPr>
          </a:p>
          <a:p>
            <a:pPr lvl="0" algn="just">
              <a:buClr>
                <a:srgbClr val="DD8047"/>
              </a:buClr>
            </a:pPr>
            <a:r>
              <a:rPr lang="pt-BR" sz="2200" dirty="0">
                <a:solidFill>
                  <a:prstClr val="black"/>
                </a:solidFill>
              </a:rPr>
              <a:t>É a mais branda de todas as punições, pois consiste apenas em um aviso ou um alerta para que o empregado não volte a praticar determinada falta.</a:t>
            </a:r>
          </a:p>
          <a:p>
            <a:pPr algn="just"/>
            <a:endParaRPr lang="pt-BR" sz="2200" dirty="0"/>
          </a:p>
        </p:txBody>
      </p:sp>
      <p:sp>
        <p:nvSpPr>
          <p:cNvPr id="4" name="Espaço Reservado para Conteúdo 3"/>
          <p:cNvSpPr>
            <a:spLocks noGrp="1"/>
          </p:cNvSpPr>
          <p:nvPr>
            <p:ph sz="quarter" idx="2"/>
          </p:nvPr>
        </p:nvSpPr>
        <p:spPr>
          <a:xfrm>
            <a:off x="4118160" y="315434"/>
            <a:ext cx="7100299" cy="5846134"/>
          </a:xfrm>
          <a:solidFill>
            <a:schemeClr val="accent3">
              <a:lumMod val="20000"/>
              <a:lumOff val="80000"/>
            </a:schemeClr>
          </a:solidFill>
          <a:ln>
            <a:solidFill>
              <a:schemeClr val="accent1"/>
            </a:solidFill>
          </a:ln>
        </p:spPr>
        <p:txBody>
          <a:bodyPr/>
          <a:lstStyle/>
          <a:p>
            <a:pPr lvl="0" algn="just">
              <a:buClr>
                <a:srgbClr val="DD8047"/>
              </a:buClr>
            </a:pPr>
            <a:endParaRPr lang="pt-BR" sz="2000" dirty="0">
              <a:solidFill>
                <a:prstClr val="black"/>
              </a:solidFill>
            </a:endParaRPr>
          </a:p>
          <a:p>
            <a:pPr lvl="0" algn="just">
              <a:buClr>
                <a:srgbClr val="DD8047"/>
              </a:buClr>
            </a:pPr>
            <a:r>
              <a:rPr lang="pt-BR" sz="2200" dirty="0">
                <a:solidFill>
                  <a:prstClr val="black"/>
                </a:solidFill>
              </a:rPr>
              <a:t>SUSPENSÃO</a:t>
            </a:r>
          </a:p>
          <a:p>
            <a:pPr lvl="0" algn="just">
              <a:buClr>
                <a:srgbClr val="DD8047"/>
              </a:buClr>
            </a:pPr>
            <a:endParaRPr lang="pt-BR" sz="2200" dirty="0">
              <a:solidFill>
                <a:prstClr val="black"/>
              </a:solidFill>
            </a:endParaRPr>
          </a:p>
          <a:p>
            <a:pPr lvl="0" algn="just">
              <a:buClr>
                <a:srgbClr val="DD8047"/>
              </a:buClr>
            </a:pPr>
            <a:r>
              <a:rPr lang="pt-BR" sz="2200" dirty="0">
                <a:solidFill>
                  <a:prstClr val="black"/>
                </a:solidFill>
              </a:rPr>
              <a:t>Como medida disciplinar, é mais grave que a advertência, pois implica no afastamento do empregado do trabalho, que deixa de receber o salário correspondente aos dias de suspensão, não sendo compu­tado este período como tempo de serviço. </a:t>
            </a:r>
          </a:p>
          <a:p>
            <a:pPr lvl="0" algn="just">
              <a:buClr>
                <a:srgbClr val="DD8047"/>
              </a:buClr>
            </a:pPr>
            <a:r>
              <a:rPr lang="pt-BR" sz="2200" dirty="0">
                <a:solidFill>
                  <a:prstClr val="black"/>
                </a:solidFill>
              </a:rPr>
              <a:t>A CLT proíbe a suspensão sem vencimentos por mais de 30 dias, sob pena de considerar ­dispensa sem justa causa. </a:t>
            </a:r>
          </a:p>
          <a:p>
            <a:pPr lvl="0" algn="just">
              <a:buClr>
                <a:srgbClr val="DD8047"/>
              </a:buClr>
            </a:pPr>
            <a:r>
              <a:rPr lang="pt-BR" sz="2200" dirty="0">
                <a:solidFill>
                  <a:prstClr val="black"/>
                </a:solidFill>
              </a:rPr>
              <a:t>Pode ser dada por escrito ou verbalmente, sendo indispensável que seja comunicado ao empregado, de forma clara, que o fato que gerou a suspensão e os dias de afastamento do trabalho.</a:t>
            </a:r>
          </a:p>
          <a:p>
            <a:pPr algn="just"/>
            <a:endParaRPr lang="pt-BR" sz="2000" dirty="0"/>
          </a:p>
        </p:txBody>
      </p:sp>
      <p:sp>
        <p:nvSpPr>
          <p:cNvPr id="5" name="Espaço Reservado para Data 4"/>
          <p:cNvSpPr>
            <a:spLocks noGrp="1"/>
          </p:cNvSpPr>
          <p:nvPr>
            <p:ph type="dt" sz="half" idx="10"/>
          </p:nvPr>
        </p:nvSpPr>
        <p:spPr/>
        <p:txBody>
          <a:bodyPr/>
          <a:lstStyle/>
          <a:p>
            <a:pPr>
              <a:defRPr/>
            </a:pPr>
            <a:fld id="{77817835-7CF5-4933-9463-0667FF22B70C}" type="datetime8">
              <a:rPr lang="pt-BR" smtClean="0"/>
              <a:pPr>
                <a:defRPr/>
              </a:pPr>
              <a:t>24/05/2023 10:20</a:t>
            </a:fld>
            <a:endParaRPr lang="en-US"/>
          </a:p>
        </p:txBody>
      </p:sp>
      <p:sp>
        <p:nvSpPr>
          <p:cNvPr id="6" name="Espaço Reservado para Número de Slide 5"/>
          <p:cNvSpPr>
            <a:spLocks noGrp="1"/>
          </p:cNvSpPr>
          <p:nvPr>
            <p:ph type="sldNum" sz="quarter" idx="11"/>
          </p:nvPr>
        </p:nvSpPr>
        <p:spPr/>
        <p:txBody>
          <a:bodyPr>
            <a:normAutofit fontScale="85000" lnSpcReduction="20000"/>
          </a:bodyPr>
          <a:lstStyle/>
          <a:p>
            <a:pPr>
              <a:defRPr/>
            </a:pPr>
            <a:fld id="{ED8DBCB6-F8C1-4719-A92C-3614657C3D21}" type="slidenum">
              <a:rPr lang="en-US" smtClean="0"/>
              <a:pPr>
                <a:defRPr/>
              </a:pPr>
              <a:t>4</a:t>
            </a:fld>
            <a:endParaRPr lang="en-US"/>
          </a:p>
        </p:txBody>
      </p:sp>
      <p:sp>
        <p:nvSpPr>
          <p:cNvPr id="7" name="Espaço Reservado para Rodapé 6"/>
          <p:cNvSpPr>
            <a:spLocks noGrp="1"/>
          </p:cNvSpPr>
          <p:nvPr>
            <p:ph type="ftr" sz="quarter" idx="12"/>
          </p:nvPr>
        </p:nvSpPr>
        <p:spPr/>
        <p:txBody>
          <a:bodyPr/>
          <a:lstStyle/>
          <a:p>
            <a:pPr>
              <a:defRPr/>
            </a:pPr>
            <a:r>
              <a:rPr lang="en-US"/>
              <a:t>Prof. Danielly Borguezan </a:t>
            </a:r>
          </a:p>
        </p:txBody>
      </p:sp>
    </p:spTree>
    <p:extLst>
      <p:ext uri="{BB962C8B-B14F-4D97-AF65-F5344CB8AC3E}">
        <p14:creationId xmlns:p14="http://schemas.microsoft.com/office/powerpoint/2010/main" val="3597332962"/>
      </p:ext>
    </p:extLst>
  </p:cSld>
  <p:clrMapOvr>
    <a:masterClrMapping/>
  </p:clrMapOvr>
  <p:transition spd="slow">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1"/>
          <p:cNvSpPr>
            <a:spLocks noGrp="1"/>
          </p:cNvSpPr>
          <p:nvPr>
            <p:ph type="title"/>
          </p:nvPr>
        </p:nvSpPr>
        <p:spPr>
          <a:xfrm>
            <a:off x="1514901" y="600500"/>
            <a:ext cx="8775274" cy="618699"/>
          </a:xfrm>
          <a:solidFill>
            <a:schemeClr val="accent3">
              <a:lumMod val="20000"/>
              <a:lumOff val="80000"/>
            </a:schemeClr>
          </a:solidFill>
        </p:spPr>
        <p:txBody>
          <a:bodyPr/>
          <a:lstStyle/>
          <a:p>
            <a:pPr algn="ctr"/>
            <a:r>
              <a:rPr lang="pt-BR" b="1" dirty="0"/>
              <a:t>JUSTA CAUSA</a:t>
            </a:r>
          </a:p>
        </p:txBody>
      </p:sp>
      <p:sp>
        <p:nvSpPr>
          <p:cNvPr id="41987" name="Espaço Reservado para Conteúdo 2"/>
          <p:cNvSpPr>
            <a:spLocks noGrp="1"/>
          </p:cNvSpPr>
          <p:nvPr>
            <p:ph sz="quarter" idx="1"/>
          </p:nvPr>
        </p:nvSpPr>
        <p:spPr>
          <a:xfrm>
            <a:off x="1514901" y="1600200"/>
            <a:ext cx="8775274" cy="4495800"/>
          </a:xfrm>
          <a:solidFill>
            <a:schemeClr val="accent3">
              <a:lumMod val="20000"/>
              <a:lumOff val="80000"/>
            </a:schemeClr>
          </a:solidFill>
        </p:spPr>
        <p:txBody>
          <a:bodyPr/>
          <a:lstStyle/>
          <a:p>
            <a:pPr algn="just"/>
            <a:endParaRPr lang="pt-BR" dirty="0"/>
          </a:p>
          <a:p>
            <a:pPr algn="just"/>
            <a:endParaRPr lang="pt-BR" dirty="0"/>
          </a:p>
          <a:p>
            <a:pPr algn="just"/>
            <a:r>
              <a:rPr lang="pt-BR" dirty="0"/>
              <a:t>A CLT prevê, no art. 482, condutas do empregado que constituem falta grave, punível com dispensa motivada. Assim, caso o empregado adote uma destas condutas, fica sujeito à dispensa por justa causa, o que influenciará sobremaneira nas verbas rescisórias devidas.</a:t>
            </a:r>
          </a:p>
        </p:txBody>
      </p:sp>
      <p:sp>
        <p:nvSpPr>
          <p:cNvPr id="4" name="Espaço Reservado para Data 3"/>
          <p:cNvSpPr>
            <a:spLocks noGrp="1"/>
          </p:cNvSpPr>
          <p:nvPr>
            <p:ph type="dt" sz="quarter" idx="10"/>
          </p:nvPr>
        </p:nvSpPr>
        <p:spPr/>
        <p:txBody>
          <a:bodyPr/>
          <a:lstStyle/>
          <a:p>
            <a:pPr>
              <a:defRPr/>
            </a:pPr>
            <a:fld id="{671EB60E-7757-41CF-A7E6-2B8CE020E819}" type="datetime8">
              <a:rPr lang="pt-BR" smtClean="0"/>
              <a:pPr>
                <a:defRPr/>
              </a:pPr>
              <a:t>24/05/2023 10:20</a:t>
            </a:fld>
            <a:endParaRPr lang="en-US"/>
          </a:p>
        </p:txBody>
      </p:sp>
      <p:sp>
        <p:nvSpPr>
          <p:cNvPr id="5" name="Espaço Reservado para Rodapé 4"/>
          <p:cNvSpPr>
            <a:spLocks noGrp="1"/>
          </p:cNvSpPr>
          <p:nvPr>
            <p:ph type="ftr" sz="quarter" idx="11"/>
          </p:nvPr>
        </p:nvSpPr>
        <p:spPr/>
        <p:txBody>
          <a:bodyPr/>
          <a:lstStyle/>
          <a:p>
            <a:pPr>
              <a:defRPr/>
            </a:pPr>
            <a:r>
              <a:rPr lang="en-US"/>
              <a:t>Prof. Danielly Borguezan </a:t>
            </a:r>
          </a:p>
        </p:txBody>
      </p:sp>
      <p:sp>
        <p:nvSpPr>
          <p:cNvPr id="6" name="Espaço Reservado para Número de Slide 5"/>
          <p:cNvSpPr>
            <a:spLocks noGrp="1"/>
          </p:cNvSpPr>
          <p:nvPr>
            <p:ph type="sldNum" sz="quarter" idx="12"/>
          </p:nvPr>
        </p:nvSpPr>
        <p:spPr/>
        <p:txBody>
          <a:bodyPr>
            <a:normAutofit fontScale="85000" lnSpcReduction="20000"/>
          </a:bodyPr>
          <a:lstStyle/>
          <a:p>
            <a:pPr>
              <a:defRPr/>
            </a:pPr>
            <a:fld id="{6FD9076C-747D-4737-A52D-5779D27BF72C}" type="slidenum">
              <a:rPr lang="en-US" smtClean="0"/>
              <a:pPr>
                <a:defRPr/>
              </a:pPr>
              <a:t>5</a:t>
            </a:fld>
            <a:endParaRPr lang="en-US"/>
          </a:p>
        </p:txBody>
      </p:sp>
    </p:spTree>
    <p:extLst>
      <p:ext uri="{BB962C8B-B14F-4D97-AF65-F5344CB8AC3E}">
        <p14:creationId xmlns:p14="http://schemas.microsoft.com/office/powerpoint/2010/main" val="1714668308"/>
      </p:ext>
    </p:extLst>
  </p:cSld>
  <p:clrMapOvr>
    <a:masterClrMapping/>
  </p:clrMapOvr>
  <p:transition spd="slow">
    <p:dissolve/>
  </p:transition>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3010" name="Título 1"/>
          <p:cNvSpPr>
            <a:spLocks noGrp="1"/>
          </p:cNvSpPr>
          <p:nvPr>
            <p:ph type="title"/>
          </p:nvPr>
        </p:nvSpPr>
        <p:spPr>
          <a:xfrm>
            <a:off x="1050878" y="228600"/>
            <a:ext cx="10017456" cy="990600"/>
          </a:xfrm>
          <a:solidFill>
            <a:schemeClr val="accent3">
              <a:lumMod val="20000"/>
              <a:lumOff val="80000"/>
            </a:schemeClr>
          </a:solidFill>
        </p:spPr>
        <p:txBody>
          <a:bodyPr/>
          <a:lstStyle/>
          <a:p>
            <a:pPr algn="ctr" eaLnBrk="1" hangingPunct="1"/>
            <a:r>
              <a:rPr lang="pt-BR" sz="3000" b="1" dirty="0"/>
              <a:t> </a:t>
            </a:r>
            <a:r>
              <a:rPr lang="pt-BR" sz="3000" b="1" u="sng" dirty="0"/>
              <a:t>PRINCÍPIO DA IMEDIATIDADE</a:t>
            </a:r>
            <a:r>
              <a:rPr lang="pt-BR" sz="3000" dirty="0"/>
              <a:t> </a:t>
            </a:r>
            <a:endParaRPr lang="en-US" sz="3000" b="1" dirty="0"/>
          </a:p>
        </p:txBody>
      </p:sp>
      <p:sp>
        <p:nvSpPr>
          <p:cNvPr id="43011" name="Espaço Reservado para Conteúdo 2"/>
          <p:cNvSpPr>
            <a:spLocks noGrp="1"/>
          </p:cNvSpPr>
          <p:nvPr>
            <p:ph sz="quarter" idx="1"/>
          </p:nvPr>
        </p:nvSpPr>
        <p:spPr>
          <a:xfrm>
            <a:off x="812801" y="1600200"/>
            <a:ext cx="10364715" cy="4495800"/>
          </a:xfrm>
        </p:spPr>
        <p:txBody>
          <a:bodyPr/>
          <a:lstStyle/>
          <a:p>
            <a:pPr algn="just" eaLnBrk="1" hangingPunct="1"/>
            <a:endParaRPr lang="pt-BR" sz="2000" dirty="0">
              <a:solidFill>
                <a:srgbClr val="C00000"/>
              </a:solidFill>
            </a:endParaRPr>
          </a:p>
          <a:p>
            <a:pPr algn="just" eaLnBrk="1" hangingPunct="1"/>
            <a:r>
              <a:rPr lang="pt-BR" sz="2000" dirty="0">
                <a:solidFill>
                  <a:srgbClr val="C00000"/>
                </a:solidFill>
              </a:rPr>
              <a:t>Assim que o empregador tiver ciência da falta praticada, deve ser aplicado a pena ou haverá o perdão.</a:t>
            </a:r>
          </a:p>
          <a:p>
            <a:pPr algn="just" eaLnBrk="1" hangingPunct="1"/>
            <a:r>
              <a:rPr lang="pt-BR" sz="2000" dirty="0"/>
              <a:t>Somente pode ser aplicada a punição disciplinar se a falta é </a:t>
            </a:r>
            <a:r>
              <a:rPr lang="pt-BR" sz="2000" b="1" dirty="0"/>
              <a:t>atual</a:t>
            </a:r>
            <a:r>
              <a:rPr lang="pt-BR" sz="2000" dirty="0"/>
              <a:t>, ou seja, a punição deve ser imediata à conduta irregular do empregado (ou ao conhecimento desta conduta pelo empregador, conforme o caso), a fim de impedir que o empregador guarde sempre uma carta na manga contra o empregado. </a:t>
            </a:r>
          </a:p>
          <a:p>
            <a:pPr algn="just" eaLnBrk="1" hangingPunct="1"/>
            <a:endParaRPr lang="pt-BR" sz="2000" dirty="0"/>
          </a:p>
          <a:p>
            <a:pPr algn="just" eaLnBrk="1" hangingPunct="1"/>
            <a:r>
              <a:rPr lang="pt-BR" sz="2000" dirty="0"/>
              <a:t>OBS1: se o empregador quedar-se inerte, após o conhecimento do fato e não puniu imediatamente o empregado, subentende-se que ele perdoou neste lapso temporal.</a:t>
            </a:r>
          </a:p>
          <a:p>
            <a:pPr algn="just" eaLnBrk="1" hangingPunct="1"/>
            <a:r>
              <a:rPr lang="pt-BR" sz="2000" dirty="0"/>
              <a:t>OBS2: Conta-se da data da ciência do fato e não da data que houve o fato. </a:t>
            </a:r>
          </a:p>
        </p:txBody>
      </p:sp>
      <p:sp>
        <p:nvSpPr>
          <p:cNvPr id="10244"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743C06BD-4EBD-4F26-9ED7-DF4EFA15F00E}"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F0891426-F765-4CB7-83DF-DCF9485DBC34}" type="slidenum">
              <a:rPr lang="en-US"/>
              <a:pPr>
                <a:defRPr/>
              </a:pPr>
              <a:t>6</a:t>
            </a:fld>
            <a:endParaRPr lang="en-US"/>
          </a:p>
        </p:txBody>
      </p:sp>
      <p:sp>
        <p:nvSpPr>
          <p:cNvPr id="10246"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endParaRPr lang="en-US" dirty="0"/>
          </a:p>
        </p:txBody>
      </p:sp>
    </p:spTree>
    <p:extLst>
      <p:ext uri="{BB962C8B-B14F-4D97-AF65-F5344CB8AC3E}">
        <p14:creationId xmlns:p14="http://schemas.microsoft.com/office/powerpoint/2010/main" val="3270821812"/>
      </p:ext>
    </p:extLst>
  </p:cSld>
  <p:clrMapOvr>
    <a:overrideClrMapping bg1="lt1" tx1="dk1" bg2="lt2" tx2="dk2" accent1="accent1" accent2="accent2" accent3="accent3" accent4="accent4" accent5="accent5" accent6="accent6" hlink="hlink" folHlink="folHlink"/>
  </p:clrMapOvr>
  <p:transition spd="slow">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812800" y="450376"/>
            <a:ext cx="11379199" cy="768824"/>
          </a:xfrm>
          <a:solidFill>
            <a:schemeClr val="accent2">
              <a:lumMod val="20000"/>
              <a:lumOff val="80000"/>
            </a:schemeClr>
          </a:solidFill>
        </p:spPr>
        <p:txBody>
          <a:bodyPr/>
          <a:lstStyle/>
          <a:p>
            <a:pPr algn="ctr" eaLnBrk="1" hangingPunct="1"/>
            <a:r>
              <a:rPr lang="pt-BR" sz="3600" b="1" dirty="0"/>
              <a:t>PRINCÍPIO DA PROPORCIONALIDADE</a:t>
            </a:r>
            <a:endParaRPr lang="en-US" sz="3600" b="1" dirty="0"/>
          </a:p>
        </p:txBody>
      </p:sp>
      <p:sp>
        <p:nvSpPr>
          <p:cNvPr id="3" name="Espaço Reservado para Conteúdo 2"/>
          <p:cNvSpPr>
            <a:spLocks noGrp="1"/>
          </p:cNvSpPr>
          <p:nvPr>
            <p:ph sz="quarter" idx="1"/>
          </p:nvPr>
        </p:nvSpPr>
        <p:spPr>
          <a:xfrm>
            <a:off x="812800" y="1600200"/>
            <a:ext cx="10624024" cy="4495800"/>
          </a:xfrm>
        </p:spPr>
        <p:txBody>
          <a:bodyPr>
            <a:normAutofit lnSpcReduction="10000"/>
          </a:bodyPr>
          <a:lstStyle/>
          <a:p>
            <a:pPr marL="320040" indent="-320040" algn="just" eaLnBrk="1" fontAlgn="auto" hangingPunct="1">
              <a:spcAft>
                <a:spcPts val="0"/>
              </a:spcAft>
              <a:buFont typeface="Wingdings"/>
              <a:buChar char=""/>
              <a:defRPr/>
            </a:pPr>
            <a:r>
              <a:rPr lang="pt-BR" dirty="0"/>
              <a:t>A pena deve ser proporcional ao ato faltoso. </a:t>
            </a:r>
          </a:p>
          <a:p>
            <a:pPr marL="320040" indent="-320040" algn="just" eaLnBrk="1" fontAlgn="auto" hangingPunct="1">
              <a:spcAft>
                <a:spcPts val="0"/>
              </a:spcAft>
              <a:buFont typeface="Wingdings"/>
              <a:buChar char=""/>
              <a:defRPr/>
            </a:pPr>
            <a:r>
              <a:rPr lang="pt-BR" dirty="0"/>
              <a:t>Ex. Chegar 15 minutos atrasado no trabalho, é justo aplicar a pena máxima?</a:t>
            </a:r>
          </a:p>
          <a:p>
            <a:pPr marL="0" indent="0" algn="just" eaLnBrk="1" fontAlgn="auto" hangingPunct="1">
              <a:spcAft>
                <a:spcPts val="0"/>
              </a:spcAft>
              <a:buNone/>
              <a:defRPr/>
            </a:pPr>
            <a:endParaRPr lang="pt-BR" dirty="0"/>
          </a:p>
          <a:p>
            <a:pPr marL="320040" indent="-320040" algn="just" eaLnBrk="1" fontAlgn="auto" hangingPunct="1">
              <a:spcAft>
                <a:spcPts val="0"/>
              </a:spcAft>
              <a:buFont typeface="Wingdings"/>
              <a:buChar char=""/>
              <a:defRPr/>
            </a:pPr>
            <a:r>
              <a:rPr lang="pt-BR" dirty="0"/>
              <a:t> </a:t>
            </a:r>
            <a:r>
              <a:rPr lang="pt-BR" b="1" u="sng" dirty="0"/>
              <a:t>CRITÉRIO SUBJETIVO</a:t>
            </a:r>
          </a:p>
          <a:p>
            <a:pPr marL="320040" indent="-320040" algn="just" eaLnBrk="1" fontAlgn="auto" hangingPunct="1">
              <a:spcAft>
                <a:spcPts val="0"/>
              </a:spcAft>
              <a:buFont typeface="Wingdings"/>
              <a:buChar char=""/>
              <a:defRPr/>
            </a:pPr>
            <a:endParaRPr lang="pt-BR" dirty="0"/>
          </a:p>
          <a:p>
            <a:pPr marL="320040" indent="-320040" algn="just" eaLnBrk="1" fontAlgn="auto" hangingPunct="1">
              <a:spcAft>
                <a:spcPts val="0"/>
              </a:spcAft>
              <a:buFont typeface="Wingdings"/>
              <a:buChar char=""/>
              <a:defRPr/>
            </a:pPr>
            <a:r>
              <a:rPr lang="pt-BR" dirty="0"/>
              <a:t>Também não estabelece prazo máximo, só diz “aplicação imediata”; (Prazo: 30 dias para instauração de apuração por falta grave.)</a:t>
            </a:r>
            <a:endParaRPr lang="en-US" dirty="0"/>
          </a:p>
        </p:txBody>
      </p:sp>
      <p:sp>
        <p:nvSpPr>
          <p:cNvPr id="11268"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C14BC286-7FF6-4D5A-AEC7-63BB50FA26EB}"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5BC2E894-2D28-4867-A8A5-B5A7F945A453}" type="slidenum">
              <a:rPr lang="en-US"/>
              <a:pPr>
                <a:defRPr/>
              </a:pPr>
              <a:t>7</a:t>
            </a:fld>
            <a:endParaRPr lang="en-US"/>
          </a:p>
        </p:txBody>
      </p:sp>
      <p:sp>
        <p:nvSpPr>
          <p:cNvPr id="11270"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spTree>
    <p:extLst>
      <p:ext uri="{BB962C8B-B14F-4D97-AF65-F5344CB8AC3E}">
        <p14:creationId xmlns:p14="http://schemas.microsoft.com/office/powerpoint/2010/main" val="1986153342"/>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45058" name="Título 1"/>
          <p:cNvSpPr>
            <a:spLocks noGrp="1"/>
          </p:cNvSpPr>
          <p:nvPr>
            <p:ph type="title"/>
          </p:nvPr>
        </p:nvSpPr>
        <p:spPr>
          <a:xfrm>
            <a:off x="2133600" y="457200"/>
            <a:ext cx="8153400" cy="990600"/>
          </a:xfrm>
        </p:spPr>
        <p:txBody>
          <a:bodyPr/>
          <a:lstStyle/>
          <a:p>
            <a:pPr algn="ctr" eaLnBrk="1" hangingPunct="1"/>
            <a:r>
              <a:rPr lang="en-US" i="1" dirty="0"/>
              <a:t>“No Bis in Idem”</a:t>
            </a:r>
            <a:br>
              <a:rPr lang="en-US" i="1" dirty="0"/>
            </a:br>
            <a:endParaRPr lang="en-US" i="1" dirty="0"/>
          </a:p>
        </p:txBody>
      </p:sp>
      <p:sp>
        <p:nvSpPr>
          <p:cNvPr id="45059" name="Espaço Reservado para Conteúdo 2"/>
          <p:cNvSpPr>
            <a:spLocks noGrp="1"/>
          </p:cNvSpPr>
          <p:nvPr>
            <p:ph sz="quarter" idx="1"/>
          </p:nvPr>
        </p:nvSpPr>
        <p:spPr>
          <a:xfrm>
            <a:off x="812802" y="1600200"/>
            <a:ext cx="7116548" cy="4495800"/>
          </a:xfrm>
        </p:spPr>
        <p:txBody>
          <a:bodyPr/>
          <a:lstStyle/>
          <a:p>
            <a:pPr marL="0" indent="0" algn="just" eaLnBrk="1" hangingPunct="1">
              <a:buNone/>
            </a:pPr>
            <a:r>
              <a:rPr lang="pt-BR" dirty="0"/>
              <a:t>• Singularidade da punição: somente pode ser aplicada uma penalidade para cada falta cometida (princípio do non bis in idem).</a:t>
            </a:r>
          </a:p>
          <a:p>
            <a:pPr marL="0" indent="0" algn="just" eaLnBrk="1" hangingPunct="1">
              <a:buNone/>
            </a:pPr>
            <a:endParaRPr lang="pt-BR" dirty="0"/>
          </a:p>
          <a:p>
            <a:pPr marL="0" indent="0" algn="just" eaLnBrk="1" hangingPunct="1">
              <a:buNone/>
            </a:pPr>
            <a:r>
              <a:rPr lang="pt-BR" dirty="0" err="1"/>
              <a:t>Ex</a:t>
            </a:r>
            <a:r>
              <a:rPr lang="pt-BR" dirty="0"/>
              <a:t>: Caio cometeu ato faltoso passível de falta grave, no caso, uma </a:t>
            </a:r>
            <a:r>
              <a:rPr lang="pt-BR" u="sng" dirty="0"/>
              <a:t>suspensão</a:t>
            </a:r>
            <a:r>
              <a:rPr lang="pt-BR" dirty="0"/>
              <a:t> por agressão contra um colega seu. Após o cumprimento da suspensão, Caio é </a:t>
            </a:r>
            <a:r>
              <a:rPr lang="pt-BR" u="sng" dirty="0"/>
              <a:t>demitido por justa causa.</a:t>
            </a:r>
            <a:r>
              <a:rPr lang="pt-BR" dirty="0"/>
              <a:t> (impossibilidade)</a:t>
            </a:r>
            <a:endParaRPr lang="pt-BR" u="sng" dirty="0"/>
          </a:p>
          <a:p>
            <a:pPr marL="0" indent="0" algn="just" eaLnBrk="1" hangingPunct="1">
              <a:buNone/>
            </a:pPr>
            <a:endParaRPr lang="en-US" b="1" dirty="0"/>
          </a:p>
        </p:txBody>
      </p:sp>
      <p:sp>
        <p:nvSpPr>
          <p:cNvPr id="12292" name="Espaço Reservado para Data 3"/>
          <p:cNvSpPr>
            <a:spLocks noGrp="1"/>
          </p:cNvSpPr>
          <p:nvPr>
            <p:ph type="dt" sz="quarter" idx="10"/>
          </p:nvPr>
        </p:nvSpPr>
        <p:spPr bwMode="auto">
          <a:xfrm>
            <a:off x="1590722" y="6273423"/>
            <a:ext cx="3556000" cy="365125"/>
          </a:xfrm>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3373A7F6-D287-420D-81DE-9373EC999019}" type="datetime8">
              <a:rPr lang="pt-BR">
                <a:solidFill>
                  <a:srgbClr val="EBDDC3"/>
                </a:solidFill>
              </a:rPr>
              <a:pPr fontAlgn="base">
                <a:spcBef>
                  <a:spcPct val="0"/>
                </a:spcBef>
                <a:spcAft>
                  <a:spcPct val="0"/>
                </a:spcAft>
                <a:defRPr/>
              </a:pPr>
              <a:t>24/05/2023 10:20</a:t>
            </a:fld>
            <a:endParaRPr lang="en-US" dirty="0">
              <a:solidFill>
                <a:srgbClr val="EBDDC3"/>
              </a:solidFill>
            </a:endParaRPr>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592FDC78-7D8B-411A-A3F4-CFB5CD12168C}" type="slidenum">
              <a:rPr lang="en-US"/>
              <a:pPr>
                <a:defRPr/>
              </a:pPr>
              <a:t>8</a:t>
            </a:fld>
            <a:endParaRPr lang="en-US"/>
          </a:p>
        </p:txBody>
      </p:sp>
      <p:sp>
        <p:nvSpPr>
          <p:cNvPr id="12294"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dirty="0">
                <a:solidFill>
                  <a:srgbClr val="EBDDC3"/>
                </a:solidFill>
              </a:rPr>
              <a:t>Prof. </a:t>
            </a:r>
            <a:r>
              <a:rPr lang="en-US" dirty="0" err="1">
                <a:solidFill>
                  <a:srgbClr val="EBDDC3"/>
                </a:solidFill>
              </a:rPr>
              <a:t>Danielly</a:t>
            </a:r>
            <a:r>
              <a:rPr lang="en-US" dirty="0">
                <a:solidFill>
                  <a:srgbClr val="EBDDC3"/>
                </a:solidFill>
              </a:rPr>
              <a:t> </a:t>
            </a:r>
            <a:r>
              <a:rPr lang="en-US" dirty="0" err="1">
                <a:solidFill>
                  <a:srgbClr val="EBDDC3"/>
                </a:solidFill>
              </a:rPr>
              <a:t>Borguezan</a:t>
            </a:r>
            <a:r>
              <a:rPr lang="en-US" dirty="0">
                <a:solidFill>
                  <a:srgbClr val="EBDDC3"/>
                </a:solidFill>
              </a:rPr>
              <a:t> </a:t>
            </a:r>
          </a:p>
        </p:txBody>
      </p:sp>
      <p:pic>
        <p:nvPicPr>
          <p:cNvPr id="2" name="Imagem 1">
            <a:extLst>
              <a:ext uri="{FF2B5EF4-FFF2-40B4-BE49-F238E27FC236}">
                <a16:creationId xmlns:a16="http://schemas.microsoft.com/office/drawing/2014/main" id="{4BC36C6B-8BF8-88B4-3BBE-15514EE88968}"/>
              </a:ext>
            </a:extLst>
          </p:cNvPr>
          <p:cNvPicPr>
            <a:picLocks noChangeAspect="1"/>
          </p:cNvPicPr>
          <p:nvPr/>
        </p:nvPicPr>
        <p:blipFill>
          <a:blip r:embed="rId2"/>
          <a:stretch>
            <a:fillRect/>
          </a:stretch>
        </p:blipFill>
        <p:spPr>
          <a:xfrm>
            <a:off x="8635253" y="1600200"/>
            <a:ext cx="3556747" cy="5257800"/>
          </a:xfrm>
          <a:prstGeom prst="rect">
            <a:avLst/>
          </a:prstGeom>
        </p:spPr>
      </p:pic>
    </p:spTree>
    <p:extLst>
      <p:ext uri="{BB962C8B-B14F-4D97-AF65-F5344CB8AC3E}">
        <p14:creationId xmlns:p14="http://schemas.microsoft.com/office/powerpoint/2010/main" val="2146574018"/>
      </p:ext>
    </p:extLst>
  </p:cSld>
  <p:clrMapOvr>
    <a:overrideClrMapping bg1="dk1" tx1="lt1" bg2="dk2" tx2="lt2" accent1="accent1" accent2="accent2" accent3="accent3" accent4="accent4" accent5="accent5" accent6="accent6" hlink="hlink" folHlink="folHlink"/>
  </p:clrMapOvr>
  <p:transition spd="slow">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ítulo 1"/>
          <p:cNvSpPr>
            <a:spLocks noGrp="1"/>
          </p:cNvSpPr>
          <p:nvPr>
            <p:ph type="title"/>
          </p:nvPr>
        </p:nvSpPr>
        <p:spPr>
          <a:xfrm>
            <a:off x="812802" y="600500"/>
            <a:ext cx="11379198" cy="618699"/>
          </a:xfrm>
          <a:solidFill>
            <a:schemeClr val="accent2">
              <a:lumMod val="20000"/>
              <a:lumOff val="80000"/>
            </a:schemeClr>
          </a:solidFill>
        </p:spPr>
        <p:txBody>
          <a:bodyPr/>
          <a:lstStyle/>
          <a:p>
            <a:pPr algn="ctr" eaLnBrk="1" hangingPunct="1"/>
            <a:r>
              <a:rPr lang="pt-BR" b="1" dirty="0"/>
              <a:t>Princípio da Isonomia</a:t>
            </a:r>
            <a:endParaRPr lang="en-US" b="1" dirty="0"/>
          </a:p>
        </p:txBody>
      </p:sp>
      <p:sp>
        <p:nvSpPr>
          <p:cNvPr id="46083" name="Espaço Reservado para Conteúdo 2"/>
          <p:cNvSpPr>
            <a:spLocks noGrp="1"/>
          </p:cNvSpPr>
          <p:nvPr>
            <p:ph sz="quarter" idx="1"/>
          </p:nvPr>
        </p:nvSpPr>
        <p:spPr>
          <a:xfrm>
            <a:off x="812800" y="1600200"/>
            <a:ext cx="10378363" cy="4495800"/>
          </a:xfrm>
          <a:solidFill>
            <a:schemeClr val="accent5">
              <a:lumMod val="20000"/>
              <a:lumOff val="80000"/>
            </a:schemeClr>
          </a:solidFill>
        </p:spPr>
        <p:txBody>
          <a:bodyPr/>
          <a:lstStyle/>
          <a:p>
            <a:pPr algn="just" eaLnBrk="1" hangingPunct="1"/>
            <a:endParaRPr lang="pt-BR" sz="2000" dirty="0"/>
          </a:p>
          <a:p>
            <a:pPr algn="just" eaLnBrk="1" hangingPunct="1"/>
            <a:r>
              <a:rPr lang="pt-BR" sz="2000" dirty="0"/>
              <a:t>Quando dois funcionários cometem exatamente o mesmo ato, a pena deve ser igual.</a:t>
            </a:r>
          </a:p>
          <a:p>
            <a:pPr algn="just" eaLnBrk="1" hangingPunct="1"/>
            <a:endParaRPr lang="pt-BR" sz="2000" dirty="0"/>
          </a:p>
          <a:p>
            <a:pPr algn="just" eaLnBrk="1" hangingPunct="1"/>
            <a:r>
              <a:rPr lang="pt-BR" sz="2000" dirty="0"/>
              <a:t>Não discriminação: é vedado ao empregador aplicar penas diferentes a empregados que cometeram idêntica falta.</a:t>
            </a:r>
          </a:p>
          <a:p>
            <a:pPr algn="just" eaLnBrk="1" hangingPunct="1"/>
            <a:endParaRPr lang="pt-BR" sz="2000" dirty="0"/>
          </a:p>
          <a:p>
            <a:pPr algn="just" eaLnBrk="1" hangingPunct="1"/>
            <a:r>
              <a:rPr lang="pt-BR" sz="2000" dirty="0"/>
              <a:t>Vinculação aos motivos da punição: para que possa aplicar a pena, o empregador tem que declinar o(s) motivo(s) que ensejou(aram) a punição, e a ele(s) fica vinculado, não podendo substituí-lo(s) por outro(s) mais tarde. Assim, caso não consiga provar em juízo o motivo alegado, não pode substituí-lo por outro, ainda que tenha chegado a seu conhecimento uma nova falta do empregado.</a:t>
            </a:r>
            <a:endParaRPr lang="en-US" sz="2000" dirty="0"/>
          </a:p>
        </p:txBody>
      </p:sp>
      <p:sp>
        <p:nvSpPr>
          <p:cNvPr id="13316" name="Espaço Reservado para Data 3"/>
          <p:cNvSpPr>
            <a:spLocks noGrp="1"/>
          </p:cNvSpPr>
          <p:nvPr>
            <p:ph type="dt" sz="quarter" idx="10"/>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fld id="{A3D61946-BE71-44B1-BDFD-2E7FFFC9A8A2}" type="datetime8">
              <a:rPr lang="pt-BR"/>
              <a:pPr fontAlgn="base">
                <a:spcBef>
                  <a:spcPct val="0"/>
                </a:spcBef>
                <a:spcAft>
                  <a:spcPct val="0"/>
                </a:spcAft>
                <a:defRPr/>
              </a:pPr>
              <a:t>24/05/2023 10:20</a:t>
            </a:fld>
            <a:endParaRPr lang="en-US"/>
          </a:p>
        </p:txBody>
      </p:sp>
      <p:sp>
        <p:nvSpPr>
          <p:cNvPr id="5" name="Espaço Reservado para Número de Slide 4"/>
          <p:cNvSpPr>
            <a:spLocks noGrp="1"/>
          </p:cNvSpPr>
          <p:nvPr>
            <p:ph type="sldNum" sz="quarter" idx="12"/>
          </p:nvPr>
        </p:nvSpPr>
        <p:spPr/>
        <p:txBody>
          <a:bodyPr>
            <a:normAutofit fontScale="85000" lnSpcReduction="20000"/>
          </a:bodyPr>
          <a:lstStyle/>
          <a:p>
            <a:pPr>
              <a:defRPr/>
            </a:pPr>
            <a:fld id="{F4DBD617-E342-48DC-A054-EB3EB7C8C27C}" type="slidenum">
              <a:rPr lang="en-US"/>
              <a:pPr>
                <a:defRPr/>
              </a:pPr>
              <a:t>9</a:t>
            </a:fld>
            <a:endParaRPr lang="en-US"/>
          </a:p>
        </p:txBody>
      </p:sp>
      <p:sp>
        <p:nvSpPr>
          <p:cNvPr id="13318" name="Espaço Reservado para Rodapé 5"/>
          <p:cNvSpPr>
            <a:spLocks noGrp="1"/>
          </p:cNvSpPr>
          <p:nvPr>
            <p:ph type="ftr" sz="quarter" idx="11"/>
          </p:nvPr>
        </p:nvSpPr>
        <p:spPr bwMode="auto">
          <a:ln>
            <a:miter lim="800000"/>
            <a:headEnd/>
            <a:tailEnd/>
          </a:ln>
        </p:spPr>
        <p:txBody>
          <a:bodyPr vert="horz" wrap="square" lIns="91440" tIns="45720" rIns="91440" bIns="45720" numCol="1" anchor="ctr" anchorCtr="0" compatLnSpc="1">
            <a:prstTxWarp prst="textNoShape">
              <a:avLst/>
            </a:prstTxWarp>
          </a:bodyPr>
          <a:lstStyle/>
          <a:p>
            <a:pPr fontAlgn="base">
              <a:spcBef>
                <a:spcPct val="0"/>
              </a:spcBef>
              <a:spcAft>
                <a:spcPct val="0"/>
              </a:spcAft>
              <a:defRPr/>
            </a:pPr>
            <a:r>
              <a:rPr lang="en-US"/>
              <a:t>Prof. Danielly Borguezan </a:t>
            </a:r>
          </a:p>
        </p:txBody>
      </p:sp>
    </p:spTree>
    <p:extLst>
      <p:ext uri="{BB962C8B-B14F-4D97-AF65-F5344CB8AC3E}">
        <p14:creationId xmlns:p14="http://schemas.microsoft.com/office/powerpoint/2010/main" val="3601629879"/>
      </p:ext>
    </p:extLst>
  </p:cSld>
  <p:clrMapOvr>
    <a:masterClrMapping/>
  </p:clrMapOvr>
  <p:transition spd="slow">
    <p:dissolve/>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image" Target="../media/image3.jpeg"/></Relationships>
</file>

<file path=ppt/theme/theme1.xml><?xml version="1.0" encoding="utf-8"?>
<a:theme xmlns:a="http://schemas.openxmlformats.org/drawingml/2006/main" name="Cívico">
  <a:themeElements>
    <a:clrScheme name="Cívico">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ívico">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ívico">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Override1.xml><?xml version="1.0" encoding="utf-8"?>
<a:themeOverride xmlns:a="http://schemas.openxmlformats.org/drawingml/2006/main">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52</TotalTime>
  <Words>2983</Words>
  <Application>Microsoft Office PowerPoint</Application>
  <PresentationFormat>Widescreen</PresentationFormat>
  <Paragraphs>336</Paragraphs>
  <Slides>37</Slides>
  <Notes>0</Notes>
  <HiddenSlides>0</HiddenSlides>
  <MMClips>0</MMClips>
  <ScaleCrop>false</ScaleCrop>
  <HeadingPairs>
    <vt:vector size="6" baseType="variant">
      <vt:variant>
        <vt:lpstr>Fontes usadas</vt:lpstr>
      </vt:variant>
      <vt:variant>
        <vt:i4>6</vt:i4>
      </vt:variant>
      <vt:variant>
        <vt:lpstr>Tema</vt:lpstr>
      </vt:variant>
      <vt:variant>
        <vt:i4>2</vt:i4>
      </vt:variant>
      <vt:variant>
        <vt:lpstr>Títulos de slides</vt:lpstr>
      </vt:variant>
      <vt:variant>
        <vt:i4>37</vt:i4>
      </vt:variant>
    </vt:vector>
  </HeadingPairs>
  <TitlesOfParts>
    <vt:vector size="45" baseType="lpstr">
      <vt:lpstr>Arial</vt:lpstr>
      <vt:lpstr>Georgia</vt:lpstr>
      <vt:lpstr>Times New Roman</vt:lpstr>
      <vt:lpstr>Tw Cen MT</vt:lpstr>
      <vt:lpstr>Wingdings</vt:lpstr>
      <vt:lpstr>Wingdings 2</vt:lpstr>
      <vt:lpstr>Cívico</vt:lpstr>
      <vt:lpstr>Mediano</vt:lpstr>
      <vt:lpstr> Ato voluntário motivado  (para alguns, resolução contratual)</vt:lpstr>
      <vt:lpstr>RESCISÃO DE CONTRATO  POR JUSTA CAUSA</vt:lpstr>
      <vt:lpstr>SANÇÕES DISCIPLINARES</vt:lpstr>
      <vt:lpstr>Apresentação do PowerPoint</vt:lpstr>
      <vt:lpstr>JUSTA CAUSA</vt:lpstr>
      <vt:lpstr> PRINCÍPIO DA IMEDIATIDADE </vt:lpstr>
      <vt:lpstr>PRINCÍPIO DA PROPORCIONALIDADE</vt:lpstr>
      <vt:lpstr>“No Bis in Idem” </vt:lpstr>
      <vt:lpstr>Princípio da Isonomia</vt:lpstr>
      <vt:lpstr>Art. 482. Constituem justa causa para rescisão do contrato  de trabalho pelo empregador</vt:lpstr>
      <vt:lpstr>IMPROBIDADE</vt:lpstr>
      <vt:lpstr>INCONTINÊNCIA DE CONDUTA</vt:lpstr>
      <vt:lpstr>NEGOCIAÇÃO HABITUAL</vt:lpstr>
      <vt:lpstr>CONDENAÇÃO CRIMINAL DO  EMPREGADO, PASSADA EM JULGADO</vt:lpstr>
      <vt:lpstr>DESÍDIA</vt:lpstr>
      <vt:lpstr>Apresentação do PowerPoint</vt:lpstr>
      <vt:lpstr>HIPÓTESES ART. 482 CLT</vt:lpstr>
      <vt:lpstr>Apresentação do PowerPoint</vt:lpstr>
      <vt:lpstr>Embriaguez x bebida</vt:lpstr>
      <vt:lpstr>Apresentação do PowerPoint</vt:lpstr>
      <vt:lpstr>  VIOLAÇÃO DE SEGREDO DA EMPRESA </vt:lpstr>
      <vt:lpstr>Apresentação do PowerPoint</vt:lpstr>
      <vt:lpstr>Apresentação do PowerPoint</vt:lpstr>
      <vt:lpstr>ABANDONO DE EMPREGO</vt:lpstr>
      <vt:lpstr>Apresentação do PowerPoint</vt:lpstr>
      <vt:lpstr>Apresentação do PowerPoint</vt:lpstr>
      <vt:lpstr>ATO LESIVO PRATICADO CONTRA QUALQUER PESSOA </vt:lpstr>
      <vt:lpstr>Apresentação do PowerPoint</vt:lpstr>
      <vt:lpstr>ATO LESIVO PRATICADO CONTRA  O EMPREGADOR OU SUPERIOR HIERÁRQUICO</vt:lpstr>
      <vt:lpstr> PRÁTICA CONSTANTE DE JOGOS DE AZAR </vt:lpstr>
      <vt:lpstr>  ATOS ATENTATÓRIOS À SEGURANÇA NACIONAL </vt:lpstr>
      <vt:lpstr>MAL PROCEDIMENTO</vt:lpstr>
      <vt:lpstr>Perda da habilitação ou dos requisitos estabelecidos em lei para o exercício profissional, em decorrência de conduta dolosa do empregado</vt:lpstr>
      <vt:lpstr>OUTROS MOTIVOS PARA JUSTA CAUSA</vt:lpstr>
      <vt:lpstr>LENDA URBANA</vt:lpstr>
      <vt:lpstr>Efeitos da dispensa motivada</vt:lpstr>
      <vt:lpstr>REFERÊNCIA BIBLIOGRÁFICA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Ato voluntário motivado  (para alguns, resolução contratual)</dc:title>
  <dc:creator>Usuario</dc:creator>
  <cp:lastModifiedBy>Dany</cp:lastModifiedBy>
  <cp:revision>7</cp:revision>
  <dcterms:created xsi:type="dcterms:W3CDTF">2020-05-13T20:42:32Z</dcterms:created>
  <dcterms:modified xsi:type="dcterms:W3CDTF">2023-05-24T14:12:47Z</dcterms:modified>
</cp:coreProperties>
</file>