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0"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15"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F4FFA-75EE-4C2C-8476-D4293A0119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05C4E888-2AB3-4F4A-9590-5C581584D48B}">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Meio Ambiente</a:t>
          </a:r>
          <a:endParaRPr lang="pt-BR" sz="2100" b="1" dirty="0">
            <a:solidFill>
              <a:schemeClr val="tx1"/>
            </a:solidFill>
          </a:endParaRPr>
        </a:p>
      </dgm:t>
    </dgm:pt>
    <dgm:pt modelId="{466D900C-7A2C-47E7-B48E-01E9EBB5AC6B}" type="parTrans" cxnId="{5166D87E-AE7D-42D3-9191-710F738BF772}">
      <dgm:prSet/>
      <dgm:spPr/>
      <dgm:t>
        <a:bodyPr/>
        <a:lstStyle/>
        <a:p>
          <a:endParaRPr lang="pt-BR"/>
        </a:p>
      </dgm:t>
    </dgm:pt>
    <dgm:pt modelId="{E84D9515-9DF8-40F0-A97B-ABC4E68B74A2}" type="sibTrans" cxnId="{5166D87E-AE7D-42D3-9191-710F738BF772}">
      <dgm:prSet/>
      <dgm:spPr/>
      <dgm:t>
        <a:bodyPr/>
        <a:lstStyle/>
        <a:p>
          <a:endParaRPr lang="pt-BR"/>
        </a:p>
      </dgm:t>
    </dgm:pt>
    <dgm:pt modelId="{4202FDC7-A870-4C7D-A80E-772354D1A846}">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Civil </a:t>
          </a:r>
          <a:endParaRPr lang="pt-BR" sz="2100" b="1" dirty="0">
            <a:solidFill>
              <a:schemeClr val="tx1"/>
            </a:solidFill>
          </a:endParaRPr>
        </a:p>
      </dgm:t>
    </dgm:pt>
    <dgm:pt modelId="{04D55303-838A-40F2-B056-14BFF9BCBD1A}" type="parTrans" cxnId="{CF7305DE-1E24-4B9E-942D-2EA0A88F8DD6}">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12FED8BA-43B6-4D9D-A4E9-12B00B83B436}" type="sibTrans" cxnId="{CF7305DE-1E24-4B9E-942D-2EA0A88F8DD6}">
      <dgm:prSet/>
      <dgm:spPr/>
      <dgm:t>
        <a:bodyPr/>
        <a:lstStyle/>
        <a:p>
          <a:endParaRPr lang="pt-BR"/>
        </a:p>
      </dgm:t>
    </dgm:pt>
    <dgm:pt modelId="{97A3DE0C-9CF8-4459-9B3C-598191D9857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Crime</a:t>
          </a:r>
          <a:endParaRPr lang="pt-BR" sz="2100" b="1" dirty="0">
            <a:solidFill>
              <a:schemeClr val="tx1"/>
            </a:solidFill>
          </a:endParaRPr>
        </a:p>
      </dgm:t>
    </dgm:pt>
    <dgm:pt modelId="{7068776F-4121-412D-B890-2C728BE609C4}" type="parTrans" cxnId="{350FE1A2-3D77-4EC7-9F17-6CC5D23F8BE9}">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F0AF2C51-A76D-452A-ADE6-55A7E2640EDF}" type="sibTrans" cxnId="{350FE1A2-3D77-4EC7-9F17-6CC5D23F8BE9}">
      <dgm:prSet/>
      <dgm:spPr/>
      <dgm:t>
        <a:bodyPr/>
        <a:lstStyle/>
        <a:p>
          <a:endParaRPr lang="pt-BR"/>
        </a:p>
      </dgm:t>
    </dgm:pt>
    <dgm:pt modelId="{75736AEF-5E7F-4BFE-BA39-3EA4E83F30EE}">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Administrativo</a:t>
          </a:r>
          <a:endParaRPr lang="pt-BR" sz="2100" b="1" dirty="0">
            <a:solidFill>
              <a:schemeClr val="tx1"/>
            </a:solidFill>
          </a:endParaRPr>
        </a:p>
      </dgm:t>
    </dgm:pt>
    <dgm:pt modelId="{4F87D0AC-199B-452D-B2A0-3AC2EE445B64}" type="parTrans" cxnId="{ED253910-B3B9-45E2-89D8-51ED484408E0}">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853BB474-26A8-4BB1-AA16-01E84B5859A1}" type="sibTrans" cxnId="{ED253910-B3B9-45E2-89D8-51ED484408E0}">
      <dgm:prSet/>
      <dgm:spPr/>
      <dgm:t>
        <a:bodyPr/>
        <a:lstStyle/>
        <a:p>
          <a:endParaRPr lang="pt-BR"/>
        </a:p>
      </dgm:t>
    </dgm:pt>
    <dgm:pt modelId="{BEDC1E6A-5B2F-4E47-B43A-CB7B0D29D778}">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Poder Judiciário</a:t>
          </a:r>
          <a:endParaRPr lang="pt-BR" sz="2100" b="1" dirty="0">
            <a:solidFill>
              <a:schemeClr val="tx1"/>
            </a:solidFill>
          </a:endParaRPr>
        </a:p>
      </dgm:t>
    </dgm:pt>
    <dgm:pt modelId="{E7C97D09-AEFA-4342-842F-BD93620BC904}" type="parTrans" cxnId="{5961256A-B614-4349-9F56-00CBADA28946}">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CC3D9E0D-8920-48AD-BC1C-879C6727E8D3}" type="sibTrans" cxnId="{5961256A-B614-4349-9F56-00CBADA28946}">
      <dgm:prSet/>
      <dgm:spPr/>
      <dgm:t>
        <a:bodyPr/>
        <a:lstStyle/>
        <a:p>
          <a:endParaRPr lang="pt-BR"/>
        </a:p>
      </dgm:t>
    </dgm:pt>
    <dgm:pt modelId="{212E36E8-E911-4F18-A3C4-1D74A2190B1B}">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Poder Judiciário </a:t>
          </a:r>
          <a:endParaRPr lang="pt-BR" sz="2100" b="1" dirty="0">
            <a:solidFill>
              <a:schemeClr val="tx1"/>
            </a:solidFill>
          </a:endParaRPr>
        </a:p>
      </dgm:t>
    </dgm:pt>
    <dgm:pt modelId="{724EF1A1-6EA9-451F-9F01-D16C2608358F}" type="parTrans" cxnId="{4C32632E-8CD3-4097-8883-EE8244DD5E9A}">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29E4FBF2-C158-4ABE-B1F8-5BE4806644F0}" type="sibTrans" cxnId="{4C32632E-8CD3-4097-8883-EE8244DD5E9A}">
      <dgm:prSet/>
      <dgm:spPr/>
      <dgm:t>
        <a:bodyPr/>
        <a:lstStyle/>
        <a:p>
          <a:endParaRPr lang="pt-BR"/>
        </a:p>
      </dgm:t>
    </dgm:pt>
    <dgm:pt modelId="{03F62219-58FC-454C-A5D3-DECE50F5BFD8}">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Administração Pública Direita e Indireta</a:t>
          </a:r>
          <a:endParaRPr lang="pt-BR" sz="2100" b="1" dirty="0">
            <a:solidFill>
              <a:schemeClr val="tx1"/>
            </a:solidFill>
          </a:endParaRPr>
        </a:p>
      </dgm:t>
    </dgm:pt>
    <dgm:pt modelId="{522217DE-B795-4141-BB71-66B896AA53DD}" type="parTrans" cxnId="{CE3E03FA-2005-4B19-BF4B-BE5AE3CE65EE}">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4165A6EC-37E4-43BE-8C94-88DE99CBA1E3}" type="sibTrans" cxnId="{CE3E03FA-2005-4B19-BF4B-BE5AE3CE65EE}">
      <dgm:prSet/>
      <dgm:spPr/>
      <dgm:t>
        <a:bodyPr/>
        <a:lstStyle/>
        <a:p>
          <a:endParaRPr lang="pt-BR"/>
        </a:p>
      </dgm:t>
    </dgm:pt>
    <dgm:pt modelId="{AE5DEE95-0A97-4316-8A6C-F924E5884E23}">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Intervenção mais severa (prisão)</a:t>
          </a:r>
          <a:endParaRPr lang="pt-BR" sz="2100" b="1" dirty="0">
            <a:solidFill>
              <a:schemeClr val="tx1"/>
            </a:solidFill>
          </a:endParaRPr>
        </a:p>
      </dgm:t>
    </dgm:pt>
    <dgm:pt modelId="{695518B3-1308-40E6-B263-06BFE4285A80}" type="parTrans" cxnId="{627BF25E-AD48-4465-972D-6B160F7BE6F6}">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D28DDBCF-B484-4673-8002-08353A848F10}" type="sibTrans" cxnId="{627BF25E-AD48-4465-972D-6B160F7BE6F6}">
      <dgm:prSet/>
      <dgm:spPr/>
      <dgm:t>
        <a:bodyPr/>
        <a:lstStyle/>
        <a:p>
          <a:endParaRPr lang="pt-BR"/>
        </a:p>
      </dgm:t>
    </dgm:pt>
    <dgm:pt modelId="{2D0FEC51-58EC-4316-AD15-E768F96EEFF8}">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Não prisão</a:t>
          </a:r>
          <a:endParaRPr lang="pt-BR" sz="2100" b="1" dirty="0">
            <a:solidFill>
              <a:schemeClr val="tx1"/>
            </a:solidFill>
          </a:endParaRPr>
        </a:p>
      </dgm:t>
    </dgm:pt>
    <dgm:pt modelId="{7B2A6A9F-93F6-4262-8AA0-D73B8EC4CEB4}" type="parTrans" cxnId="{32197302-B941-4B23-ADF0-3204806B8675}">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B603A824-0FDE-4217-B3A7-C894CB20EA19}" type="sibTrans" cxnId="{32197302-B941-4B23-ADF0-3204806B8675}">
      <dgm:prSet/>
      <dgm:spPr/>
      <dgm:t>
        <a:bodyPr/>
        <a:lstStyle/>
        <a:p>
          <a:endParaRPr lang="pt-BR"/>
        </a:p>
      </dgm:t>
    </dgm:pt>
    <dgm:pt modelId="{663295F9-767C-4D87-A10F-26C5DB3B9980}">
      <dgm:prSet custT="1">
        <dgm:style>
          <a:lnRef idx="1">
            <a:schemeClr val="accent4"/>
          </a:lnRef>
          <a:fillRef idx="2">
            <a:schemeClr val="accent4"/>
          </a:fillRef>
          <a:effectRef idx="1">
            <a:schemeClr val="accent4"/>
          </a:effectRef>
          <a:fontRef idx="minor">
            <a:schemeClr val="dk1"/>
          </a:fontRef>
        </dgm:style>
      </dgm:prSet>
      <dgm:spPr/>
      <dgm:t>
        <a:bodyPr/>
        <a:lstStyle/>
        <a:p>
          <a:r>
            <a:rPr lang="pt-BR" sz="2100" b="1" dirty="0" smtClean="0">
              <a:solidFill>
                <a:schemeClr val="tx1"/>
              </a:solidFill>
            </a:rPr>
            <a:t>1. Obrigação de reparar de modo integral; 2. Pecuniária quando impossível a efetividade da primeira </a:t>
          </a:r>
          <a:endParaRPr lang="pt-BR" sz="2100" b="1" dirty="0">
            <a:solidFill>
              <a:schemeClr val="tx1"/>
            </a:solidFill>
          </a:endParaRPr>
        </a:p>
      </dgm:t>
    </dgm:pt>
    <dgm:pt modelId="{13706589-5907-4F45-A6D8-C2FD68B793DD}" type="parTrans" cxnId="{76790125-872A-4D38-B859-DDA2D8C010F9}">
      <dgm:prSet>
        <dgm:style>
          <a:lnRef idx="1">
            <a:schemeClr val="accent4"/>
          </a:lnRef>
          <a:fillRef idx="2">
            <a:schemeClr val="accent4"/>
          </a:fillRef>
          <a:effectRef idx="1">
            <a:schemeClr val="accent4"/>
          </a:effectRef>
          <a:fontRef idx="minor">
            <a:schemeClr val="dk1"/>
          </a:fontRef>
        </dgm:style>
      </dgm:prSet>
      <dgm:spPr/>
      <dgm:t>
        <a:bodyPr/>
        <a:lstStyle/>
        <a:p>
          <a:endParaRPr lang="pt-BR" sz="2100" b="1">
            <a:solidFill>
              <a:schemeClr val="tx1"/>
            </a:solidFill>
          </a:endParaRPr>
        </a:p>
      </dgm:t>
    </dgm:pt>
    <dgm:pt modelId="{46D90596-7EE9-4DE2-B59D-4FCA0AEC67F6}" type="sibTrans" cxnId="{76790125-872A-4D38-B859-DDA2D8C010F9}">
      <dgm:prSet/>
      <dgm:spPr/>
      <dgm:t>
        <a:bodyPr/>
        <a:lstStyle/>
        <a:p>
          <a:endParaRPr lang="pt-BR"/>
        </a:p>
      </dgm:t>
    </dgm:pt>
    <dgm:pt modelId="{99C404CB-036A-4458-A9C1-B047E72A7EA9}" type="pres">
      <dgm:prSet presAssocID="{00FF4FFA-75EE-4C2C-8476-D4293A011939}" presName="hierChild1" presStyleCnt="0">
        <dgm:presLayoutVars>
          <dgm:orgChart val="1"/>
          <dgm:chPref val="1"/>
          <dgm:dir/>
          <dgm:animOne val="branch"/>
          <dgm:animLvl val="lvl"/>
          <dgm:resizeHandles/>
        </dgm:presLayoutVars>
      </dgm:prSet>
      <dgm:spPr/>
      <dgm:t>
        <a:bodyPr/>
        <a:lstStyle/>
        <a:p>
          <a:endParaRPr lang="pt-BR"/>
        </a:p>
      </dgm:t>
    </dgm:pt>
    <dgm:pt modelId="{46AF4DEB-A48A-49C5-AFF6-9CB4139819E2}" type="pres">
      <dgm:prSet presAssocID="{05C4E888-2AB3-4F4A-9590-5C581584D48B}" presName="hierRoot1" presStyleCnt="0">
        <dgm:presLayoutVars>
          <dgm:hierBranch val="init"/>
        </dgm:presLayoutVars>
      </dgm:prSet>
      <dgm:spPr/>
    </dgm:pt>
    <dgm:pt modelId="{EA43F220-6869-47DB-8A90-B7E24B186379}" type="pres">
      <dgm:prSet presAssocID="{05C4E888-2AB3-4F4A-9590-5C581584D48B}" presName="rootComposite1" presStyleCnt="0"/>
      <dgm:spPr/>
    </dgm:pt>
    <dgm:pt modelId="{F5BD01C8-CBF9-4F68-8B43-A62BC8ECB6D8}" type="pres">
      <dgm:prSet presAssocID="{05C4E888-2AB3-4F4A-9590-5C581584D48B}" presName="rootText1" presStyleLbl="node0" presStyleIdx="0" presStyleCnt="1" custScaleX="122597" custScaleY="82135">
        <dgm:presLayoutVars>
          <dgm:chPref val="3"/>
        </dgm:presLayoutVars>
      </dgm:prSet>
      <dgm:spPr/>
      <dgm:t>
        <a:bodyPr/>
        <a:lstStyle/>
        <a:p>
          <a:endParaRPr lang="pt-BR"/>
        </a:p>
      </dgm:t>
    </dgm:pt>
    <dgm:pt modelId="{5DB5740F-0011-4ECA-8539-5B5A34B1DEAC}" type="pres">
      <dgm:prSet presAssocID="{05C4E888-2AB3-4F4A-9590-5C581584D48B}" presName="rootConnector1" presStyleLbl="node1" presStyleIdx="0" presStyleCnt="0"/>
      <dgm:spPr/>
      <dgm:t>
        <a:bodyPr/>
        <a:lstStyle/>
        <a:p>
          <a:endParaRPr lang="pt-BR"/>
        </a:p>
      </dgm:t>
    </dgm:pt>
    <dgm:pt modelId="{D8A4FC8E-295E-4CA5-998B-2274FB134858}" type="pres">
      <dgm:prSet presAssocID="{05C4E888-2AB3-4F4A-9590-5C581584D48B}" presName="hierChild2" presStyleCnt="0"/>
      <dgm:spPr/>
    </dgm:pt>
    <dgm:pt modelId="{35F84AE0-B5F0-4F52-A7CE-612B536DBD4B}" type="pres">
      <dgm:prSet presAssocID="{04D55303-838A-40F2-B056-14BFF9BCBD1A}" presName="Name37" presStyleLbl="parChTrans1D2" presStyleIdx="0" presStyleCnt="3" custSzX="2767987" custSzY="308364"/>
      <dgm:spPr/>
      <dgm:t>
        <a:bodyPr/>
        <a:lstStyle/>
        <a:p>
          <a:endParaRPr lang="pt-BR"/>
        </a:p>
      </dgm:t>
    </dgm:pt>
    <dgm:pt modelId="{DB2A4E0C-58C9-42F6-AAFB-7A1562E1E3EF}" type="pres">
      <dgm:prSet presAssocID="{4202FDC7-A870-4C7D-A80E-772354D1A846}" presName="hierRoot2" presStyleCnt="0">
        <dgm:presLayoutVars>
          <dgm:hierBranch val="init"/>
        </dgm:presLayoutVars>
      </dgm:prSet>
      <dgm:spPr/>
    </dgm:pt>
    <dgm:pt modelId="{EC7376F2-6445-4633-BD65-96E81C227991}" type="pres">
      <dgm:prSet presAssocID="{4202FDC7-A870-4C7D-A80E-772354D1A846}" presName="rootComposite" presStyleCnt="0"/>
      <dgm:spPr/>
    </dgm:pt>
    <dgm:pt modelId="{982A6018-9D1B-4E77-915D-5F74B0C5E282}" type="pres">
      <dgm:prSet presAssocID="{4202FDC7-A870-4C7D-A80E-772354D1A846}" presName="rootText" presStyleLbl="node2" presStyleIdx="0" presStyleCnt="3" custScaleX="122597" custScaleY="47898">
        <dgm:presLayoutVars>
          <dgm:chPref val="3"/>
        </dgm:presLayoutVars>
      </dgm:prSet>
      <dgm:spPr/>
      <dgm:t>
        <a:bodyPr/>
        <a:lstStyle/>
        <a:p>
          <a:endParaRPr lang="pt-BR"/>
        </a:p>
      </dgm:t>
    </dgm:pt>
    <dgm:pt modelId="{8912CEA4-C1A7-484A-8EEA-FA24CDA27EB9}" type="pres">
      <dgm:prSet presAssocID="{4202FDC7-A870-4C7D-A80E-772354D1A846}" presName="rootConnector" presStyleLbl="node2" presStyleIdx="0" presStyleCnt="3"/>
      <dgm:spPr/>
      <dgm:t>
        <a:bodyPr/>
        <a:lstStyle/>
        <a:p>
          <a:endParaRPr lang="pt-BR"/>
        </a:p>
      </dgm:t>
    </dgm:pt>
    <dgm:pt modelId="{FBE4DCD6-3209-4BBE-A7C2-928C2928E3C0}" type="pres">
      <dgm:prSet presAssocID="{4202FDC7-A870-4C7D-A80E-772354D1A846}" presName="hierChild4" presStyleCnt="0"/>
      <dgm:spPr/>
    </dgm:pt>
    <dgm:pt modelId="{28111222-B009-4679-9652-BE24831D3368}" type="pres">
      <dgm:prSet presAssocID="{E7C97D09-AEFA-4342-842F-BD93620BC904}" presName="Name37" presStyleLbl="parChTrans1D3" presStyleIdx="0" presStyleCnt="3" custSzX="112102" custSzY="308364"/>
      <dgm:spPr/>
      <dgm:t>
        <a:bodyPr/>
        <a:lstStyle/>
        <a:p>
          <a:endParaRPr lang="pt-BR"/>
        </a:p>
      </dgm:t>
    </dgm:pt>
    <dgm:pt modelId="{A9FE85D6-D60A-4C06-BFB4-E877C91AC517}" type="pres">
      <dgm:prSet presAssocID="{BEDC1E6A-5B2F-4E47-B43A-CB7B0D29D778}" presName="hierRoot2" presStyleCnt="0">
        <dgm:presLayoutVars>
          <dgm:hierBranch val="init"/>
        </dgm:presLayoutVars>
      </dgm:prSet>
      <dgm:spPr/>
    </dgm:pt>
    <dgm:pt modelId="{B060FEFA-6393-4457-A7CF-E8A7FBD30CA3}" type="pres">
      <dgm:prSet presAssocID="{BEDC1E6A-5B2F-4E47-B43A-CB7B0D29D778}" presName="rootComposite" presStyleCnt="0"/>
      <dgm:spPr/>
    </dgm:pt>
    <dgm:pt modelId="{19B0B59A-A5E9-4F79-8B7A-5341091CE496}" type="pres">
      <dgm:prSet presAssocID="{BEDC1E6A-5B2F-4E47-B43A-CB7B0D29D778}" presName="rootText" presStyleLbl="node3" presStyleIdx="0" presStyleCnt="3" custScaleX="122597" custScaleY="82135">
        <dgm:presLayoutVars>
          <dgm:chPref val="3"/>
        </dgm:presLayoutVars>
      </dgm:prSet>
      <dgm:spPr/>
      <dgm:t>
        <a:bodyPr/>
        <a:lstStyle/>
        <a:p>
          <a:endParaRPr lang="pt-BR"/>
        </a:p>
      </dgm:t>
    </dgm:pt>
    <dgm:pt modelId="{B23CC765-C9BD-4E77-9EE7-F858A2362B3A}" type="pres">
      <dgm:prSet presAssocID="{BEDC1E6A-5B2F-4E47-B43A-CB7B0D29D778}" presName="rootConnector" presStyleLbl="node3" presStyleIdx="0" presStyleCnt="3"/>
      <dgm:spPr/>
      <dgm:t>
        <a:bodyPr/>
        <a:lstStyle/>
        <a:p>
          <a:endParaRPr lang="pt-BR"/>
        </a:p>
      </dgm:t>
    </dgm:pt>
    <dgm:pt modelId="{DE85D1BE-FDBB-413A-8518-8B4B7749A743}" type="pres">
      <dgm:prSet presAssocID="{BEDC1E6A-5B2F-4E47-B43A-CB7B0D29D778}" presName="hierChild4" presStyleCnt="0"/>
      <dgm:spPr/>
    </dgm:pt>
    <dgm:pt modelId="{D753A432-2532-498D-84FA-B886C8EC7AC3}" type="pres">
      <dgm:prSet presAssocID="{13706589-5907-4F45-A6D8-C2FD68B793DD}" presName="Name37" presStyleLbl="parChTrans1D4" presStyleIdx="0" presStyleCnt="3" custSzX="343138" custSzY="747251"/>
      <dgm:spPr/>
      <dgm:t>
        <a:bodyPr/>
        <a:lstStyle/>
        <a:p>
          <a:endParaRPr lang="pt-BR"/>
        </a:p>
      </dgm:t>
    </dgm:pt>
    <dgm:pt modelId="{73683533-C611-4834-A6B2-6B5F64464ED6}" type="pres">
      <dgm:prSet presAssocID="{663295F9-767C-4D87-A10F-26C5DB3B9980}" presName="hierRoot2" presStyleCnt="0">
        <dgm:presLayoutVars>
          <dgm:hierBranch val="init"/>
        </dgm:presLayoutVars>
      </dgm:prSet>
      <dgm:spPr/>
    </dgm:pt>
    <dgm:pt modelId="{757F5A0C-E9B1-4D7E-BF30-B8A1626C551C}" type="pres">
      <dgm:prSet presAssocID="{663295F9-767C-4D87-A10F-26C5DB3B9980}" presName="rootComposite" presStyleCnt="0"/>
      <dgm:spPr/>
    </dgm:pt>
    <dgm:pt modelId="{2298A293-4FC0-47FF-8119-A706A5A99112}" type="pres">
      <dgm:prSet presAssocID="{663295F9-767C-4D87-A10F-26C5DB3B9980}" presName="rootText" presStyleLbl="node4" presStyleIdx="0" presStyleCnt="3" custScaleX="122597" custScaleY="206836">
        <dgm:presLayoutVars>
          <dgm:chPref val="3"/>
        </dgm:presLayoutVars>
      </dgm:prSet>
      <dgm:spPr/>
      <dgm:t>
        <a:bodyPr/>
        <a:lstStyle/>
        <a:p>
          <a:endParaRPr lang="pt-BR"/>
        </a:p>
      </dgm:t>
    </dgm:pt>
    <dgm:pt modelId="{DE2C8972-F612-4D5F-8612-FC7873E7051F}" type="pres">
      <dgm:prSet presAssocID="{663295F9-767C-4D87-A10F-26C5DB3B9980}" presName="rootConnector" presStyleLbl="node4" presStyleIdx="0" presStyleCnt="3"/>
      <dgm:spPr/>
      <dgm:t>
        <a:bodyPr/>
        <a:lstStyle/>
        <a:p>
          <a:endParaRPr lang="pt-BR"/>
        </a:p>
      </dgm:t>
    </dgm:pt>
    <dgm:pt modelId="{7A2E560B-76AE-4E2B-8E80-218D6AE1C79C}" type="pres">
      <dgm:prSet presAssocID="{663295F9-767C-4D87-A10F-26C5DB3B9980}" presName="hierChild4" presStyleCnt="0"/>
      <dgm:spPr/>
    </dgm:pt>
    <dgm:pt modelId="{5EF56AD8-6520-4474-A645-F610D877221F}" type="pres">
      <dgm:prSet presAssocID="{663295F9-767C-4D87-A10F-26C5DB3B9980}" presName="hierChild5" presStyleCnt="0"/>
      <dgm:spPr/>
    </dgm:pt>
    <dgm:pt modelId="{2679C6BD-D401-46CD-A7F4-F69F200CE83A}" type="pres">
      <dgm:prSet presAssocID="{BEDC1E6A-5B2F-4E47-B43A-CB7B0D29D778}" presName="hierChild5" presStyleCnt="0"/>
      <dgm:spPr/>
    </dgm:pt>
    <dgm:pt modelId="{B8D0FA22-55A2-48AD-9367-8E85DDF298C1}" type="pres">
      <dgm:prSet presAssocID="{4202FDC7-A870-4C7D-A80E-772354D1A846}" presName="hierChild5" presStyleCnt="0"/>
      <dgm:spPr/>
    </dgm:pt>
    <dgm:pt modelId="{8F5A8925-8B15-4B36-8DC9-113B3F890937}" type="pres">
      <dgm:prSet presAssocID="{7068776F-4121-412D-B890-2C728BE609C4}" presName="Name37" presStyleLbl="parChTrans1D2" presStyleIdx="1" presStyleCnt="3" custSzX="112102" custSzY="308364"/>
      <dgm:spPr/>
      <dgm:t>
        <a:bodyPr/>
        <a:lstStyle/>
        <a:p>
          <a:endParaRPr lang="pt-BR"/>
        </a:p>
      </dgm:t>
    </dgm:pt>
    <dgm:pt modelId="{216615D7-47D4-4F9E-9DD2-A63524EE55F3}" type="pres">
      <dgm:prSet presAssocID="{97A3DE0C-9CF8-4459-9B3C-598191D98574}" presName="hierRoot2" presStyleCnt="0">
        <dgm:presLayoutVars>
          <dgm:hierBranch val="init"/>
        </dgm:presLayoutVars>
      </dgm:prSet>
      <dgm:spPr/>
    </dgm:pt>
    <dgm:pt modelId="{CAA93F07-0507-4FF7-8220-CD632955FF23}" type="pres">
      <dgm:prSet presAssocID="{97A3DE0C-9CF8-4459-9B3C-598191D98574}" presName="rootComposite" presStyleCnt="0"/>
      <dgm:spPr/>
    </dgm:pt>
    <dgm:pt modelId="{5481710A-FCAF-4957-814B-A42635F3C16C}" type="pres">
      <dgm:prSet presAssocID="{97A3DE0C-9CF8-4459-9B3C-598191D98574}" presName="rootText" presStyleLbl="node2" presStyleIdx="1" presStyleCnt="3" custScaleX="122597" custScaleY="47898">
        <dgm:presLayoutVars>
          <dgm:chPref val="3"/>
        </dgm:presLayoutVars>
      </dgm:prSet>
      <dgm:spPr/>
      <dgm:t>
        <a:bodyPr/>
        <a:lstStyle/>
        <a:p>
          <a:endParaRPr lang="pt-BR"/>
        </a:p>
      </dgm:t>
    </dgm:pt>
    <dgm:pt modelId="{A5561E1E-FE09-4761-9C47-9573D49A0287}" type="pres">
      <dgm:prSet presAssocID="{97A3DE0C-9CF8-4459-9B3C-598191D98574}" presName="rootConnector" presStyleLbl="node2" presStyleIdx="1" presStyleCnt="3"/>
      <dgm:spPr/>
      <dgm:t>
        <a:bodyPr/>
        <a:lstStyle/>
        <a:p>
          <a:endParaRPr lang="pt-BR"/>
        </a:p>
      </dgm:t>
    </dgm:pt>
    <dgm:pt modelId="{0A78FB21-19BA-4A42-8134-8976EBD7C679}" type="pres">
      <dgm:prSet presAssocID="{97A3DE0C-9CF8-4459-9B3C-598191D98574}" presName="hierChild4" presStyleCnt="0"/>
      <dgm:spPr/>
    </dgm:pt>
    <dgm:pt modelId="{3CF298F1-41A3-4DAD-B26F-8EDE2A9B6A70}" type="pres">
      <dgm:prSet presAssocID="{724EF1A1-6EA9-451F-9F01-D16C2608358F}" presName="Name37" presStyleLbl="parChTrans1D3" presStyleIdx="1" presStyleCnt="3" custSzX="112102" custSzY="308364"/>
      <dgm:spPr/>
      <dgm:t>
        <a:bodyPr/>
        <a:lstStyle/>
        <a:p>
          <a:endParaRPr lang="pt-BR"/>
        </a:p>
      </dgm:t>
    </dgm:pt>
    <dgm:pt modelId="{23747FA4-1303-4573-A468-F02431672EF2}" type="pres">
      <dgm:prSet presAssocID="{212E36E8-E911-4F18-A3C4-1D74A2190B1B}" presName="hierRoot2" presStyleCnt="0">
        <dgm:presLayoutVars>
          <dgm:hierBranch val="init"/>
        </dgm:presLayoutVars>
      </dgm:prSet>
      <dgm:spPr/>
    </dgm:pt>
    <dgm:pt modelId="{E4376F56-44F5-4AED-81A8-51CEF08BD8CF}" type="pres">
      <dgm:prSet presAssocID="{212E36E8-E911-4F18-A3C4-1D74A2190B1B}" presName="rootComposite" presStyleCnt="0"/>
      <dgm:spPr/>
    </dgm:pt>
    <dgm:pt modelId="{985340FB-FA53-49A8-8D8F-9FA1686EABD7}" type="pres">
      <dgm:prSet presAssocID="{212E36E8-E911-4F18-A3C4-1D74A2190B1B}" presName="rootText" presStyleLbl="node3" presStyleIdx="1" presStyleCnt="3" custScaleX="122597" custScaleY="82135">
        <dgm:presLayoutVars>
          <dgm:chPref val="3"/>
        </dgm:presLayoutVars>
      </dgm:prSet>
      <dgm:spPr/>
      <dgm:t>
        <a:bodyPr/>
        <a:lstStyle/>
        <a:p>
          <a:endParaRPr lang="pt-BR"/>
        </a:p>
      </dgm:t>
    </dgm:pt>
    <dgm:pt modelId="{D6C00E1A-21B0-4729-890A-58DA601B4997}" type="pres">
      <dgm:prSet presAssocID="{212E36E8-E911-4F18-A3C4-1D74A2190B1B}" presName="rootConnector" presStyleLbl="node3" presStyleIdx="1" presStyleCnt="3"/>
      <dgm:spPr/>
      <dgm:t>
        <a:bodyPr/>
        <a:lstStyle/>
        <a:p>
          <a:endParaRPr lang="pt-BR"/>
        </a:p>
      </dgm:t>
    </dgm:pt>
    <dgm:pt modelId="{0234D309-EF4F-4099-A402-DEDB1D7A556C}" type="pres">
      <dgm:prSet presAssocID="{212E36E8-E911-4F18-A3C4-1D74A2190B1B}" presName="hierChild4" presStyleCnt="0"/>
      <dgm:spPr/>
    </dgm:pt>
    <dgm:pt modelId="{D6F3C361-F4C3-4FA1-BA6F-F040B3ED52B6}" type="pres">
      <dgm:prSet presAssocID="{695518B3-1308-40E6-B263-06BFE4285A80}" presName="Name37" presStyleLbl="parChTrans1D4" presStyleIdx="1" presStyleCnt="3" custSzX="343138" custSzY="747251"/>
      <dgm:spPr/>
      <dgm:t>
        <a:bodyPr/>
        <a:lstStyle/>
        <a:p>
          <a:endParaRPr lang="pt-BR"/>
        </a:p>
      </dgm:t>
    </dgm:pt>
    <dgm:pt modelId="{2839458B-9105-40BA-9565-3C14897547E9}" type="pres">
      <dgm:prSet presAssocID="{AE5DEE95-0A97-4316-8A6C-F924E5884E23}" presName="hierRoot2" presStyleCnt="0">
        <dgm:presLayoutVars>
          <dgm:hierBranch val="init"/>
        </dgm:presLayoutVars>
      </dgm:prSet>
      <dgm:spPr/>
    </dgm:pt>
    <dgm:pt modelId="{E1DF824E-9694-427E-9337-C672182557B6}" type="pres">
      <dgm:prSet presAssocID="{AE5DEE95-0A97-4316-8A6C-F924E5884E23}" presName="rootComposite" presStyleCnt="0"/>
      <dgm:spPr/>
    </dgm:pt>
    <dgm:pt modelId="{3A53C589-5755-448A-8D1E-D2EE3B18C611}" type="pres">
      <dgm:prSet presAssocID="{AE5DEE95-0A97-4316-8A6C-F924E5884E23}" presName="rootText" presStyleLbl="node4" presStyleIdx="1" presStyleCnt="3" custScaleX="122597" custScaleY="82135">
        <dgm:presLayoutVars>
          <dgm:chPref val="3"/>
        </dgm:presLayoutVars>
      </dgm:prSet>
      <dgm:spPr/>
      <dgm:t>
        <a:bodyPr/>
        <a:lstStyle/>
        <a:p>
          <a:endParaRPr lang="pt-BR"/>
        </a:p>
      </dgm:t>
    </dgm:pt>
    <dgm:pt modelId="{BCD2DCB5-46FD-4B1F-8C99-F991A5E5434A}" type="pres">
      <dgm:prSet presAssocID="{AE5DEE95-0A97-4316-8A6C-F924E5884E23}" presName="rootConnector" presStyleLbl="node4" presStyleIdx="1" presStyleCnt="3"/>
      <dgm:spPr/>
      <dgm:t>
        <a:bodyPr/>
        <a:lstStyle/>
        <a:p>
          <a:endParaRPr lang="pt-BR"/>
        </a:p>
      </dgm:t>
    </dgm:pt>
    <dgm:pt modelId="{5C76D2C6-EB4A-4F81-A78E-D8DDE6106318}" type="pres">
      <dgm:prSet presAssocID="{AE5DEE95-0A97-4316-8A6C-F924E5884E23}" presName="hierChild4" presStyleCnt="0"/>
      <dgm:spPr/>
    </dgm:pt>
    <dgm:pt modelId="{81F48C3F-03F9-4139-AFDC-BFC9FE3F7232}" type="pres">
      <dgm:prSet presAssocID="{AE5DEE95-0A97-4316-8A6C-F924E5884E23}" presName="hierChild5" presStyleCnt="0"/>
      <dgm:spPr/>
    </dgm:pt>
    <dgm:pt modelId="{6DF8A113-86F6-43AA-B93E-AD70E1A42556}" type="pres">
      <dgm:prSet presAssocID="{212E36E8-E911-4F18-A3C4-1D74A2190B1B}" presName="hierChild5" presStyleCnt="0"/>
      <dgm:spPr/>
    </dgm:pt>
    <dgm:pt modelId="{8DC18708-0448-4815-8D88-E7D9556E3FB8}" type="pres">
      <dgm:prSet presAssocID="{97A3DE0C-9CF8-4459-9B3C-598191D98574}" presName="hierChild5" presStyleCnt="0"/>
      <dgm:spPr/>
    </dgm:pt>
    <dgm:pt modelId="{3F8F9AC2-A115-4E99-99C6-DAA74BDD21ED}" type="pres">
      <dgm:prSet presAssocID="{4F87D0AC-199B-452D-B2A0-3AC2EE445B64}" presName="Name37" presStyleLbl="parChTrans1D2" presStyleIdx="2" presStyleCnt="3" custSzX="2767987" custSzY="308364"/>
      <dgm:spPr/>
      <dgm:t>
        <a:bodyPr/>
        <a:lstStyle/>
        <a:p>
          <a:endParaRPr lang="pt-BR"/>
        </a:p>
      </dgm:t>
    </dgm:pt>
    <dgm:pt modelId="{6B2FFF18-0453-4591-9DC7-C2111CD73390}" type="pres">
      <dgm:prSet presAssocID="{75736AEF-5E7F-4BFE-BA39-3EA4E83F30EE}" presName="hierRoot2" presStyleCnt="0">
        <dgm:presLayoutVars>
          <dgm:hierBranch val="init"/>
        </dgm:presLayoutVars>
      </dgm:prSet>
      <dgm:spPr/>
    </dgm:pt>
    <dgm:pt modelId="{D6509CA3-F6E4-461C-AA35-C91C33C75742}" type="pres">
      <dgm:prSet presAssocID="{75736AEF-5E7F-4BFE-BA39-3EA4E83F30EE}" presName="rootComposite" presStyleCnt="0"/>
      <dgm:spPr/>
    </dgm:pt>
    <dgm:pt modelId="{0225EBA2-8C60-4D1D-A830-42A2B06FD3C5}" type="pres">
      <dgm:prSet presAssocID="{75736AEF-5E7F-4BFE-BA39-3EA4E83F30EE}" presName="rootText" presStyleLbl="node2" presStyleIdx="2" presStyleCnt="3" custScaleX="122597" custScaleY="47898">
        <dgm:presLayoutVars>
          <dgm:chPref val="3"/>
        </dgm:presLayoutVars>
      </dgm:prSet>
      <dgm:spPr/>
      <dgm:t>
        <a:bodyPr/>
        <a:lstStyle/>
        <a:p>
          <a:endParaRPr lang="pt-BR"/>
        </a:p>
      </dgm:t>
    </dgm:pt>
    <dgm:pt modelId="{E465AC95-D2FF-4C9B-9293-48FEDAB325C2}" type="pres">
      <dgm:prSet presAssocID="{75736AEF-5E7F-4BFE-BA39-3EA4E83F30EE}" presName="rootConnector" presStyleLbl="node2" presStyleIdx="2" presStyleCnt="3"/>
      <dgm:spPr/>
      <dgm:t>
        <a:bodyPr/>
        <a:lstStyle/>
        <a:p>
          <a:endParaRPr lang="pt-BR"/>
        </a:p>
      </dgm:t>
    </dgm:pt>
    <dgm:pt modelId="{690E0B24-3505-4893-B054-0DA24EA5F7E9}" type="pres">
      <dgm:prSet presAssocID="{75736AEF-5E7F-4BFE-BA39-3EA4E83F30EE}" presName="hierChild4" presStyleCnt="0"/>
      <dgm:spPr/>
    </dgm:pt>
    <dgm:pt modelId="{C7768D6E-F73C-4E7A-82EE-9BA9819E94C6}" type="pres">
      <dgm:prSet presAssocID="{522217DE-B795-4141-BB71-66B896AA53DD}" presName="Name37" presStyleLbl="parChTrans1D3" presStyleIdx="2" presStyleCnt="3" custSzX="112102" custSzY="308364"/>
      <dgm:spPr/>
      <dgm:t>
        <a:bodyPr/>
        <a:lstStyle/>
        <a:p>
          <a:endParaRPr lang="pt-BR"/>
        </a:p>
      </dgm:t>
    </dgm:pt>
    <dgm:pt modelId="{9FB9C91B-3C01-4902-9EE2-486335835A95}" type="pres">
      <dgm:prSet presAssocID="{03F62219-58FC-454C-A5D3-DECE50F5BFD8}" presName="hierRoot2" presStyleCnt="0">
        <dgm:presLayoutVars>
          <dgm:hierBranch val="init"/>
        </dgm:presLayoutVars>
      </dgm:prSet>
      <dgm:spPr/>
    </dgm:pt>
    <dgm:pt modelId="{38D1FF15-F426-4BC0-A3DC-096C9EB72750}" type="pres">
      <dgm:prSet presAssocID="{03F62219-58FC-454C-A5D3-DECE50F5BFD8}" presName="rootComposite" presStyleCnt="0"/>
      <dgm:spPr/>
    </dgm:pt>
    <dgm:pt modelId="{5DB64E3A-FDB0-41C0-A9B7-69D1F7393F27}" type="pres">
      <dgm:prSet presAssocID="{03F62219-58FC-454C-A5D3-DECE50F5BFD8}" presName="rootText" presStyleLbl="node3" presStyleIdx="2" presStyleCnt="3" custScaleX="122597" custScaleY="82135">
        <dgm:presLayoutVars>
          <dgm:chPref val="3"/>
        </dgm:presLayoutVars>
      </dgm:prSet>
      <dgm:spPr/>
      <dgm:t>
        <a:bodyPr/>
        <a:lstStyle/>
        <a:p>
          <a:endParaRPr lang="pt-BR"/>
        </a:p>
      </dgm:t>
    </dgm:pt>
    <dgm:pt modelId="{A1D88296-76A9-47C5-BAF3-57F60645565E}" type="pres">
      <dgm:prSet presAssocID="{03F62219-58FC-454C-A5D3-DECE50F5BFD8}" presName="rootConnector" presStyleLbl="node3" presStyleIdx="2" presStyleCnt="3"/>
      <dgm:spPr/>
      <dgm:t>
        <a:bodyPr/>
        <a:lstStyle/>
        <a:p>
          <a:endParaRPr lang="pt-BR"/>
        </a:p>
      </dgm:t>
    </dgm:pt>
    <dgm:pt modelId="{49BD8098-AEEF-4030-B6C0-16BA7FA07F2C}" type="pres">
      <dgm:prSet presAssocID="{03F62219-58FC-454C-A5D3-DECE50F5BFD8}" presName="hierChild4" presStyleCnt="0"/>
      <dgm:spPr/>
    </dgm:pt>
    <dgm:pt modelId="{DA552DA1-BCF8-4927-B6BD-03F465F5606B}" type="pres">
      <dgm:prSet presAssocID="{7B2A6A9F-93F6-4262-8AA0-D73B8EC4CEB4}" presName="Name37" presStyleLbl="parChTrans1D4" presStyleIdx="2" presStyleCnt="3" custSzX="343138" custSzY="747251"/>
      <dgm:spPr/>
      <dgm:t>
        <a:bodyPr/>
        <a:lstStyle/>
        <a:p>
          <a:endParaRPr lang="pt-BR"/>
        </a:p>
      </dgm:t>
    </dgm:pt>
    <dgm:pt modelId="{DF70EBFE-723E-48DC-B3F0-88CD2F7FF489}" type="pres">
      <dgm:prSet presAssocID="{2D0FEC51-58EC-4316-AD15-E768F96EEFF8}" presName="hierRoot2" presStyleCnt="0">
        <dgm:presLayoutVars>
          <dgm:hierBranch val="init"/>
        </dgm:presLayoutVars>
      </dgm:prSet>
      <dgm:spPr/>
    </dgm:pt>
    <dgm:pt modelId="{E76E3B8A-ACCE-477A-9345-79D222AEBABC}" type="pres">
      <dgm:prSet presAssocID="{2D0FEC51-58EC-4316-AD15-E768F96EEFF8}" presName="rootComposite" presStyleCnt="0"/>
      <dgm:spPr/>
    </dgm:pt>
    <dgm:pt modelId="{3DAD41B3-F754-4E4C-A574-BF7D794A404B}" type="pres">
      <dgm:prSet presAssocID="{2D0FEC51-58EC-4316-AD15-E768F96EEFF8}" presName="rootText" presStyleLbl="node4" presStyleIdx="2" presStyleCnt="3" custScaleX="112630" custScaleY="82135" custLinFactNeighborX="-10337" custLinFactNeighborY="2682">
        <dgm:presLayoutVars>
          <dgm:chPref val="3"/>
        </dgm:presLayoutVars>
      </dgm:prSet>
      <dgm:spPr/>
      <dgm:t>
        <a:bodyPr/>
        <a:lstStyle/>
        <a:p>
          <a:endParaRPr lang="pt-BR"/>
        </a:p>
      </dgm:t>
    </dgm:pt>
    <dgm:pt modelId="{C96054A2-1456-46CB-93A4-EE186E5DBB76}" type="pres">
      <dgm:prSet presAssocID="{2D0FEC51-58EC-4316-AD15-E768F96EEFF8}" presName="rootConnector" presStyleLbl="node4" presStyleIdx="2" presStyleCnt="3"/>
      <dgm:spPr/>
      <dgm:t>
        <a:bodyPr/>
        <a:lstStyle/>
        <a:p>
          <a:endParaRPr lang="pt-BR"/>
        </a:p>
      </dgm:t>
    </dgm:pt>
    <dgm:pt modelId="{814CBC63-DADA-4F9A-B446-78BBE1D5429A}" type="pres">
      <dgm:prSet presAssocID="{2D0FEC51-58EC-4316-AD15-E768F96EEFF8}" presName="hierChild4" presStyleCnt="0"/>
      <dgm:spPr/>
    </dgm:pt>
    <dgm:pt modelId="{39489858-79E4-4C76-BC40-E00E46A17CA9}" type="pres">
      <dgm:prSet presAssocID="{2D0FEC51-58EC-4316-AD15-E768F96EEFF8}" presName="hierChild5" presStyleCnt="0"/>
      <dgm:spPr/>
    </dgm:pt>
    <dgm:pt modelId="{10C2E1F4-CA82-4A09-B729-73BF95E86865}" type="pres">
      <dgm:prSet presAssocID="{03F62219-58FC-454C-A5D3-DECE50F5BFD8}" presName="hierChild5" presStyleCnt="0"/>
      <dgm:spPr/>
    </dgm:pt>
    <dgm:pt modelId="{D81B7C4D-FA2E-4ACC-B272-FC6E09C9600D}" type="pres">
      <dgm:prSet presAssocID="{75736AEF-5E7F-4BFE-BA39-3EA4E83F30EE}" presName="hierChild5" presStyleCnt="0"/>
      <dgm:spPr/>
    </dgm:pt>
    <dgm:pt modelId="{F5B45ECD-9888-4CAF-B209-2EF388BCFCBB}" type="pres">
      <dgm:prSet presAssocID="{05C4E888-2AB3-4F4A-9590-5C581584D48B}" presName="hierChild3" presStyleCnt="0"/>
      <dgm:spPr/>
    </dgm:pt>
  </dgm:ptLst>
  <dgm:cxnLst>
    <dgm:cxn modelId="{797D88E6-55A4-4B3C-80BB-105569D608D0}" type="presOf" srcId="{4F87D0AC-199B-452D-B2A0-3AC2EE445B64}" destId="{3F8F9AC2-A115-4E99-99C6-DAA74BDD21ED}" srcOrd="0" destOrd="0" presId="urn:microsoft.com/office/officeart/2005/8/layout/orgChart1"/>
    <dgm:cxn modelId="{5166D87E-AE7D-42D3-9191-710F738BF772}" srcId="{00FF4FFA-75EE-4C2C-8476-D4293A011939}" destId="{05C4E888-2AB3-4F4A-9590-5C581584D48B}" srcOrd="0" destOrd="0" parTransId="{466D900C-7A2C-47E7-B48E-01E9EBB5AC6B}" sibTransId="{E84D9515-9DF8-40F0-A97B-ABC4E68B74A2}"/>
    <dgm:cxn modelId="{CE3E03FA-2005-4B19-BF4B-BE5AE3CE65EE}" srcId="{75736AEF-5E7F-4BFE-BA39-3EA4E83F30EE}" destId="{03F62219-58FC-454C-A5D3-DECE50F5BFD8}" srcOrd="0" destOrd="0" parTransId="{522217DE-B795-4141-BB71-66B896AA53DD}" sibTransId="{4165A6EC-37E4-43BE-8C94-88DE99CBA1E3}"/>
    <dgm:cxn modelId="{D2FECDA5-EF3B-416E-8A30-7A84B93CE7FE}" type="presOf" srcId="{03F62219-58FC-454C-A5D3-DECE50F5BFD8}" destId="{A1D88296-76A9-47C5-BAF3-57F60645565E}" srcOrd="1" destOrd="0" presId="urn:microsoft.com/office/officeart/2005/8/layout/orgChart1"/>
    <dgm:cxn modelId="{7BB1C72B-4B9C-4F20-BE3D-ABA6C66CE407}" type="presOf" srcId="{2D0FEC51-58EC-4316-AD15-E768F96EEFF8}" destId="{C96054A2-1456-46CB-93A4-EE186E5DBB76}" srcOrd="1" destOrd="0" presId="urn:microsoft.com/office/officeart/2005/8/layout/orgChart1"/>
    <dgm:cxn modelId="{20E13609-7675-4658-8F6C-7A53DC603A4F}" type="presOf" srcId="{05C4E888-2AB3-4F4A-9590-5C581584D48B}" destId="{5DB5740F-0011-4ECA-8539-5B5A34B1DEAC}" srcOrd="1" destOrd="0" presId="urn:microsoft.com/office/officeart/2005/8/layout/orgChart1"/>
    <dgm:cxn modelId="{F6008258-61E4-4EAE-B4A3-2B50F47F2809}" type="presOf" srcId="{AE5DEE95-0A97-4316-8A6C-F924E5884E23}" destId="{BCD2DCB5-46FD-4B1F-8C99-F991A5E5434A}" srcOrd="1" destOrd="0" presId="urn:microsoft.com/office/officeart/2005/8/layout/orgChart1"/>
    <dgm:cxn modelId="{C01E740D-11C9-4A32-A4F0-C519953427DC}" type="presOf" srcId="{663295F9-767C-4D87-A10F-26C5DB3B9980}" destId="{DE2C8972-F612-4D5F-8612-FC7873E7051F}" srcOrd="1" destOrd="0" presId="urn:microsoft.com/office/officeart/2005/8/layout/orgChart1"/>
    <dgm:cxn modelId="{079CB5E9-CF2C-4363-92BA-B0BEE63BA300}" type="presOf" srcId="{2D0FEC51-58EC-4316-AD15-E768F96EEFF8}" destId="{3DAD41B3-F754-4E4C-A574-BF7D794A404B}" srcOrd="0" destOrd="0" presId="urn:microsoft.com/office/officeart/2005/8/layout/orgChart1"/>
    <dgm:cxn modelId="{0B5E3C8F-C433-420E-ABE3-9018C7167B07}" type="presOf" srcId="{AE5DEE95-0A97-4316-8A6C-F924E5884E23}" destId="{3A53C589-5755-448A-8D1E-D2EE3B18C611}" srcOrd="0" destOrd="0" presId="urn:microsoft.com/office/officeart/2005/8/layout/orgChart1"/>
    <dgm:cxn modelId="{A585673B-786D-4FF2-ADAA-D21867ABFD0C}" type="presOf" srcId="{04D55303-838A-40F2-B056-14BFF9BCBD1A}" destId="{35F84AE0-B5F0-4F52-A7CE-612B536DBD4B}" srcOrd="0" destOrd="0" presId="urn:microsoft.com/office/officeart/2005/8/layout/orgChart1"/>
    <dgm:cxn modelId="{91358831-F852-4550-80A4-18AFBA5D5637}" type="presOf" srcId="{BEDC1E6A-5B2F-4E47-B43A-CB7B0D29D778}" destId="{19B0B59A-A5E9-4F79-8B7A-5341091CE496}" srcOrd="0" destOrd="0" presId="urn:microsoft.com/office/officeart/2005/8/layout/orgChart1"/>
    <dgm:cxn modelId="{518FD8E7-62C8-494A-BA98-B75F1F0B1895}" type="presOf" srcId="{724EF1A1-6EA9-451F-9F01-D16C2608358F}" destId="{3CF298F1-41A3-4DAD-B26F-8EDE2A9B6A70}" srcOrd="0" destOrd="0" presId="urn:microsoft.com/office/officeart/2005/8/layout/orgChart1"/>
    <dgm:cxn modelId="{DF6BEF52-8210-4376-A2A2-1CE19F126534}" type="presOf" srcId="{BEDC1E6A-5B2F-4E47-B43A-CB7B0D29D778}" destId="{B23CC765-C9BD-4E77-9EE7-F858A2362B3A}" srcOrd="1" destOrd="0" presId="urn:microsoft.com/office/officeart/2005/8/layout/orgChart1"/>
    <dgm:cxn modelId="{1F736D85-91E4-4428-8F04-600BB47496C4}" type="presOf" srcId="{7068776F-4121-412D-B890-2C728BE609C4}" destId="{8F5A8925-8B15-4B36-8DC9-113B3F890937}" srcOrd="0" destOrd="0" presId="urn:microsoft.com/office/officeart/2005/8/layout/orgChart1"/>
    <dgm:cxn modelId="{926AAD58-7448-45C5-A2BC-619ABDA00F28}" type="presOf" srcId="{695518B3-1308-40E6-B263-06BFE4285A80}" destId="{D6F3C361-F4C3-4FA1-BA6F-F040B3ED52B6}" srcOrd="0" destOrd="0" presId="urn:microsoft.com/office/officeart/2005/8/layout/orgChart1"/>
    <dgm:cxn modelId="{CF7305DE-1E24-4B9E-942D-2EA0A88F8DD6}" srcId="{05C4E888-2AB3-4F4A-9590-5C581584D48B}" destId="{4202FDC7-A870-4C7D-A80E-772354D1A846}" srcOrd="0" destOrd="0" parTransId="{04D55303-838A-40F2-B056-14BFF9BCBD1A}" sibTransId="{12FED8BA-43B6-4D9D-A4E9-12B00B83B436}"/>
    <dgm:cxn modelId="{AC1DB03B-9B2B-4979-96F0-C45215CCE039}" type="presOf" srcId="{212E36E8-E911-4F18-A3C4-1D74A2190B1B}" destId="{985340FB-FA53-49A8-8D8F-9FA1686EABD7}" srcOrd="0" destOrd="0" presId="urn:microsoft.com/office/officeart/2005/8/layout/orgChart1"/>
    <dgm:cxn modelId="{41A4F250-EA1E-46A6-9FD8-1A82F615F54A}" type="presOf" srcId="{00FF4FFA-75EE-4C2C-8476-D4293A011939}" destId="{99C404CB-036A-4458-A9C1-B047E72A7EA9}" srcOrd="0" destOrd="0" presId="urn:microsoft.com/office/officeart/2005/8/layout/orgChart1"/>
    <dgm:cxn modelId="{350FE1A2-3D77-4EC7-9F17-6CC5D23F8BE9}" srcId="{05C4E888-2AB3-4F4A-9590-5C581584D48B}" destId="{97A3DE0C-9CF8-4459-9B3C-598191D98574}" srcOrd="1" destOrd="0" parTransId="{7068776F-4121-412D-B890-2C728BE609C4}" sibTransId="{F0AF2C51-A76D-452A-ADE6-55A7E2640EDF}"/>
    <dgm:cxn modelId="{5961256A-B614-4349-9F56-00CBADA28946}" srcId="{4202FDC7-A870-4C7D-A80E-772354D1A846}" destId="{BEDC1E6A-5B2F-4E47-B43A-CB7B0D29D778}" srcOrd="0" destOrd="0" parTransId="{E7C97D09-AEFA-4342-842F-BD93620BC904}" sibTransId="{CC3D9E0D-8920-48AD-BC1C-879C6727E8D3}"/>
    <dgm:cxn modelId="{4C32632E-8CD3-4097-8883-EE8244DD5E9A}" srcId="{97A3DE0C-9CF8-4459-9B3C-598191D98574}" destId="{212E36E8-E911-4F18-A3C4-1D74A2190B1B}" srcOrd="0" destOrd="0" parTransId="{724EF1A1-6EA9-451F-9F01-D16C2608358F}" sibTransId="{29E4FBF2-C158-4ABE-B1F8-5BE4806644F0}"/>
    <dgm:cxn modelId="{9EA1E9FF-9923-49C2-AE27-74236C360B03}" type="presOf" srcId="{522217DE-B795-4141-BB71-66B896AA53DD}" destId="{C7768D6E-F73C-4E7A-82EE-9BA9819E94C6}" srcOrd="0" destOrd="0" presId="urn:microsoft.com/office/officeart/2005/8/layout/orgChart1"/>
    <dgm:cxn modelId="{E2E4A842-FCDD-4024-8E50-AB25863C32D7}" type="presOf" srcId="{75736AEF-5E7F-4BFE-BA39-3EA4E83F30EE}" destId="{E465AC95-D2FF-4C9B-9293-48FEDAB325C2}" srcOrd="1" destOrd="0" presId="urn:microsoft.com/office/officeart/2005/8/layout/orgChart1"/>
    <dgm:cxn modelId="{FFD05A5E-1098-4088-A919-400EFCF41D03}" type="presOf" srcId="{4202FDC7-A870-4C7D-A80E-772354D1A846}" destId="{8912CEA4-C1A7-484A-8EEA-FA24CDA27EB9}" srcOrd="1" destOrd="0" presId="urn:microsoft.com/office/officeart/2005/8/layout/orgChart1"/>
    <dgm:cxn modelId="{48D18C3A-510B-40BD-8E7A-C21F8E70CF45}" type="presOf" srcId="{97A3DE0C-9CF8-4459-9B3C-598191D98574}" destId="{A5561E1E-FE09-4761-9C47-9573D49A0287}" srcOrd="1" destOrd="0" presId="urn:microsoft.com/office/officeart/2005/8/layout/orgChart1"/>
    <dgm:cxn modelId="{76790125-872A-4D38-B859-DDA2D8C010F9}" srcId="{BEDC1E6A-5B2F-4E47-B43A-CB7B0D29D778}" destId="{663295F9-767C-4D87-A10F-26C5DB3B9980}" srcOrd="0" destOrd="0" parTransId="{13706589-5907-4F45-A6D8-C2FD68B793DD}" sibTransId="{46D90596-7EE9-4DE2-B59D-4FCA0AEC67F6}"/>
    <dgm:cxn modelId="{BA61C14E-C648-4CB9-AB4F-96358E8D3D3E}" type="presOf" srcId="{75736AEF-5E7F-4BFE-BA39-3EA4E83F30EE}" destId="{0225EBA2-8C60-4D1D-A830-42A2B06FD3C5}" srcOrd="0" destOrd="0" presId="urn:microsoft.com/office/officeart/2005/8/layout/orgChart1"/>
    <dgm:cxn modelId="{6ABD250B-8EF4-4E06-8FCB-33494DB9A2CD}" type="presOf" srcId="{7B2A6A9F-93F6-4262-8AA0-D73B8EC4CEB4}" destId="{DA552DA1-BCF8-4927-B6BD-03F465F5606B}" srcOrd="0" destOrd="0" presId="urn:microsoft.com/office/officeart/2005/8/layout/orgChart1"/>
    <dgm:cxn modelId="{DA54355A-1534-4939-81A9-9E3C58B59716}" type="presOf" srcId="{97A3DE0C-9CF8-4459-9B3C-598191D98574}" destId="{5481710A-FCAF-4957-814B-A42635F3C16C}" srcOrd="0" destOrd="0" presId="urn:microsoft.com/office/officeart/2005/8/layout/orgChart1"/>
    <dgm:cxn modelId="{2F2CB755-203E-4D4A-84E1-323AB5A0E6B0}" type="presOf" srcId="{05C4E888-2AB3-4F4A-9590-5C581584D48B}" destId="{F5BD01C8-CBF9-4F68-8B43-A62BC8ECB6D8}" srcOrd="0" destOrd="0" presId="urn:microsoft.com/office/officeart/2005/8/layout/orgChart1"/>
    <dgm:cxn modelId="{D0B5013D-0E37-4AB5-957C-37611F232CCD}" type="presOf" srcId="{663295F9-767C-4D87-A10F-26C5DB3B9980}" destId="{2298A293-4FC0-47FF-8119-A706A5A99112}" srcOrd="0" destOrd="0" presId="urn:microsoft.com/office/officeart/2005/8/layout/orgChart1"/>
    <dgm:cxn modelId="{FDDAF439-BBE3-4DBD-A8F5-030D98F860B0}" type="presOf" srcId="{212E36E8-E911-4F18-A3C4-1D74A2190B1B}" destId="{D6C00E1A-21B0-4729-890A-58DA601B4997}" srcOrd="1" destOrd="0" presId="urn:microsoft.com/office/officeart/2005/8/layout/orgChart1"/>
    <dgm:cxn modelId="{02EF4A3C-8ABC-47E8-988A-0EF5818D2712}" type="presOf" srcId="{13706589-5907-4F45-A6D8-C2FD68B793DD}" destId="{D753A432-2532-498D-84FA-B886C8EC7AC3}" srcOrd="0" destOrd="0" presId="urn:microsoft.com/office/officeart/2005/8/layout/orgChart1"/>
    <dgm:cxn modelId="{627BF25E-AD48-4465-972D-6B160F7BE6F6}" srcId="{212E36E8-E911-4F18-A3C4-1D74A2190B1B}" destId="{AE5DEE95-0A97-4316-8A6C-F924E5884E23}" srcOrd="0" destOrd="0" parTransId="{695518B3-1308-40E6-B263-06BFE4285A80}" sibTransId="{D28DDBCF-B484-4673-8002-08353A848F10}"/>
    <dgm:cxn modelId="{A2ED63EA-B8FF-4F19-9C7C-D040D9F24934}" type="presOf" srcId="{E7C97D09-AEFA-4342-842F-BD93620BC904}" destId="{28111222-B009-4679-9652-BE24831D3368}" srcOrd="0" destOrd="0" presId="urn:microsoft.com/office/officeart/2005/8/layout/orgChart1"/>
    <dgm:cxn modelId="{ED253910-B3B9-45E2-89D8-51ED484408E0}" srcId="{05C4E888-2AB3-4F4A-9590-5C581584D48B}" destId="{75736AEF-5E7F-4BFE-BA39-3EA4E83F30EE}" srcOrd="2" destOrd="0" parTransId="{4F87D0AC-199B-452D-B2A0-3AC2EE445B64}" sibTransId="{853BB474-26A8-4BB1-AA16-01E84B5859A1}"/>
    <dgm:cxn modelId="{32197302-B941-4B23-ADF0-3204806B8675}" srcId="{03F62219-58FC-454C-A5D3-DECE50F5BFD8}" destId="{2D0FEC51-58EC-4316-AD15-E768F96EEFF8}" srcOrd="0" destOrd="0" parTransId="{7B2A6A9F-93F6-4262-8AA0-D73B8EC4CEB4}" sibTransId="{B603A824-0FDE-4217-B3A7-C894CB20EA19}"/>
    <dgm:cxn modelId="{A5AFB651-F9C6-461E-A58C-3EBDF7A69B8D}" type="presOf" srcId="{4202FDC7-A870-4C7D-A80E-772354D1A846}" destId="{982A6018-9D1B-4E77-915D-5F74B0C5E282}" srcOrd="0" destOrd="0" presId="urn:microsoft.com/office/officeart/2005/8/layout/orgChart1"/>
    <dgm:cxn modelId="{AF184CCF-6791-4951-AE38-1A81CE4160C8}" type="presOf" srcId="{03F62219-58FC-454C-A5D3-DECE50F5BFD8}" destId="{5DB64E3A-FDB0-41C0-A9B7-69D1F7393F27}" srcOrd="0" destOrd="0" presId="urn:microsoft.com/office/officeart/2005/8/layout/orgChart1"/>
    <dgm:cxn modelId="{B0BE7350-10C9-47AF-B92E-1167FE69C025}" type="presParOf" srcId="{99C404CB-036A-4458-A9C1-B047E72A7EA9}" destId="{46AF4DEB-A48A-49C5-AFF6-9CB4139819E2}" srcOrd="0" destOrd="0" presId="urn:microsoft.com/office/officeart/2005/8/layout/orgChart1"/>
    <dgm:cxn modelId="{4A039FA3-39D9-401E-B203-0E082A9365DB}" type="presParOf" srcId="{46AF4DEB-A48A-49C5-AFF6-9CB4139819E2}" destId="{EA43F220-6869-47DB-8A90-B7E24B186379}" srcOrd="0" destOrd="0" presId="urn:microsoft.com/office/officeart/2005/8/layout/orgChart1"/>
    <dgm:cxn modelId="{EA324794-B0EE-43AE-996C-60FA953152B4}" type="presParOf" srcId="{EA43F220-6869-47DB-8A90-B7E24B186379}" destId="{F5BD01C8-CBF9-4F68-8B43-A62BC8ECB6D8}" srcOrd="0" destOrd="0" presId="urn:microsoft.com/office/officeart/2005/8/layout/orgChart1"/>
    <dgm:cxn modelId="{0A379C08-5328-48CC-9537-7CFBA3C320A7}" type="presParOf" srcId="{EA43F220-6869-47DB-8A90-B7E24B186379}" destId="{5DB5740F-0011-4ECA-8539-5B5A34B1DEAC}" srcOrd="1" destOrd="0" presId="urn:microsoft.com/office/officeart/2005/8/layout/orgChart1"/>
    <dgm:cxn modelId="{C06AC25D-93B1-4280-A00F-5100330656A0}" type="presParOf" srcId="{46AF4DEB-A48A-49C5-AFF6-9CB4139819E2}" destId="{D8A4FC8E-295E-4CA5-998B-2274FB134858}" srcOrd="1" destOrd="0" presId="urn:microsoft.com/office/officeart/2005/8/layout/orgChart1"/>
    <dgm:cxn modelId="{8AE75B02-6035-48EB-B8E2-BADE01DF77AF}" type="presParOf" srcId="{D8A4FC8E-295E-4CA5-998B-2274FB134858}" destId="{35F84AE0-B5F0-4F52-A7CE-612B536DBD4B}" srcOrd="0" destOrd="0" presId="urn:microsoft.com/office/officeart/2005/8/layout/orgChart1"/>
    <dgm:cxn modelId="{67439A5E-4986-47F7-8FA0-C9FB6E37A5CB}" type="presParOf" srcId="{D8A4FC8E-295E-4CA5-998B-2274FB134858}" destId="{DB2A4E0C-58C9-42F6-AAFB-7A1562E1E3EF}" srcOrd="1" destOrd="0" presId="urn:microsoft.com/office/officeart/2005/8/layout/orgChart1"/>
    <dgm:cxn modelId="{4EEBEDCF-D3F3-450B-851E-010101D7896B}" type="presParOf" srcId="{DB2A4E0C-58C9-42F6-AAFB-7A1562E1E3EF}" destId="{EC7376F2-6445-4633-BD65-96E81C227991}" srcOrd="0" destOrd="0" presId="urn:microsoft.com/office/officeart/2005/8/layout/orgChart1"/>
    <dgm:cxn modelId="{C4C5E2FC-F637-441C-9F12-88DAE7B4E86C}" type="presParOf" srcId="{EC7376F2-6445-4633-BD65-96E81C227991}" destId="{982A6018-9D1B-4E77-915D-5F74B0C5E282}" srcOrd="0" destOrd="0" presId="urn:microsoft.com/office/officeart/2005/8/layout/orgChart1"/>
    <dgm:cxn modelId="{BC172BDF-6CBE-4B27-B965-49867A94C8F9}" type="presParOf" srcId="{EC7376F2-6445-4633-BD65-96E81C227991}" destId="{8912CEA4-C1A7-484A-8EEA-FA24CDA27EB9}" srcOrd="1" destOrd="0" presId="urn:microsoft.com/office/officeart/2005/8/layout/orgChart1"/>
    <dgm:cxn modelId="{6D63C5CD-A8F5-48F2-8745-FABA4A256A66}" type="presParOf" srcId="{DB2A4E0C-58C9-42F6-AAFB-7A1562E1E3EF}" destId="{FBE4DCD6-3209-4BBE-A7C2-928C2928E3C0}" srcOrd="1" destOrd="0" presId="urn:microsoft.com/office/officeart/2005/8/layout/orgChart1"/>
    <dgm:cxn modelId="{7315371D-8F75-4987-A67A-5AC041D314A3}" type="presParOf" srcId="{FBE4DCD6-3209-4BBE-A7C2-928C2928E3C0}" destId="{28111222-B009-4679-9652-BE24831D3368}" srcOrd="0" destOrd="0" presId="urn:microsoft.com/office/officeart/2005/8/layout/orgChart1"/>
    <dgm:cxn modelId="{8DB4F19A-8D0F-450A-B374-40E6DC0F9B1D}" type="presParOf" srcId="{FBE4DCD6-3209-4BBE-A7C2-928C2928E3C0}" destId="{A9FE85D6-D60A-4C06-BFB4-E877C91AC517}" srcOrd="1" destOrd="0" presId="urn:microsoft.com/office/officeart/2005/8/layout/orgChart1"/>
    <dgm:cxn modelId="{81A9296B-5BF2-4BEA-9E65-7DF35D7616A6}" type="presParOf" srcId="{A9FE85D6-D60A-4C06-BFB4-E877C91AC517}" destId="{B060FEFA-6393-4457-A7CF-E8A7FBD30CA3}" srcOrd="0" destOrd="0" presId="urn:microsoft.com/office/officeart/2005/8/layout/orgChart1"/>
    <dgm:cxn modelId="{5D8E3916-ABDD-4687-82E7-66F3E3B91939}" type="presParOf" srcId="{B060FEFA-6393-4457-A7CF-E8A7FBD30CA3}" destId="{19B0B59A-A5E9-4F79-8B7A-5341091CE496}" srcOrd="0" destOrd="0" presId="urn:microsoft.com/office/officeart/2005/8/layout/orgChart1"/>
    <dgm:cxn modelId="{707E05DD-C20B-47AB-AAA7-5020453C28DC}" type="presParOf" srcId="{B060FEFA-6393-4457-A7CF-E8A7FBD30CA3}" destId="{B23CC765-C9BD-4E77-9EE7-F858A2362B3A}" srcOrd="1" destOrd="0" presId="urn:microsoft.com/office/officeart/2005/8/layout/orgChart1"/>
    <dgm:cxn modelId="{0DDDB870-9600-47B8-8BA8-3C7F9B8B4389}" type="presParOf" srcId="{A9FE85D6-D60A-4C06-BFB4-E877C91AC517}" destId="{DE85D1BE-FDBB-413A-8518-8B4B7749A743}" srcOrd="1" destOrd="0" presId="urn:microsoft.com/office/officeart/2005/8/layout/orgChart1"/>
    <dgm:cxn modelId="{DE3DAB03-F5EE-4D23-A2B8-3E050EAC5428}" type="presParOf" srcId="{DE85D1BE-FDBB-413A-8518-8B4B7749A743}" destId="{D753A432-2532-498D-84FA-B886C8EC7AC3}" srcOrd="0" destOrd="0" presId="urn:microsoft.com/office/officeart/2005/8/layout/orgChart1"/>
    <dgm:cxn modelId="{F7963B91-9391-430C-8483-6E12B9E3915E}" type="presParOf" srcId="{DE85D1BE-FDBB-413A-8518-8B4B7749A743}" destId="{73683533-C611-4834-A6B2-6B5F64464ED6}" srcOrd="1" destOrd="0" presId="urn:microsoft.com/office/officeart/2005/8/layout/orgChart1"/>
    <dgm:cxn modelId="{4DDBA33F-7AB2-4A7D-8E69-C4010639AE0C}" type="presParOf" srcId="{73683533-C611-4834-A6B2-6B5F64464ED6}" destId="{757F5A0C-E9B1-4D7E-BF30-B8A1626C551C}" srcOrd="0" destOrd="0" presId="urn:microsoft.com/office/officeart/2005/8/layout/orgChart1"/>
    <dgm:cxn modelId="{3FB438D1-608A-4197-828E-6DB915967941}" type="presParOf" srcId="{757F5A0C-E9B1-4D7E-BF30-B8A1626C551C}" destId="{2298A293-4FC0-47FF-8119-A706A5A99112}" srcOrd="0" destOrd="0" presId="urn:microsoft.com/office/officeart/2005/8/layout/orgChart1"/>
    <dgm:cxn modelId="{4D164AE2-4B33-4499-81E2-C29688427EBD}" type="presParOf" srcId="{757F5A0C-E9B1-4D7E-BF30-B8A1626C551C}" destId="{DE2C8972-F612-4D5F-8612-FC7873E7051F}" srcOrd="1" destOrd="0" presId="urn:microsoft.com/office/officeart/2005/8/layout/orgChart1"/>
    <dgm:cxn modelId="{54465D22-E47B-46D0-AD97-34397869C74E}" type="presParOf" srcId="{73683533-C611-4834-A6B2-6B5F64464ED6}" destId="{7A2E560B-76AE-4E2B-8E80-218D6AE1C79C}" srcOrd="1" destOrd="0" presId="urn:microsoft.com/office/officeart/2005/8/layout/orgChart1"/>
    <dgm:cxn modelId="{086D8507-B6B9-4F08-9738-A5055B1EB4E8}" type="presParOf" srcId="{73683533-C611-4834-A6B2-6B5F64464ED6}" destId="{5EF56AD8-6520-4474-A645-F610D877221F}" srcOrd="2" destOrd="0" presId="urn:microsoft.com/office/officeart/2005/8/layout/orgChart1"/>
    <dgm:cxn modelId="{5E8107B9-CD04-41C4-B276-163C9EB31A6F}" type="presParOf" srcId="{A9FE85D6-D60A-4C06-BFB4-E877C91AC517}" destId="{2679C6BD-D401-46CD-A7F4-F69F200CE83A}" srcOrd="2" destOrd="0" presId="urn:microsoft.com/office/officeart/2005/8/layout/orgChart1"/>
    <dgm:cxn modelId="{363A8A6E-FF27-4318-91BA-BCF7C5C791A5}" type="presParOf" srcId="{DB2A4E0C-58C9-42F6-AAFB-7A1562E1E3EF}" destId="{B8D0FA22-55A2-48AD-9367-8E85DDF298C1}" srcOrd="2" destOrd="0" presId="urn:microsoft.com/office/officeart/2005/8/layout/orgChart1"/>
    <dgm:cxn modelId="{C7D7E6D8-BCBC-46D4-B270-AAE571967CC9}" type="presParOf" srcId="{D8A4FC8E-295E-4CA5-998B-2274FB134858}" destId="{8F5A8925-8B15-4B36-8DC9-113B3F890937}" srcOrd="2" destOrd="0" presId="urn:microsoft.com/office/officeart/2005/8/layout/orgChart1"/>
    <dgm:cxn modelId="{6A334C3D-CB63-4505-BD4C-EDBEBCAFD14D}" type="presParOf" srcId="{D8A4FC8E-295E-4CA5-998B-2274FB134858}" destId="{216615D7-47D4-4F9E-9DD2-A63524EE55F3}" srcOrd="3" destOrd="0" presId="urn:microsoft.com/office/officeart/2005/8/layout/orgChart1"/>
    <dgm:cxn modelId="{2BD40BB6-4C57-4536-8B0E-1EBF20FAD151}" type="presParOf" srcId="{216615D7-47D4-4F9E-9DD2-A63524EE55F3}" destId="{CAA93F07-0507-4FF7-8220-CD632955FF23}" srcOrd="0" destOrd="0" presId="urn:microsoft.com/office/officeart/2005/8/layout/orgChart1"/>
    <dgm:cxn modelId="{3EFC70E4-B2C2-4B79-A382-5BEC1670C81F}" type="presParOf" srcId="{CAA93F07-0507-4FF7-8220-CD632955FF23}" destId="{5481710A-FCAF-4957-814B-A42635F3C16C}" srcOrd="0" destOrd="0" presId="urn:microsoft.com/office/officeart/2005/8/layout/orgChart1"/>
    <dgm:cxn modelId="{82CB4CEA-B5BD-4F31-86BB-7F2A4327E2A1}" type="presParOf" srcId="{CAA93F07-0507-4FF7-8220-CD632955FF23}" destId="{A5561E1E-FE09-4761-9C47-9573D49A0287}" srcOrd="1" destOrd="0" presId="urn:microsoft.com/office/officeart/2005/8/layout/orgChart1"/>
    <dgm:cxn modelId="{99D61AF7-9131-4BC3-8890-D8A49522024F}" type="presParOf" srcId="{216615D7-47D4-4F9E-9DD2-A63524EE55F3}" destId="{0A78FB21-19BA-4A42-8134-8976EBD7C679}" srcOrd="1" destOrd="0" presId="urn:microsoft.com/office/officeart/2005/8/layout/orgChart1"/>
    <dgm:cxn modelId="{CD2B0FBB-92B8-48B5-9A2C-631D6F39E058}" type="presParOf" srcId="{0A78FB21-19BA-4A42-8134-8976EBD7C679}" destId="{3CF298F1-41A3-4DAD-B26F-8EDE2A9B6A70}" srcOrd="0" destOrd="0" presId="urn:microsoft.com/office/officeart/2005/8/layout/orgChart1"/>
    <dgm:cxn modelId="{04829D85-0787-4843-8CD1-8ADB069E90ED}" type="presParOf" srcId="{0A78FB21-19BA-4A42-8134-8976EBD7C679}" destId="{23747FA4-1303-4573-A468-F02431672EF2}" srcOrd="1" destOrd="0" presId="urn:microsoft.com/office/officeart/2005/8/layout/orgChart1"/>
    <dgm:cxn modelId="{81389328-520A-414B-9546-28CA72CC0D04}" type="presParOf" srcId="{23747FA4-1303-4573-A468-F02431672EF2}" destId="{E4376F56-44F5-4AED-81A8-51CEF08BD8CF}" srcOrd="0" destOrd="0" presId="urn:microsoft.com/office/officeart/2005/8/layout/orgChart1"/>
    <dgm:cxn modelId="{A9B23325-04C4-4738-8A1E-DD57E6E99681}" type="presParOf" srcId="{E4376F56-44F5-4AED-81A8-51CEF08BD8CF}" destId="{985340FB-FA53-49A8-8D8F-9FA1686EABD7}" srcOrd="0" destOrd="0" presId="urn:microsoft.com/office/officeart/2005/8/layout/orgChart1"/>
    <dgm:cxn modelId="{9529A0F8-1D0D-45E2-B051-9833F92E037B}" type="presParOf" srcId="{E4376F56-44F5-4AED-81A8-51CEF08BD8CF}" destId="{D6C00E1A-21B0-4729-890A-58DA601B4997}" srcOrd="1" destOrd="0" presId="urn:microsoft.com/office/officeart/2005/8/layout/orgChart1"/>
    <dgm:cxn modelId="{DF78C0A2-2E1E-4F0C-9166-4AE7F17700B2}" type="presParOf" srcId="{23747FA4-1303-4573-A468-F02431672EF2}" destId="{0234D309-EF4F-4099-A402-DEDB1D7A556C}" srcOrd="1" destOrd="0" presId="urn:microsoft.com/office/officeart/2005/8/layout/orgChart1"/>
    <dgm:cxn modelId="{8DE3AF6C-4E6C-4CDE-B371-CC4F9F255F62}" type="presParOf" srcId="{0234D309-EF4F-4099-A402-DEDB1D7A556C}" destId="{D6F3C361-F4C3-4FA1-BA6F-F040B3ED52B6}" srcOrd="0" destOrd="0" presId="urn:microsoft.com/office/officeart/2005/8/layout/orgChart1"/>
    <dgm:cxn modelId="{F63DA4EF-DF79-4B72-A5B3-626A92711BA7}" type="presParOf" srcId="{0234D309-EF4F-4099-A402-DEDB1D7A556C}" destId="{2839458B-9105-40BA-9565-3C14897547E9}" srcOrd="1" destOrd="0" presId="urn:microsoft.com/office/officeart/2005/8/layout/orgChart1"/>
    <dgm:cxn modelId="{F32C69CE-0817-470A-8DDC-A8CA3CCA6F3C}" type="presParOf" srcId="{2839458B-9105-40BA-9565-3C14897547E9}" destId="{E1DF824E-9694-427E-9337-C672182557B6}" srcOrd="0" destOrd="0" presId="urn:microsoft.com/office/officeart/2005/8/layout/orgChart1"/>
    <dgm:cxn modelId="{F216B595-27BB-4F9E-BA73-1EAF57ECD93A}" type="presParOf" srcId="{E1DF824E-9694-427E-9337-C672182557B6}" destId="{3A53C589-5755-448A-8D1E-D2EE3B18C611}" srcOrd="0" destOrd="0" presId="urn:microsoft.com/office/officeart/2005/8/layout/orgChart1"/>
    <dgm:cxn modelId="{63B725FA-B5FF-4B34-94C8-7767E49C4A26}" type="presParOf" srcId="{E1DF824E-9694-427E-9337-C672182557B6}" destId="{BCD2DCB5-46FD-4B1F-8C99-F991A5E5434A}" srcOrd="1" destOrd="0" presId="urn:microsoft.com/office/officeart/2005/8/layout/orgChart1"/>
    <dgm:cxn modelId="{BCCA378B-6087-4580-81EB-57B1509E5C4C}" type="presParOf" srcId="{2839458B-9105-40BA-9565-3C14897547E9}" destId="{5C76D2C6-EB4A-4F81-A78E-D8DDE6106318}" srcOrd="1" destOrd="0" presId="urn:microsoft.com/office/officeart/2005/8/layout/orgChart1"/>
    <dgm:cxn modelId="{5B049175-793E-467A-8D13-545254FE9506}" type="presParOf" srcId="{2839458B-9105-40BA-9565-3C14897547E9}" destId="{81F48C3F-03F9-4139-AFDC-BFC9FE3F7232}" srcOrd="2" destOrd="0" presId="urn:microsoft.com/office/officeart/2005/8/layout/orgChart1"/>
    <dgm:cxn modelId="{B01D0DBC-23A0-4969-947D-16C1AF8963F6}" type="presParOf" srcId="{23747FA4-1303-4573-A468-F02431672EF2}" destId="{6DF8A113-86F6-43AA-B93E-AD70E1A42556}" srcOrd="2" destOrd="0" presId="urn:microsoft.com/office/officeart/2005/8/layout/orgChart1"/>
    <dgm:cxn modelId="{45877A4B-F8B5-4D73-ABAD-6CF5F7FF44C4}" type="presParOf" srcId="{216615D7-47D4-4F9E-9DD2-A63524EE55F3}" destId="{8DC18708-0448-4815-8D88-E7D9556E3FB8}" srcOrd="2" destOrd="0" presId="urn:microsoft.com/office/officeart/2005/8/layout/orgChart1"/>
    <dgm:cxn modelId="{E5132105-04F7-4D4D-93B1-D05A5D88C147}" type="presParOf" srcId="{D8A4FC8E-295E-4CA5-998B-2274FB134858}" destId="{3F8F9AC2-A115-4E99-99C6-DAA74BDD21ED}" srcOrd="4" destOrd="0" presId="urn:microsoft.com/office/officeart/2005/8/layout/orgChart1"/>
    <dgm:cxn modelId="{2BE94661-C7D3-4CD9-AAD2-945779E9F1FE}" type="presParOf" srcId="{D8A4FC8E-295E-4CA5-998B-2274FB134858}" destId="{6B2FFF18-0453-4591-9DC7-C2111CD73390}" srcOrd="5" destOrd="0" presId="urn:microsoft.com/office/officeart/2005/8/layout/orgChart1"/>
    <dgm:cxn modelId="{50D28C5B-BF5E-4820-ADBB-CAD38C23AEB3}" type="presParOf" srcId="{6B2FFF18-0453-4591-9DC7-C2111CD73390}" destId="{D6509CA3-F6E4-461C-AA35-C91C33C75742}" srcOrd="0" destOrd="0" presId="urn:microsoft.com/office/officeart/2005/8/layout/orgChart1"/>
    <dgm:cxn modelId="{A33F4003-C53B-44B4-AD48-0359FEA5E81E}" type="presParOf" srcId="{D6509CA3-F6E4-461C-AA35-C91C33C75742}" destId="{0225EBA2-8C60-4D1D-A830-42A2B06FD3C5}" srcOrd="0" destOrd="0" presId="urn:microsoft.com/office/officeart/2005/8/layout/orgChart1"/>
    <dgm:cxn modelId="{B08A1186-04E1-41AB-931E-15D70B97A209}" type="presParOf" srcId="{D6509CA3-F6E4-461C-AA35-C91C33C75742}" destId="{E465AC95-D2FF-4C9B-9293-48FEDAB325C2}" srcOrd="1" destOrd="0" presId="urn:microsoft.com/office/officeart/2005/8/layout/orgChart1"/>
    <dgm:cxn modelId="{29791797-4BD8-4B7A-9C31-F4B4CF3B6A16}" type="presParOf" srcId="{6B2FFF18-0453-4591-9DC7-C2111CD73390}" destId="{690E0B24-3505-4893-B054-0DA24EA5F7E9}" srcOrd="1" destOrd="0" presId="urn:microsoft.com/office/officeart/2005/8/layout/orgChart1"/>
    <dgm:cxn modelId="{03B80D27-5118-4074-A4B3-3252CA0BE75C}" type="presParOf" srcId="{690E0B24-3505-4893-B054-0DA24EA5F7E9}" destId="{C7768D6E-F73C-4E7A-82EE-9BA9819E94C6}" srcOrd="0" destOrd="0" presId="urn:microsoft.com/office/officeart/2005/8/layout/orgChart1"/>
    <dgm:cxn modelId="{E29BB85C-65ED-4F5D-BB11-E7A18E77162D}" type="presParOf" srcId="{690E0B24-3505-4893-B054-0DA24EA5F7E9}" destId="{9FB9C91B-3C01-4902-9EE2-486335835A95}" srcOrd="1" destOrd="0" presId="urn:microsoft.com/office/officeart/2005/8/layout/orgChart1"/>
    <dgm:cxn modelId="{75598604-3321-4C78-830B-925631FD5947}" type="presParOf" srcId="{9FB9C91B-3C01-4902-9EE2-486335835A95}" destId="{38D1FF15-F426-4BC0-A3DC-096C9EB72750}" srcOrd="0" destOrd="0" presId="urn:microsoft.com/office/officeart/2005/8/layout/orgChart1"/>
    <dgm:cxn modelId="{07EC8F21-0069-48F0-A291-F73AB371FEFD}" type="presParOf" srcId="{38D1FF15-F426-4BC0-A3DC-096C9EB72750}" destId="{5DB64E3A-FDB0-41C0-A9B7-69D1F7393F27}" srcOrd="0" destOrd="0" presId="urn:microsoft.com/office/officeart/2005/8/layout/orgChart1"/>
    <dgm:cxn modelId="{A8976E0B-3F98-4459-B5B5-6C4EFD864410}" type="presParOf" srcId="{38D1FF15-F426-4BC0-A3DC-096C9EB72750}" destId="{A1D88296-76A9-47C5-BAF3-57F60645565E}" srcOrd="1" destOrd="0" presId="urn:microsoft.com/office/officeart/2005/8/layout/orgChart1"/>
    <dgm:cxn modelId="{91F1C5EF-57B3-4E8B-BC1C-5FBE4780881E}" type="presParOf" srcId="{9FB9C91B-3C01-4902-9EE2-486335835A95}" destId="{49BD8098-AEEF-4030-B6C0-16BA7FA07F2C}" srcOrd="1" destOrd="0" presId="urn:microsoft.com/office/officeart/2005/8/layout/orgChart1"/>
    <dgm:cxn modelId="{5A8C3D6E-1611-4FFE-ADD0-DA9E26AC1DC1}" type="presParOf" srcId="{49BD8098-AEEF-4030-B6C0-16BA7FA07F2C}" destId="{DA552DA1-BCF8-4927-B6BD-03F465F5606B}" srcOrd="0" destOrd="0" presId="urn:microsoft.com/office/officeart/2005/8/layout/orgChart1"/>
    <dgm:cxn modelId="{076995C0-908F-4B8F-B5E8-C17BF1913205}" type="presParOf" srcId="{49BD8098-AEEF-4030-B6C0-16BA7FA07F2C}" destId="{DF70EBFE-723E-48DC-B3F0-88CD2F7FF489}" srcOrd="1" destOrd="0" presId="urn:microsoft.com/office/officeart/2005/8/layout/orgChart1"/>
    <dgm:cxn modelId="{606D2761-C47D-4669-A679-73B445AC6B1D}" type="presParOf" srcId="{DF70EBFE-723E-48DC-B3F0-88CD2F7FF489}" destId="{E76E3B8A-ACCE-477A-9345-79D222AEBABC}" srcOrd="0" destOrd="0" presId="urn:microsoft.com/office/officeart/2005/8/layout/orgChart1"/>
    <dgm:cxn modelId="{A09B8594-D3C5-43B3-BE83-A555FA9F1A4D}" type="presParOf" srcId="{E76E3B8A-ACCE-477A-9345-79D222AEBABC}" destId="{3DAD41B3-F754-4E4C-A574-BF7D794A404B}" srcOrd="0" destOrd="0" presId="urn:microsoft.com/office/officeart/2005/8/layout/orgChart1"/>
    <dgm:cxn modelId="{4F0F9357-579E-4FAB-89A8-FAF48879EFFA}" type="presParOf" srcId="{E76E3B8A-ACCE-477A-9345-79D222AEBABC}" destId="{C96054A2-1456-46CB-93A4-EE186E5DBB76}" srcOrd="1" destOrd="0" presId="urn:microsoft.com/office/officeart/2005/8/layout/orgChart1"/>
    <dgm:cxn modelId="{FDBEEAE1-C0E6-4F08-8CD8-24727E591FA3}" type="presParOf" srcId="{DF70EBFE-723E-48DC-B3F0-88CD2F7FF489}" destId="{814CBC63-DADA-4F9A-B446-78BBE1D5429A}" srcOrd="1" destOrd="0" presId="urn:microsoft.com/office/officeart/2005/8/layout/orgChart1"/>
    <dgm:cxn modelId="{367565FE-C44D-458D-B528-A57F14750461}" type="presParOf" srcId="{DF70EBFE-723E-48DC-B3F0-88CD2F7FF489}" destId="{39489858-79E4-4C76-BC40-E00E46A17CA9}" srcOrd="2" destOrd="0" presId="urn:microsoft.com/office/officeart/2005/8/layout/orgChart1"/>
    <dgm:cxn modelId="{CBA9010A-57E1-40A2-AA6C-EBF42CA7974C}" type="presParOf" srcId="{9FB9C91B-3C01-4902-9EE2-486335835A95}" destId="{10C2E1F4-CA82-4A09-B729-73BF95E86865}" srcOrd="2" destOrd="0" presId="urn:microsoft.com/office/officeart/2005/8/layout/orgChart1"/>
    <dgm:cxn modelId="{DA4AAB74-AF6F-4AB3-8A81-AF4472463A42}" type="presParOf" srcId="{6B2FFF18-0453-4591-9DC7-C2111CD73390}" destId="{D81B7C4D-FA2E-4ACC-B272-FC6E09C9600D}" srcOrd="2" destOrd="0" presId="urn:microsoft.com/office/officeart/2005/8/layout/orgChart1"/>
    <dgm:cxn modelId="{FE9F2AA1-6940-41F8-B0C2-2F270352CEBC}" type="presParOf" srcId="{46AF4DEB-A48A-49C5-AFF6-9CB4139819E2}" destId="{F5B45ECD-9888-4CAF-B209-2EF388BCFC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52DA1-BCF8-4927-B6BD-03F465F5606B}">
      <dsp:nvSpPr>
        <dsp:cNvPr id="0" name=""/>
        <dsp:cNvSpPr/>
      </dsp:nvSpPr>
      <dsp:spPr>
        <a:xfrm>
          <a:off x="6311045" y="3201661"/>
          <a:ext cx="169675" cy="903415"/>
        </a:xfrm>
        <a:custGeom>
          <a:avLst/>
          <a:gdLst/>
          <a:ahLst/>
          <a:cxnLst/>
          <a:rect l="0" t="0" r="0" b="0"/>
          <a:pathLst>
            <a:path>
              <a:moveTo>
                <a:pt x="0" y="0"/>
              </a:moveTo>
              <a:lnTo>
                <a:pt x="0" y="903415"/>
              </a:lnTo>
              <a:lnTo>
                <a:pt x="169675" y="903415"/>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C7768D6E-F73C-4E7A-82EE-9BA9819E94C6}">
      <dsp:nvSpPr>
        <dsp:cNvPr id="0" name=""/>
        <dsp:cNvSpPr/>
      </dsp:nvSpPr>
      <dsp:spPr>
        <a:xfrm>
          <a:off x="7298624" y="1893834"/>
          <a:ext cx="91440" cy="442491"/>
        </a:xfrm>
        <a:custGeom>
          <a:avLst/>
          <a:gdLst/>
          <a:ahLst/>
          <a:cxnLst/>
          <a:rect l="0" t="0" r="0" b="0"/>
          <a:pathLst>
            <a:path>
              <a:moveTo>
                <a:pt x="45720" y="0"/>
              </a:moveTo>
              <a:lnTo>
                <a:pt x="45720"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3F8F9AC2-A115-4E99-99C6-DAA74BDD21ED}">
      <dsp:nvSpPr>
        <dsp:cNvPr id="0" name=""/>
        <dsp:cNvSpPr/>
      </dsp:nvSpPr>
      <dsp:spPr>
        <a:xfrm>
          <a:off x="4318605" y="946712"/>
          <a:ext cx="3025738" cy="442491"/>
        </a:xfrm>
        <a:custGeom>
          <a:avLst/>
          <a:gdLst/>
          <a:ahLst/>
          <a:cxnLst/>
          <a:rect l="0" t="0" r="0" b="0"/>
          <a:pathLst>
            <a:path>
              <a:moveTo>
                <a:pt x="0" y="0"/>
              </a:moveTo>
              <a:lnTo>
                <a:pt x="0" y="221245"/>
              </a:lnTo>
              <a:lnTo>
                <a:pt x="3025738" y="221245"/>
              </a:lnTo>
              <a:lnTo>
                <a:pt x="3025738"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D6F3C361-F4C3-4FA1-BA6F-F040B3ED52B6}">
      <dsp:nvSpPr>
        <dsp:cNvPr id="0" name=""/>
        <dsp:cNvSpPr/>
      </dsp:nvSpPr>
      <dsp:spPr>
        <a:xfrm>
          <a:off x="3285307" y="3201661"/>
          <a:ext cx="387486" cy="875159"/>
        </a:xfrm>
        <a:custGeom>
          <a:avLst/>
          <a:gdLst/>
          <a:ahLst/>
          <a:cxnLst/>
          <a:rect l="0" t="0" r="0" b="0"/>
          <a:pathLst>
            <a:path>
              <a:moveTo>
                <a:pt x="0" y="0"/>
              </a:moveTo>
              <a:lnTo>
                <a:pt x="0" y="875159"/>
              </a:lnTo>
              <a:lnTo>
                <a:pt x="387486" y="875159"/>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3CF298F1-41A3-4DAD-B26F-8EDE2A9B6A70}">
      <dsp:nvSpPr>
        <dsp:cNvPr id="0" name=""/>
        <dsp:cNvSpPr/>
      </dsp:nvSpPr>
      <dsp:spPr>
        <a:xfrm>
          <a:off x="4272885" y="1893834"/>
          <a:ext cx="91440" cy="442491"/>
        </a:xfrm>
        <a:custGeom>
          <a:avLst/>
          <a:gdLst/>
          <a:ahLst/>
          <a:cxnLst/>
          <a:rect l="0" t="0" r="0" b="0"/>
          <a:pathLst>
            <a:path>
              <a:moveTo>
                <a:pt x="45720" y="0"/>
              </a:moveTo>
              <a:lnTo>
                <a:pt x="45720"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F5A8925-8B15-4B36-8DC9-113B3F890937}">
      <dsp:nvSpPr>
        <dsp:cNvPr id="0" name=""/>
        <dsp:cNvSpPr/>
      </dsp:nvSpPr>
      <dsp:spPr>
        <a:xfrm>
          <a:off x="4272885" y="946712"/>
          <a:ext cx="91440" cy="442491"/>
        </a:xfrm>
        <a:custGeom>
          <a:avLst/>
          <a:gdLst/>
          <a:ahLst/>
          <a:cxnLst/>
          <a:rect l="0" t="0" r="0" b="0"/>
          <a:pathLst>
            <a:path>
              <a:moveTo>
                <a:pt x="45720" y="0"/>
              </a:moveTo>
              <a:lnTo>
                <a:pt x="45720"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D753A432-2532-498D-84FA-B886C8EC7AC3}">
      <dsp:nvSpPr>
        <dsp:cNvPr id="0" name=""/>
        <dsp:cNvSpPr/>
      </dsp:nvSpPr>
      <dsp:spPr>
        <a:xfrm>
          <a:off x="259568" y="3201661"/>
          <a:ext cx="387486" cy="1532054"/>
        </a:xfrm>
        <a:custGeom>
          <a:avLst/>
          <a:gdLst/>
          <a:ahLst/>
          <a:cxnLst/>
          <a:rect l="0" t="0" r="0" b="0"/>
          <a:pathLst>
            <a:path>
              <a:moveTo>
                <a:pt x="0" y="0"/>
              </a:moveTo>
              <a:lnTo>
                <a:pt x="0" y="1532054"/>
              </a:lnTo>
              <a:lnTo>
                <a:pt x="387486" y="1532054"/>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28111222-B009-4679-9652-BE24831D3368}">
      <dsp:nvSpPr>
        <dsp:cNvPr id="0" name=""/>
        <dsp:cNvSpPr/>
      </dsp:nvSpPr>
      <dsp:spPr>
        <a:xfrm>
          <a:off x="1247147" y="1893834"/>
          <a:ext cx="91440" cy="442491"/>
        </a:xfrm>
        <a:custGeom>
          <a:avLst/>
          <a:gdLst/>
          <a:ahLst/>
          <a:cxnLst/>
          <a:rect l="0" t="0" r="0" b="0"/>
          <a:pathLst>
            <a:path>
              <a:moveTo>
                <a:pt x="45720" y="0"/>
              </a:moveTo>
              <a:lnTo>
                <a:pt x="45720"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35F84AE0-B5F0-4F52-A7CE-612B536DBD4B}">
      <dsp:nvSpPr>
        <dsp:cNvPr id="0" name=""/>
        <dsp:cNvSpPr/>
      </dsp:nvSpPr>
      <dsp:spPr>
        <a:xfrm>
          <a:off x="1292867" y="946712"/>
          <a:ext cx="3025738" cy="442491"/>
        </a:xfrm>
        <a:custGeom>
          <a:avLst/>
          <a:gdLst/>
          <a:ahLst/>
          <a:cxnLst/>
          <a:rect l="0" t="0" r="0" b="0"/>
          <a:pathLst>
            <a:path>
              <a:moveTo>
                <a:pt x="3025738" y="0"/>
              </a:moveTo>
              <a:lnTo>
                <a:pt x="3025738" y="221245"/>
              </a:lnTo>
              <a:lnTo>
                <a:pt x="0" y="221245"/>
              </a:lnTo>
              <a:lnTo>
                <a:pt x="0" y="442491"/>
              </a:lnTo>
            </a:path>
          </a:pathLst>
        </a:custGeom>
        <a:no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F5BD01C8-CBF9-4F68-8B43-A62BC8ECB6D8}">
      <dsp:nvSpPr>
        <dsp:cNvPr id="0" name=""/>
        <dsp:cNvSpPr/>
      </dsp:nvSpPr>
      <dsp:spPr>
        <a:xfrm>
          <a:off x="3026982" y="81377"/>
          <a:ext cx="2583246"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Meio Ambiente</a:t>
          </a:r>
          <a:endParaRPr lang="pt-BR" sz="2100" b="1" kern="1200" dirty="0">
            <a:solidFill>
              <a:schemeClr val="tx1"/>
            </a:solidFill>
          </a:endParaRPr>
        </a:p>
      </dsp:txBody>
      <dsp:txXfrm>
        <a:off x="3026982" y="81377"/>
        <a:ext cx="2583246" cy="865335"/>
      </dsp:txXfrm>
    </dsp:sp>
    <dsp:sp modelId="{982A6018-9D1B-4E77-915D-5F74B0C5E282}">
      <dsp:nvSpPr>
        <dsp:cNvPr id="0" name=""/>
        <dsp:cNvSpPr/>
      </dsp:nvSpPr>
      <dsp:spPr>
        <a:xfrm>
          <a:off x="1244" y="1389204"/>
          <a:ext cx="2583246" cy="50463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Civil </a:t>
          </a:r>
          <a:endParaRPr lang="pt-BR" sz="2100" b="1" kern="1200" dirty="0">
            <a:solidFill>
              <a:schemeClr val="tx1"/>
            </a:solidFill>
          </a:endParaRPr>
        </a:p>
      </dsp:txBody>
      <dsp:txXfrm>
        <a:off x="1244" y="1389204"/>
        <a:ext cx="2583246" cy="504630"/>
      </dsp:txXfrm>
    </dsp:sp>
    <dsp:sp modelId="{19B0B59A-A5E9-4F79-8B7A-5341091CE496}">
      <dsp:nvSpPr>
        <dsp:cNvPr id="0" name=""/>
        <dsp:cNvSpPr/>
      </dsp:nvSpPr>
      <dsp:spPr>
        <a:xfrm>
          <a:off x="1244" y="2336326"/>
          <a:ext cx="2583246"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Poder Judiciário</a:t>
          </a:r>
          <a:endParaRPr lang="pt-BR" sz="2100" b="1" kern="1200" dirty="0">
            <a:solidFill>
              <a:schemeClr val="tx1"/>
            </a:solidFill>
          </a:endParaRPr>
        </a:p>
      </dsp:txBody>
      <dsp:txXfrm>
        <a:off x="1244" y="2336326"/>
        <a:ext cx="2583246" cy="865335"/>
      </dsp:txXfrm>
    </dsp:sp>
    <dsp:sp modelId="{2298A293-4FC0-47FF-8119-A706A5A99112}">
      <dsp:nvSpPr>
        <dsp:cNvPr id="0" name=""/>
        <dsp:cNvSpPr/>
      </dsp:nvSpPr>
      <dsp:spPr>
        <a:xfrm>
          <a:off x="647055" y="3644153"/>
          <a:ext cx="2583246" cy="217912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1. Obrigação de reparar de modo integral; 2. Pecuniária quando impossível a efetividade da primeira </a:t>
          </a:r>
          <a:endParaRPr lang="pt-BR" sz="2100" b="1" kern="1200" dirty="0">
            <a:solidFill>
              <a:schemeClr val="tx1"/>
            </a:solidFill>
          </a:endParaRPr>
        </a:p>
      </dsp:txBody>
      <dsp:txXfrm>
        <a:off x="647055" y="3644153"/>
        <a:ext cx="2583246" cy="2179125"/>
      </dsp:txXfrm>
    </dsp:sp>
    <dsp:sp modelId="{5481710A-FCAF-4957-814B-A42635F3C16C}">
      <dsp:nvSpPr>
        <dsp:cNvPr id="0" name=""/>
        <dsp:cNvSpPr/>
      </dsp:nvSpPr>
      <dsp:spPr>
        <a:xfrm>
          <a:off x="3026982" y="1389204"/>
          <a:ext cx="2583246" cy="50463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Crime</a:t>
          </a:r>
          <a:endParaRPr lang="pt-BR" sz="2100" b="1" kern="1200" dirty="0">
            <a:solidFill>
              <a:schemeClr val="tx1"/>
            </a:solidFill>
          </a:endParaRPr>
        </a:p>
      </dsp:txBody>
      <dsp:txXfrm>
        <a:off x="3026982" y="1389204"/>
        <a:ext cx="2583246" cy="504630"/>
      </dsp:txXfrm>
    </dsp:sp>
    <dsp:sp modelId="{985340FB-FA53-49A8-8D8F-9FA1686EABD7}">
      <dsp:nvSpPr>
        <dsp:cNvPr id="0" name=""/>
        <dsp:cNvSpPr/>
      </dsp:nvSpPr>
      <dsp:spPr>
        <a:xfrm>
          <a:off x="3026982" y="2336326"/>
          <a:ext cx="2583246"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Poder Judiciário </a:t>
          </a:r>
          <a:endParaRPr lang="pt-BR" sz="2100" b="1" kern="1200" dirty="0">
            <a:solidFill>
              <a:schemeClr val="tx1"/>
            </a:solidFill>
          </a:endParaRPr>
        </a:p>
      </dsp:txBody>
      <dsp:txXfrm>
        <a:off x="3026982" y="2336326"/>
        <a:ext cx="2583246" cy="865335"/>
      </dsp:txXfrm>
    </dsp:sp>
    <dsp:sp modelId="{3A53C589-5755-448A-8D1E-D2EE3B18C611}">
      <dsp:nvSpPr>
        <dsp:cNvPr id="0" name=""/>
        <dsp:cNvSpPr/>
      </dsp:nvSpPr>
      <dsp:spPr>
        <a:xfrm>
          <a:off x="3672794" y="3644153"/>
          <a:ext cx="2583246"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Intervenção mais severa (prisão)</a:t>
          </a:r>
          <a:endParaRPr lang="pt-BR" sz="2100" b="1" kern="1200" dirty="0">
            <a:solidFill>
              <a:schemeClr val="tx1"/>
            </a:solidFill>
          </a:endParaRPr>
        </a:p>
      </dsp:txBody>
      <dsp:txXfrm>
        <a:off x="3672794" y="3644153"/>
        <a:ext cx="2583246" cy="865335"/>
      </dsp:txXfrm>
    </dsp:sp>
    <dsp:sp modelId="{0225EBA2-8C60-4D1D-A830-42A2B06FD3C5}">
      <dsp:nvSpPr>
        <dsp:cNvPr id="0" name=""/>
        <dsp:cNvSpPr/>
      </dsp:nvSpPr>
      <dsp:spPr>
        <a:xfrm>
          <a:off x="6052720" y="1389204"/>
          <a:ext cx="2583246" cy="50463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Administrativo</a:t>
          </a:r>
          <a:endParaRPr lang="pt-BR" sz="2100" b="1" kern="1200" dirty="0">
            <a:solidFill>
              <a:schemeClr val="tx1"/>
            </a:solidFill>
          </a:endParaRPr>
        </a:p>
      </dsp:txBody>
      <dsp:txXfrm>
        <a:off x="6052720" y="1389204"/>
        <a:ext cx="2583246" cy="504630"/>
      </dsp:txXfrm>
    </dsp:sp>
    <dsp:sp modelId="{5DB64E3A-FDB0-41C0-A9B7-69D1F7393F27}">
      <dsp:nvSpPr>
        <dsp:cNvPr id="0" name=""/>
        <dsp:cNvSpPr/>
      </dsp:nvSpPr>
      <dsp:spPr>
        <a:xfrm>
          <a:off x="6052720" y="2336326"/>
          <a:ext cx="2583246"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Administração Pública Direita e Indireta</a:t>
          </a:r>
          <a:endParaRPr lang="pt-BR" sz="2100" b="1" kern="1200" dirty="0">
            <a:solidFill>
              <a:schemeClr val="tx1"/>
            </a:solidFill>
          </a:endParaRPr>
        </a:p>
      </dsp:txBody>
      <dsp:txXfrm>
        <a:off x="6052720" y="2336326"/>
        <a:ext cx="2583246" cy="865335"/>
      </dsp:txXfrm>
    </dsp:sp>
    <dsp:sp modelId="{3DAD41B3-F754-4E4C-A574-BF7D794A404B}">
      <dsp:nvSpPr>
        <dsp:cNvPr id="0" name=""/>
        <dsp:cNvSpPr/>
      </dsp:nvSpPr>
      <dsp:spPr>
        <a:xfrm>
          <a:off x="6480721" y="3672409"/>
          <a:ext cx="2373231" cy="8653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t-BR" sz="2100" b="1" kern="1200" dirty="0" smtClean="0">
              <a:solidFill>
                <a:schemeClr val="tx1"/>
              </a:solidFill>
            </a:rPr>
            <a:t>Não prisão</a:t>
          </a:r>
          <a:endParaRPr lang="pt-BR" sz="2100" b="1" kern="1200" dirty="0">
            <a:solidFill>
              <a:schemeClr val="tx1"/>
            </a:solidFill>
          </a:endParaRPr>
        </a:p>
      </dsp:txBody>
      <dsp:txXfrm>
        <a:off x="6480721" y="3672409"/>
        <a:ext cx="2373231" cy="865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41D0F-057A-486E-A4E2-B6C5EB10E8C3}" type="datetimeFigureOut">
              <a:rPr lang="pt-BR" smtClean="0"/>
              <a:t>30/06/2017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0F861-A521-40AA-BD8F-767A83921D4E}" type="slidenum">
              <a:rPr lang="pt-BR" smtClean="0"/>
              <a:t>‹nº›</a:t>
            </a:fld>
            <a:endParaRPr lang="pt-BR"/>
          </a:p>
        </p:txBody>
      </p:sp>
    </p:spTree>
    <p:extLst>
      <p:ext uri="{BB962C8B-B14F-4D97-AF65-F5344CB8AC3E}">
        <p14:creationId xmlns:p14="http://schemas.microsoft.com/office/powerpoint/2010/main" val="421901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ltGray">
          <a:xfrm>
            <a:off x="1884759" y="1371600"/>
            <a:ext cx="53721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2103120" y="1557867"/>
            <a:ext cx="4937760" cy="2560320"/>
          </a:xfrm>
        </p:spPr>
        <p:txBody>
          <a:bodyPr/>
          <a:lstStyle>
            <a:lvl1pPr algn="ctr">
              <a:lnSpc>
                <a:spcPct val="80000"/>
              </a:lnSpc>
              <a:defRPr sz="6600"/>
            </a:lvl1pPr>
          </a:lstStyle>
          <a:p>
            <a:r>
              <a:rPr lang="en-US" dirty="0" smtClean="0"/>
              <a:t>Click to edit Master title</a:t>
            </a:r>
            <a:endParaRPr lang="en-US" dirty="0"/>
          </a:p>
        </p:txBody>
      </p:sp>
      <p:sp>
        <p:nvSpPr>
          <p:cNvPr id="3" name="Subtitle 2"/>
          <p:cNvSpPr>
            <a:spLocks noGrp="1"/>
          </p:cNvSpPr>
          <p:nvPr>
            <p:ph type="subTitle" idx="1"/>
          </p:nvPr>
        </p:nvSpPr>
        <p:spPr>
          <a:xfrm>
            <a:off x="2103120" y="4185919"/>
            <a:ext cx="493776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244032519"/>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999DB-F8CC-4B94-B7E0-846563B3AA53}" type="datetime8">
              <a:rPr lang="en-US">
                <a:solidFill>
                  <a:prstClr val="black"/>
                </a:solidFill>
              </a:rPr>
              <a:pPr>
                <a:defRPr/>
              </a:pPr>
              <a:t>6/30/2017 8:46 AM</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4" name="Slide Number Placeholder 5"/>
          <p:cNvSpPr>
            <a:spLocks noGrp="1"/>
          </p:cNvSpPr>
          <p:nvPr>
            <p:ph type="sldNum" sz="quarter" idx="12"/>
          </p:nvPr>
        </p:nvSpPr>
        <p:spPr/>
        <p:txBody>
          <a:bodyPr/>
          <a:lstStyle>
            <a:lvl1pPr>
              <a:defRPr/>
            </a:lvl1pPr>
          </a:lstStyle>
          <a:p>
            <a:pPr>
              <a:defRPr/>
            </a:pPr>
            <a:fld id="{E721B9B2-5FC3-4BC5-B667-760D3F7DD1C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862866008"/>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199" y="982132"/>
            <a:ext cx="524637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FC2821-56C6-4D83-9105-B96C7D2887B1}" type="datetime8">
              <a:rPr lang="en-US">
                <a:solidFill>
                  <a:prstClr val="black"/>
                </a:solidFill>
              </a:rPr>
              <a:pPr>
                <a:defRPr/>
              </a:pPr>
              <a:t>6/30/2017 8:46 AM</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7" name="Slide Number Placeholder 5"/>
          <p:cNvSpPr>
            <a:spLocks noGrp="1"/>
          </p:cNvSpPr>
          <p:nvPr>
            <p:ph type="sldNum" sz="quarter" idx="12"/>
          </p:nvPr>
        </p:nvSpPr>
        <p:spPr/>
        <p:txBody>
          <a:bodyPr/>
          <a:lstStyle>
            <a:lvl1pPr>
              <a:defRPr/>
            </a:lvl1pPr>
          </a:lstStyle>
          <a:p>
            <a:pPr>
              <a:defRPr/>
            </a:pPr>
            <a:fld id="{4AF07494-7ADF-444A-802E-3A6F51D1B8A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508443450"/>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6083300" y="1143001"/>
            <a:ext cx="2603501" cy="2285999"/>
          </a:xfrm>
        </p:spPr>
        <p:txBody>
          <a:bodyPr/>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579038" y="1143000"/>
            <a:ext cx="5014518"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6" name="Date Placeholder 8"/>
          <p:cNvSpPr>
            <a:spLocks noGrp="1"/>
          </p:cNvSpPr>
          <p:nvPr>
            <p:ph type="dt" sz="half" idx="10"/>
          </p:nvPr>
        </p:nvSpPr>
        <p:spPr/>
        <p:txBody>
          <a:bodyPr/>
          <a:lstStyle>
            <a:lvl1pPr>
              <a:defRPr/>
            </a:lvl1pPr>
          </a:lstStyle>
          <a:p>
            <a:pPr>
              <a:defRPr/>
            </a:pPr>
            <a:fld id="{623D6497-EC56-4469-A478-21F868CADC7F}" type="datetime8">
              <a:rPr lang="en-US">
                <a:solidFill>
                  <a:prstClr val="black"/>
                </a:solidFill>
              </a:rPr>
              <a:pPr>
                <a:defRPr/>
              </a:pPr>
              <a:t>6/30/2017 8:46 AM</a:t>
            </a:fld>
            <a:endParaRPr lang="en-US">
              <a:solidFill>
                <a:prstClr val="black"/>
              </a:solidFill>
            </a:endParaRPr>
          </a:p>
        </p:txBody>
      </p:sp>
      <p:sp>
        <p:nvSpPr>
          <p:cNvPr id="7" name="Footer Placeholder 9"/>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8" name="Slide Number Placeholder 10"/>
          <p:cNvSpPr>
            <a:spLocks noGrp="1"/>
          </p:cNvSpPr>
          <p:nvPr>
            <p:ph type="sldNum" sz="quarter" idx="12"/>
          </p:nvPr>
        </p:nvSpPr>
        <p:spPr/>
        <p:txBody>
          <a:bodyPr/>
          <a:lstStyle>
            <a:lvl1pPr>
              <a:defRPr/>
            </a:lvl1pPr>
          </a:lstStyle>
          <a:p>
            <a:pPr>
              <a:defRPr/>
            </a:pPr>
            <a:fld id="{DA7078FF-D780-45F5-AC37-3B75EB067313}"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823484047"/>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FFE9BC-3764-4CED-AE46-B74C7BB3E345}" type="datetime8">
              <a:rPr lang="en-US">
                <a:solidFill>
                  <a:prstClr val="black"/>
                </a:solidFill>
              </a:rPr>
              <a:pPr>
                <a:defRPr/>
              </a:pPr>
              <a:t>6/30/2017 8:46 AM</a:t>
            </a:fld>
            <a:endParaRPr lang="en-US">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9" name="Slide Number Placeholder 5"/>
          <p:cNvSpPr>
            <a:spLocks noGrp="1"/>
          </p:cNvSpPr>
          <p:nvPr>
            <p:ph type="sldNum" sz="quarter" idx="12"/>
          </p:nvPr>
        </p:nvSpPr>
        <p:spPr/>
        <p:txBody>
          <a:bodyPr/>
          <a:lstStyle>
            <a:lvl1pPr>
              <a:defRPr/>
            </a:lvl1pPr>
          </a:lstStyle>
          <a:p>
            <a:pPr>
              <a:defRPr/>
            </a:pPr>
            <a:fld id="{8793FCE0-161F-45B0-BBEE-2C0E3A4A665A}"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316221062"/>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846667"/>
            <a:ext cx="1371600" cy="5554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099" y="846667"/>
            <a:ext cx="5897880" cy="5554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4699C-F140-433D-901A-146731F00B77}" type="datetime8">
              <a:rPr lang="en-US">
                <a:solidFill>
                  <a:prstClr val="black"/>
                </a:solidFill>
              </a:rPr>
              <a:pPr>
                <a:defRPr/>
              </a:pPr>
              <a:t>6/30/2017 8:46 AM</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6" name="Slide Number Placeholder 5"/>
          <p:cNvSpPr>
            <a:spLocks noGrp="1"/>
          </p:cNvSpPr>
          <p:nvPr>
            <p:ph type="sldNum" sz="quarter" idx="12"/>
          </p:nvPr>
        </p:nvSpPr>
        <p:spPr/>
        <p:txBody>
          <a:bodyPr/>
          <a:lstStyle>
            <a:lvl1pPr>
              <a:defRPr/>
            </a:lvl1pPr>
          </a:lstStyle>
          <a:p>
            <a:pPr>
              <a:defRPr/>
            </a:pPr>
            <a:fld id="{E65F6840-2337-4ADF-808B-B34467D13D33}"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08045120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79DCA4-2E28-4965-8278-49910E7F0980}" type="datetime8">
              <a:rPr lang="en-US">
                <a:solidFill>
                  <a:prstClr val="black"/>
                </a:solidFill>
              </a:rPr>
              <a:pPr>
                <a:defRPr/>
              </a:pPr>
              <a:t>6/30/2017 8:46 AM</a:t>
            </a:fld>
            <a:endParaRPr lang="en-US">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9" name="Slide Number Placeholder 5"/>
          <p:cNvSpPr>
            <a:spLocks noGrp="1"/>
          </p:cNvSpPr>
          <p:nvPr>
            <p:ph type="sldNum" sz="quarter" idx="12"/>
          </p:nvPr>
        </p:nvSpPr>
        <p:spPr/>
        <p:txBody>
          <a:bodyPr/>
          <a:lstStyle>
            <a:lvl1pPr>
              <a:defRPr/>
            </a:lvl1pPr>
          </a:lstStyle>
          <a:p>
            <a:pPr>
              <a:defRPr/>
            </a:pPr>
            <a:fld id="{51B27A01-5992-4F04-8FF4-B2A10AC128D1}"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525697246"/>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1217749"/>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88623953"/>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8828151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240530" y="1016001"/>
            <a:ext cx="4320540" cy="1828800"/>
          </a:xfrm>
        </p:spPr>
        <p:txBody>
          <a:bodyPr/>
          <a:lstStyle>
            <a:lvl1pPr algn="ctr">
              <a:lnSpc>
                <a:spcPct val="80000"/>
              </a:lnSpc>
              <a:defRPr sz="54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61898941"/>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16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840B7638-6D5F-4FAC-92F0-1E23C8E36697}" type="datetime8">
              <a:rPr lang="en-US">
                <a:solidFill>
                  <a:prstClr val="black"/>
                </a:solidFill>
              </a:rPr>
              <a:pPr>
                <a:defRPr/>
              </a:pPr>
              <a:t>6/30/2017 8:46 AM</a:t>
            </a:fld>
            <a:endParaRPr lang="en-US">
              <a:solidFill>
                <a:prstClr val="black"/>
              </a:solidFill>
            </a:endParaRPr>
          </a:p>
        </p:txBody>
      </p:sp>
      <p:sp>
        <p:nvSpPr>
          <p:cNvPr id="9" name="Footer Placeholder 5"/>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10" name="Slide Number Placeholder 6"/>
          <p:cNvSpPr>
            <a:spLocks noGrp="1"/>
          </p:cNvSpPr>
          <p:nvPr>
            <p:ph type="sldNum" sz="quarter" idx="12"/>
          </p:nvPr>
        </p:nvSpPr>
        <p:spPr/>
        <p:txBody>
          <a:bodyPr/>
          <a:lstStyle>
            <a:lvl1pPr>
              <a:defRPr/>
            </a:lvl1pPr>
          </a:lstStyle>
          <a:p>
            <a:pPr>
              <a:defRPr/>
            </a:pPr>
            <a:fld id="{7EAA119E-8B1C-48F7-9BBB-E3BC0C2B0E97}"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505777681"/>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10"/>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11"/>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916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916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B214D1F3-DD7A-415E-B02E-F78865839855}" type="datetime8">
              <a:rPr lang="en-US">
                <a:solidFill>
                  <a:prstClr val="black"/>
                </a:solidFill>
              </a:rPr>
              <a:pPr>
                <a:defRPr/>
              </a:pPr>
              <a:t>6/30/2017 8:46 AM</a:t>
            </a:fld>
            <a:endParaRPr lang="en-US">
              <a:solidFill>
                <a:prstClr val="black"/>
              </a:solidFill>
            </a:endParaRPr>
          </a:p>
        </p:txBody>
      </p:sp>
      <p:sp>
        <p:nvSpPr>
          <p:cNvPr id="11" name="Footer Placeholder 7"/>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12" name="Slide Number Placeholder 8"/>
          <p:cNvSpPr>
            <a:spLocks noGrp="1"/>
          </p:cNvSpPr>
          <p:nvPr>
            <p:ph type="sldNum" sz="quarter" idx="12"/>
          </p:nvPr>
        </p:nvSpPr>
        <p:spPr/>
        <p:txBody>
          <a:bodyPr/>
          <a:lstStyle>
            <a:lvl1pPr>
              <a:defRPr/>
            </a:lvl1pPr>
          </a:lstStyle>
          <a:p>
            <a:pPr>
              <a:defRPr/>
            </a:pPr>
            <a:fld id="{C5FFFA32-8CEA-424D-8B10-E08AAE6590F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380339400"/>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6"/>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A5EA4917-B246-4366-B16D-9F7DD1C23C1B}" type="datetime8">
              <a:rPr lang="en-US">
                <a:solidFill>
                  <a:prstClr val="black"/>
                </a:solidFill>
              </a:rPr>
              <a:pPr>
                <a:defRPr/>
              </a:pPr>
              <a:t>6/30/2017 8:46 AM</a:t>
            </a:fld>
            <a:endParaRPr lang="en-US">
              <a:solidFill>
                <a:prstClr val="black"/>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prstClr val="black"/>
                </a:solidFill>
              </a:rPr>
              <a:t>Prof. Danielly Borguezan</a:t>
            </a:r>
          </a:p>
        </p:txBody>
      </p:sp>
      <p:sp>
        <p:nvSpPr>
          <p:cNvPr id="8" name="Slide Number Placeholder 4"/>
          <p:cNvSpPr>
            <a:spLocks noGrp="1"/>
          </p:cNvSpPr>
          <p:nvPr>
            <p:ph type="sldNum" sz="quarter" idx="12"/>
          </p:nvPr>
        </p:nvSpPr>
        <p:spPr/>
        <p:txBody>
          <a:bodyPr/>
          <a:lstStyle>
            <a:lvl1pPr>
              <a:defRPr/>
            </a:lvl1pPr>
          </a:lstStyle>
          <a:p>
            <a:pPr>
              <a:defRPr/>
            </a:pPr>
            <a:fld id="{639A6C2D-6B74-4ADA-9365-DDEE1A42442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923548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
            <a:ext cx="9141619"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800100" y="561976"/>
            <a:ext cx="7543800" cy="10969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31" name="Text Placeholder 2"/>
          <p:cNvSpPr>
            <a:spLocks noGrp="1"/>
          </p:cNvSpPr>
          <p:nvPr>
            <p:ph type="body" idx="1"/>
          </p:nvPr>
        </p:nvSpPr>
        <p:spPr bwMode="auto">
          <a:xfrm>
            <a:off x="800100" y="20574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0" y="6519863"/>
            <a:ext cx="120015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61574063-87A2-463F-A6B3-07A5BA384951}" type="datetime8">
              <a:rPr lang="en-US">
                <a:solidFill>
                  <a:prstClr val="black"/>
                </a:solidFill>
              </a:rPr>
              <a:pPr>
                <a:defRPr/>
              </a:pPr>
              <a:t>6/30/2017 8:46 AM</a:t>
            </a:fld>
            <a:endParaRPr lang="en-US">
              <a:solidFill>
                <a:prstClr val="black"/>
              </a:solidFill>
            </a:endParaRPr>
          </a:p>
        </p:txBody>
      </p:sp>
      <p:sp>
        <p:nvSpPr>
          <p:cNvPr id="5" name="Footer Placeholder 4"/>
          <p:cNvSpPr>
            <a:spLocks noGrp="1"/>
          </p:cNvSpPr>
          <p:nvPr>
            <p:ph type="ftr" sz="quarter" idx="3"/>
          </p:nvPr>
        </p:nvSpPr>
        <p:spPr>
          <a:xfrm>
            <a:off x="800100" y="6519863"/>
            <a:ext cx="5314950" cy="201612"/>
          </a:xfrm>
          <a:prstGeom prst="rect">
            <a:avLst/>
          </a:prstGeom>
        </p:spPr>
        <p:txBody>
          <a:bodyPr vert="horz" lIns="91440" tIns="45720" rIns="91440" bIns="45720" rtlCol="0" anchor="ctr"/>
          <a:lstStyle>
            <a:lvl1pPr algn="l" fontAlgn="auto">
              <a:spcBef>
                <a:spcPts val="0"/>
              </a:spcBef>
              <a:spcAft>
                <a:spcPts val="0"/>
              </a:spcAft>
              <a:defRPr sz="800">
                <a:solidFill>
                  <a:schemeClr val="tx1"/>
                </a:solidFill>
                <a:latin typeface="+mn-lt"/>
                <a:cs typeface="+mn-cs"/>
              </a:defRPr>
            </a:lvl1pPr>
          </a:lstStyle>
          <a:p>
            <a:pPr>
              <a:defRPr/>
            </a:pPr>
            <a:r>
              <a:rPr lang="en-US">
                <a:solidFill>
                  <a:prstClr val="black"/>
                </a:solidFill>
              </a:rPr>
              <a:t>Prof. Danielly Borguezan</a:t>
            </a:r>
          </a:p>
        </p:txBody>
      </p:sp>
      <p:sp>
        <p:nvSpPr>
          <p:cNvPr id="6" name="Slide Number Placeholder 5"/>
          <p:cNvSpPr>
            <a:spLocks noGrp="1"/>
          </p:cNvSpPr>
          <p:nvPr>
            <p:ph type="sldNum" sz="quarter" idx="4"/>
          </p:nvPr>
        </p:nvSpPr>
        <p:spPr>
          <a:xfrm>
            <a:off x="7658100" y="6519863"/>
            <a:ext cx="685800" cy="201612"/>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mn-lt"/>
                <a:cs typeface="+mn-cs"/>
              </a:defRPr>
            </a:lvl1pPr>
          </a:lstStyle>
          <a:p>
            <a:pPr>
              <a:defRPr/>
            </a:pPr>
            <a:fld id="{9653607B-A9AE-4325-82CC-770BCB5559E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65248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blinds dir="vert"/>
  </p:transition>
  <p:hf hdr="0"/>
  <p:txStyles>
    <p:titleStyle>
      <a:lvl1pPr algn="l" rtl="0" eaLnBrk="0" fontAlgn="base" hangingPunct="0">
        <a:lnSpc>
          <a:spcPct val="90000"/>
        </a:lnSpc>
        <a:spcBef>
          <a:spcPct val="0"/>
        </a:spcBef>
        <a:spcAft>
          <a:spcPct val="0"/>
        </a:spcAft>
        <a:defRPr sz="3600" kern="1200" cap="sm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Constantia" pitchFamily="18" charset="0"/>
        </a:defRPr>
      </a:lvl2pPr>
      <a:lvl3pPr algn="l" rtl="0" eaLnBrk="0" fontAlgn="base" hangingPunct="0">
        <a:lnSpc>
          <a:spcPct val="90000"/>
        </a:lnSpc>
        <a:spcBef>
          <a:spcPct val="0"/>
        </a:spcBef>
        <a:spcAft>
          <a:spcPct val="0"/>
        </a:spcAft>
        <a:defRPr sz="3600">
          <a:solidFill>
            <a:schemeClr val="tx1"/>
          </a:solidFill>
          <a:latin typeface="Constantia" pitchFamily="18" charset="0"/>
        </a:defRPr>
      </a:lvl3pPr>
      <a:lvl4pPr algn="l" rtl="0" eaLnBrk="0" fontAlgn="base" hangingPunct="0">
        <a:lnSpc>
          <a:spcPct val="90000"/>
        </a:lnSpc>
        <a:spcBef>
          <a:spcPct val="0"/>
        </a:spcBef>
        <a:spcAft>
          <a:spcPct val="0"/>
        </a:spcAft>
        <a:defRPr sz="3600">
          <a:solidFill>
            <a:schemeClr val="tx1"/>
          </a:solidFill>
          <a:latin typeface="Constantia" pitchFamily="18" charset="0"/>
        </a:defRPr>
      </a:lvl4pPr>
      <a:lvl5pPr algn="l" rtl="0" eaLnBrk="0" fontAlgn="base" hangingPunct="0">
        <a:lnSpc>
          <a:spcPct val="90000"/>
        </a:lnSpc>
        <a:spcBef>
          <a:spcPct val="0"/>
        </a:spcBef>
        <a:spcAft>
          <a:spcPct val="0"/>
        </a:spcAft>
        <a:defRPr sz="3600">
          <a:solidFill>
            <a:schemeClr val="tx1"/>
          </a:solidFill>
          <a:latin typeface="Constantia" pitchFamily="18" charset="0"/>
        </a:defRPr>
      </a:lvl5pPr>
      <a:lvl6pPr marL="457200" algn="l" rtl="0" fontAlgn="base">
        <a:lnSpc>
          <a:spcPct val="90000"/>
        </a:lnSpc>
        <a:spcBef>
          <a:spcPct val="0"/>
        </a:spcBef>
        <a:spcAft>
          <a:spcPct val="0"/>
        </a:spcAft>
        <a:defRPr sz="3600">
          <a:solidFill>
            <a:schemeClr val="tx1"/>
          </a:solidFill>
          <a:latin typeface="Constantia" pitchFamily="18" charset="0"/>
        </a:defRPr>
      </a:lvl6pPr>
      <a:lvl7pPr marL="914400" algn="l" rtl="0" fontAlgn="base">
        <a:lnSpc>
          <a:spcPct val="90000"/>
        </a:lnSpc>
        <a:spcBef>
          <a:spcPct val="0"/>
        </a:spcBef>
        <a:spcAft>
          <a:spcPct val="0"/>
        </a:spcAft>
        <a:defRPr sz="3600">
          <a:solidFill>
            <a:schemeClr val="tx1"/>
          </a:solidFill>
          <a:latin typeface="Constantia" pitchFamily="18" charset="0"/>
        </a:defRPr>
      </a:lvl7pPr>
      <a:lvl8pPr marL="1371600" algn="l" rtl="0" fontAlgn="base">
        <a:lnSpc>
          <a:spcPct val="90000"/>
        </a:lnSpc>
        <a:spcBef>
          <a:spcPct val="0"/>
        </a:spcBef>
        <a:spcAft>
          <a:spcPct val="0"/>
        </a:spcAft>
        <a:defRPr sz="3600">
          <a:solidFill>
            <a:schemeClr val="tx1"/>
          </a:solidFill>
          <a:latin typeface="Constantia" pitchFamily="18" charset="0"/>
        </a:defRPr>
      </a:lvl8pPr>
      <a:lvl9pPr marL="1828800" algn="l" rtl="0" fontAlgn="base">
        <a:lnSpc>
          <a:spcPct val="90000"/>
        </a:lnSpc>
        <a:spcBef>
          <a:spcPct val="0"/>
        </a:spcBef>
        <a:spcAft>
          <a:spcPct val="0"/>
        </a:spcAft>
        <a:defRPr sz="3600">
          <a:solidFill>
            <a:schemeClr val="tx1"/>
          </a:solidFill>
          <a:latin typeface="Constantia" pitchFamily="18" charset="0"/>
        </a:defRPr>
      </a:lvl9pPr>
    </p:titleStyle>
    <p:bodyStyle>
      <a:lvl1pPr marL="228600" indent="-228600" algn="l" rtl="0" eaLnBrk="0" fontAlgn="base" hangingPunct="0">
        <a:lnSpc>
          <a:spcPct val="90000"/>
        </a:lnSpc>
        <a:spcBef>
          <a:spcPts val="1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1pPr>
      <a:lvl2pPr marL="501650" indent="-228600" algn="l" rtl="0" eaLnBrk="0" fontAlgn="base" hangingPunct="0">
        <a:lnSpc>
          <a:spcPct val="90000"/>
        </a:lnSpc>
        <a:spcBef>
          <a:spcPts val="1200"/>
        </a:spcBef>
        <a:spcAft>
          <a:spcPct val="0"/>
        </a:spcAft>
        <a:buClr>
          <a:schemeClr val="bg2"/>
        </a:buClr>
        <a:buSzPct val="90000"/>
        <a:buFont typeface="Wingdings" pitchFamily="2" charset="2"/>
        <a:buChar char="§"/>
        <a:defRPr sz="2000" kern="1200">
          <a:solidFill>
            <a:schemeClr val="tx1"/>
          </a:solidFill>
          <a:latin typeface="+mn-lt"/>
          <a:ea typeface="+mn-ea"/>
          <a:cs typeface="+mn-cs"/>
        </a:defRPr>
      </a:lvl2pPr>
      <a:lvl3pPr marL="776288" indent="-228600" algn="l" rtl="0" eaLnBrk="0" fontAlgn="base" hangingPunct="0">
        <a:lnSpc>
          <a:spcPct val="90000"/>
        </a:lnSpc>
        <a:spcBef>
          <a:spcPts val="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3pPr>
      <a:lvl4pPr marL="1050925"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4pPr>
      <a:lvl5pPr marL="1325563"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ntegrada.minhabiblioteca.com.br/#/books/9788502105560/pages/4797064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03120" y="1557867"/>
            <a:ext cx="4937760" cy="3167278"/>
          </a:xfrm>
        </p:spPr>
        <p:txBody>
          <a:bodyPr>
            <a:normAutofit/>
          </a:bodyPr>
          <a:lstStyle/>
          <a:p>
            <a:r>
              <a:rPr lang="pt-BR" sz="3200" b="1" dirty="0" smtClean="0"/>
              <a:t>direito ambiental </a:t>
            </a:r>
            <a:br>
              <a:rPr lang="pt-BR" sz="3200" b="1" dirty="0" smtClean="0"/>
            </a:br>
            <a:r>
              <a:rPr lang="pt-BR" sz="3200" b="1" dirty="0" smtClean="0"/>
              <a:t>x</a:t>
            </a:r>
            <a:br>
              <a:rPr lang="pt-BR" sz="3200" b="1" dirty="0" smtClean="0"/>
            </a:br>
            <a:r>
              <a:rPr lang="pt-BR" sz="3200" b="1" dirty="0" smtClean="0"/>
              <a:t>crimes ambientais</a:t>
            </a:r>
            <a:br>
              <a:rPr lang="pt-BR" sz="3200" b="1" dirty="0" smtClean="0"/>
            </a:br>
            <a:r>
              <a:rPr lang="pt-BR" sz="3200" b="1" dirty="0" smtClean="0"/>
              <a:t/>
            </a:r>
            <a:br>
              <a:rPr lang="pt-BR" sz="3200" b="1" dirty="0" smtClean="0"/>
            </a:br>
            <a:r>
              <a:rPr lang="pt-BR" sz="3200" b="1" dirty="0" smtClean="0"/>
              <a:t> </a:t>
            </a:r>
            <a:r>
              <a:rPr lang="pt-BR" sz="3200" b="1" dirty="0"/>
              <a:t>LEI 9.605/98</a:t>
            </a:r>
          </a:p>
        </p:txBody>
      </p:sp>
    </p:spTree>
    <p:extLst>
      <p:ext uri="{BB962C8B-B14F-4D97-AF65-F5344CB8AC3E}">
        <p14:creationId xmlns:p14="http://schemas.microsoft.com/office/powerpoint/2010/main" val="3121789754"/>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916832"/>
            <a:ext cx="8136904" cy="4483968"/>
          </a:xfrm>
        </p:spPr>
        <p:txBody>
          <a:bodyPr/>
          <a:lstStyle/>
          <a:p>
            <a:pPr algn="just"/>
            <a:r>
              <a:rPr lang="pt-BR" sz="1900" dirty="0" smtClean="0"/>
              <a:t>Verifica-se que a CF/1988 previu a responsabilização da PJ, bem como na Lei 8.078, de 11 de setembro de 1990 (CDC).</a:t>
            </a:r>
          </a:p>
          <a:p>
            <a:pPr algn="just"/>
            <a:r>
              <a:rPr lang="pt-BR" sz="1900" i="1" dirty="0" smtClean="0"/>
              <a:t>Art. 225: § 3 - As condutas e atividades consideradas lesivas ao meio ambiente sujeitarão os infratores, pessoas físicas ou jurídicas, a sanções penais e administrativas, independentemente da obrigação de reparar os danos causados.</a:t>
            </a:r>
          </a:p>
          <a:p>
            <a:pPr algn="just"/>
            <a:r>
              <a:rPr lang="pt-BR" sz="1900" dirty="0" smtClean="0"/>
              <a:t>O entendimento doutrinário acerca da responsabilidade penal das </a:t>
            </a:r>
            <a:r>
              <a:rPr lang="pt-BR" sz="1900" dirty="0" err="1" smtClean="0"/>
              <a:t>PJ´s</a:t>
            </a:r>
            <a:r>
              <a:rPr lang="pt-BR" sz="1900" dirty="0" smtClean="0"/>
              <a:t>, é mister enfatizar as condicionantes para que haja tal responsabilização. </a:t>
            </a:r>
          </a:p>
          <a:p>
            <a:pPr algn="just"/>
            <a:r>
              <a:rPr lang="pt-BR" sz="1900" dirty="0" smtClean="0"/>
              <a:t>a) que a infração penal tenha sido absolutamente cometida em benefício ou interesse de sua pessoa;</a:t>
            </a:r>
          </a:p>
          <a:p>
            <a:pPr algn="just"/>
            <a:r>
              <a:rPr lang="pt-BR" sz="1900" dirty="0" smtClean="0"/>
              <a:t>b) por decisão de seu representante, de natureza legal ou contratual, ou, então, de seu colegiado.</a:t>
            </a:r>
          </a:p>
          <a:p>
            <a:pPr algn="just"/>
            <a:endParaRPr lang="pt-BR" sz="19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914474471"/>
      </p:ext>
    </p:extLst>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44824"/>
            <a:ext cx="8136904" cy="4555976"/>
          </a:xfrm>
          <a:solidFill>
            <a:schemeClr val="accent2">
              <a:lumMod val="20000"/>
              <a:lumOff val="80000"/>
            </a:schemeClr>
          </a:solidFill>
        </p:spPr>
        <p:txBody>
          <a:bodyPr/>
          <a:lstStyle/>
          <a:p>
            <a:pPr algn="just"/>
            <a:endParaRPr lang="pt-BR" dirty="0" smtClean="0"/>
          </a:p>
          <a:p>
            <a:pPr algn="just"/>
            <a:endParaRPr lang="pt-BR" dirty="0" smtClean="0"/>
          </a:p>
          <a:p>
            <a:pPr algn="just"/>
            <a:endParaRPr lang="pt-BR" dirty="0"/>
          </a:p>
          <a:p>
            <a:pPr algn="just"/>
            <a:r>
              <a:rPr lang="pt-BR" dirty="0" smtClean="0"/>
              <a:t>A grande celeuma, se refere a responsabilidade das PJ de direito público. Há uma corrente majoritária no sentido de que a responsabilidade da PJ de direito público é objetiva, e outra corrente, por sua vez, entende que a responsabilidade dessas PJ é baseada exclusivamente na culpa.</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472679909"/>
      </p:ext>
    </p:extLst>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000" b="1" dirty="0" smtClean="0">
                <a:solidFill>
                  <a:srgbClr val="C00000"/>
                </a:solidFill>
              </a:rPr>
              <a:t>Da Desconstituição da Pessoa Jurídica</a:t>
            </a:r>
            <a:br>
              <a:rPr lang="pt-BR" sz="3000" b="1" dirty="0" smtClean="0">
                <a:solidFill>
                  <a:srgbClr val="C00000"/>
                </a:solidFill>
              </a:rPr>
            </a:br>
            <a:endParaRPr lang="pt-BR" sz="3000" b="1" dirty="0">
              <a:solidFill>
                <a:srgbClr val="C00000"/>
              </a:solidFill>
            </a:endParaRPr>
          </a:p>
        </p:txBody>
      </p:sp>
      <p:sp>
        <p:nvSpPr>
          <p:cNvPr id="3" name="Espaço Reservado para Conteúdo 2"/>
          <p:cNvSpPr>
            <a:spLocks noGrp="1"/>
          </p:cNvSpPr>
          <p:nvPr>
            <p:ph idx="1"/>
          </p:nvPr>
        </p:nvSpPr>
        <p:spPr>
          <a:xfrm>
            <a:off x="611560" y="2708920"/>
            <a:ext cx="7920880" cy="2880320"/>
          </a:xfrm>
          <a:solidFill>
            <a:schemeClr val="accent1">
              <a:lumMod val="20000"/>
              <a:lumOff val="80000"/>
            </a:schemeClr>
          </a:solidFill>
        </p:spPr>
        <p:txBody>
          <a:bodyPr/>
          <a:lstStyle/>
          <a:p>
            <a:pPr algn="just"/>
            <a:endParaRPr lang="pt-BR" sz="2600" dirty="0" smtClean="0"/>
          </a:p>
          <a:p>
            <a:pPr algn="just"/>
            <a:r>
              <a:rPr lang="pt-BR" sz="2600" dirty="0" smtClean="0"/>
              <a:t>O art. 4º, da Lei dos Crimes Ambientais, possibilita a aplicação da penalidade de desconsideração da pessoa jurídica sempre que sua personalidade constituir obstáculo ao ressarcimento de prejuízos causados à qualidade do meio ambiente.</a:t>
            </a:r>
          </a:p>
          <a:p>
            <a:pPr algn="just"/>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92703945"/>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92696"/>
            <a:ext cx="7543800" cy="1096963"/>
          </a:xfrm>
        </p:spPr>
        <p:txBody>
          <a:bodyPr>
            <a:noAutofit/>
          </a:bodyPr>
          <a:lstStyle/>
          <a:p>
            <a:r>
              <a:rPr lang="pt-BR" sz="3400" b="1" dirty="0" smtClean="0">
                <a:solidFill>
                  <a:srgbClr val="C00000"/>
                </a:solidFill>
              </a:rPr>
              <a:t/>
            </a:r>
            <a:br>
              <a:rPr lang="pt-BR" sz="3400" b="1" dirty="0" smtClean="0">
                <a:solidFill>
                  <a:srgbClr val="C00000"/>
                </a:solidFill>
              </a:rPr>
            </a:br>
            <a:r>
              <a:rPr lang="pt-BR" sz="3400" b="1" dirty="0" smtClean="0">
                <a:solidFill>
                  <a:srgbClr val="C00000"/>
                </a:solidFill>
              </a:rPr>
              <a:t>A Aplicação das Penas</a:t>
            </a:r>
            <a:br>
              <a:rPr lang="pt-BR" sz="3400" b="1" dirty="0" smtClean="0">
                <a:solidFill>
                  <a:srgbClr val="C00000"/>
                </a:solidFill>
              </a:rPr>
            </a:br>
            <a:endParaRPr lang="pt-BR" sz="3400" b="1" dirty="0">
              <a:solidFill>
                <a:srgbClr val="C00000"/>
              </a:solidFill>
            </a:endParaRPr>
          </a:p>
        </p:txBody>
      </p:sp>
      <p:sp>
        <p:nvSpPr>
          <p:cNvPr id="3" name="Espaço Reservado para Conteúdo 2"/>
          <p:cNvSpPr>
            <a:spLocks noGrp="1"/>
          </p:cNvSpPr>
          <p:nvPr>
            <p:ph idx="1"/>
          </p:nvPr>
        </p:nvSpPr>
        <p:spPr>
          <a:xfrm>
            <a:off x="395536" y="2057400"/>
            <a:ext cx="8424936" cy="4343400"/>
          </a:xfrm>
          <a:solidFill>
            <a:schemeClr val="accent3">
              <a:lumMod val="20000"/>
              <a:lumOff val="80000"/>
            </a:schemeClr>
          </a:solidFill>
        </p:spPr>
        <p:txBody>
          <a:bodyPr/>
          <a:lstStyle/>
          <a:p>
            <a:pPr algn="just"/>
            <a:endParaRPr lang="pt-BR" sz="2600" dirty="0" smtClean="0"/>
          </a:p>
          <a:p>
            <a:pPr algn="just"/>
            <a:r>
              <a:rPr lang="pt-BR" sz="2600" dirty="0" smtClean="0"/>
              <a:t>No que se relaciona à aplicação das penas, o referido diploma legal não dista em nada do CP, prevendo penas de multa, restritivas de liberdade e restritivas de direito.</a:t>
            </a:r>
          </a:p>
          <a:p>
            <a:pPr algn="just"/>
            <a:r>
              <a:rPr lang="pt-BR" sz="2600" dirty="0" smtClean="0"/>
              <a:t>Entretanto destaca-se a preferência legislativa em relação às penas restritivas de direito e as pecuniárias e isso se explica haja vista a enorme diferença entre os </a:t>
            </a:r>
            <a:r>
              <a:rPr lang="pt-BR" sz="2600" dirty="0" err="1" smtClean="0"/>
              <a:t>delinqüentes</a:t>
            </a:r>
            <a:r>
              <a:rPr lang="pt-BR" sz="2600" dirty="0" smtClean="0"/>
              <a:t> ambientais daqueles que tem ocupado o sistema prisional brasileiro. </a:t>
            </a:r>
          </a:p>
          <a:p>
            <a:pPr algn="just"/>
            <a:endParaRPr lang="pt-BR" sz="20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4993435"/>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2057400"/>
            <a:ext cx="8208912" cy="4343400"/>
          </a:xfrm>
          <a:solidFill>
            <a:schemeClr val="accent5">
              <a:lumMod val="20000"/>
              <a:lumOff val="80000"/>
            </a:schemeClr>
          </a:solidFill>
        </p:spPr>
        <p:txBody>
          <a:bodyPr/>
          <a:lstStyle/>
          <a:p>
            <a:pPr algn="just"/>
            <a:r>
              <a:rPr lang="pt-BR" dirty="0" err="1"/>
              <a:t>Obs</a:t>
            </a:r>
            <a:r>
              <a:rPr lang="pt-BR" dirty="0"/>
              <a:t>: para a imposição e a gradação da penalidade, a autoridade competente observará: </a:t>
            </a:r>
            <a:endParaRPr lang="pt-BR" dirty="0" smtClean="0"/>
          </a:p>
          <a:p>
            <a:pPr algn="just"/>
            <a:r>
              <a:rPr lang="pt-BR" dirty="0" smtClean="0"/>
              <a:t>a</a:t>
            </a:r>
            <a:r>
              <a:rPr lang="pt-BR" dirty="0"/>
              <a:t>) a </a:t>
            </a:r>
            <a:r>
              <a:rPr lang="pt-BR" b="1" dirty="0"/>
              <a:t>gravidade do fato</a:t>
            </a:r>
            <a:r>
              <a:rPr lang="pt-BR" dirty="0"/>
              <a:t>, levando-se em conta os motivos que levaram à pratica da infração e as suas </a:t>
            </a:r>
            <a:r>
              <a:rPr lang="pt-BR" b="1" dirty="0" err="1"/>
              <a:t>conseqüências</a:t>
            </a:r>
            <a:r>
              <a:rPr lang="pt-BR" dirty="0"/>
              <a:t> para a saúde pública e para o meio ambiente; </a:t>
            </a:r>
            <a:endParaRPr lang="pt-BR" dirty="0" smtClean="0"/>
          </a:p>
          <a:p>
            <a:pPr algn="just"/>
            <a:r>
              <a:rPr lang="pt-BR" dirty="0" smtClean="0"/>
              <a:t>b</a:t>
            </a:r>
            <a:r>
              <a:rPr lang="pt-BR" dirty="0"/>
              <a:t>) </a:t>
            </a:r>
            <a:r>
              <a:rPr lang="pt-BR" b="1" dirty="0"/>
              <a:t>os antecedentes do infrator </a:t>
            </a:r>
            <a:r>
              <a:rPr lang="pt-BR" dirty="0"/>
              <a:t>quanto ao cumprimento da legislação </a:t>
            </a:r>
            <a:r>
              <a:rPr lang="pt-BR" dirty="0" smtClean="0"/>
              <a:t>ambiental;</a:t>
            </a:r>
          </a:p>
          <a:p>
            <a:pPr algn="just"/>
            <a:r>
              <a:rPr lang="pt-BR" dirty="0" smtClean="0"/>
              <a:t>c</a:t>
            </a:r>
            <a:r>
              <a:rPr lang="pt-BR" dirty="0"/>
              <a:t>) a </a:t>
            </a:r>
            <a:r>
              <a:rPr lang="pt-BR" b="1" dirty="0"/>
              <a:t>situação econômica do infrator</a:t>
            </a:r>
            <a:r>
              <a:rPr lang="pt-BR" dirty="0"/>
              <a:t>, no caso de multa (</a:t>
            </a:r>
            <a:r>
              <a:rPr lang="pt-BR" dirty="0" err="1"/>
              <a:t>obs</a:t>
            </a:r>
            <a:r>
              <a:rPr lang="pt-BR" dirty="0"/>
              <a:t>: valores  exorbitantes ao cidadão desafortunado x  capital social de pessoas jurídica).</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044359436"/>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6"/>
          <p:cNvGraphicFramePr>
            <a:graphicFrameLocks noGrp="1"/>
          </p:cNvGraphicFramePr>
          <p:nvPr>
            <p:ph idx="1"/>
            <p:extLst>
              <p:ext uri="{D42A27DB-BD31-4B8C-83A1-F6EECF244321}">
                <p14:modId xmlns:p14="http://schemas.microsoft.com/office/powerpoint/2010/main" val="3641647287"/>
              </p:ext>
            </p:extLst>
          </p:nvPr>
        </p:nvGraphicFramePr>
        <p:xfrm>
          <a:off x="-2" y="548680"/>
          <a:ext cx="9144001" cy="6191263"/>
        </p:xfrm>
        <a:graphic>
          <a:graphicData uri="http://schemas.openxmlformats.org/drawingml/2006/table">
            <a:tbl>
              <a:tblPr firstRow="1" firstCol="1" bandRow="1">
                <a:tableStyleId>{5C22544A-7EE6-4342-B048-85BDC9FD1C3A}</a:tableStyleId>
              </a:tblPr>
              <a:tblGrid>
                <a:gridCol w="1784671"/>
                <a:gridCol w="1894481"/>
                <a:gridCol w="2404534"/>
                <a:gridCol w="3060315"/>
              </a:tblGrid>
              <a:tr h="936104">
                <a:tc>
                  <a:txBody>
                    <a:bodyPr/>
                    <a:lstStyle/>
                    <a:p>
                      <a:pPr algn="ctr">
                        <a:spcAft>
                          <a:spcPts val="0"/>
                        </a:spcAft>
                      </a:pPr>
                      <a:r>
                        <a:rPr lang="pt-BR" sz="1500" dirty="0">
                          <a:solidFill>
                            <a:schemeClr val="tx1"/>
                          </a:solidFill>
                          <a:effectLst/>
                        </a:rPr>
                        <a:t>RESPONSABILIDADE CIVIL</a:t>
                      </a:r>
                      <a:endParaRPr lang="pt-BR" sz="1500" dirty="0">
                        <a:solidFill>
                          <a:schemeClr val="tx1"/>
                        </a:solidFill>
                        <a:effectLst/>
                        <a:latin typeface="Calibri"/>
                        <a:ea typeface="Calibri"/>
                        <a:cs typeface="Times New Roman"/>
                      </a:endParaRPr>
                    </a:p>
                  </a:txBody>
                  <a:tcPr marL="61271" marR="61271" marT="0" marB="0" anchor="ctr">
                    <a:solidFill>
                      <a:schemeClr val="accent1">
                        <a:lumMod val="20000"/>
                        <a:lumOff val="80000"/>
                      </a:schemeClr>
                    </a:solidFill>
                  </a:tcPr>
                </a:tc>
                <a:tc gridSpan="2">
                  <a:txBody>
                    <a:bodyPr/>
                    <a:lstStyle/>
                    <a:p>
                      <a:pPr algn="ctr">
                        <a:spcAft>
                          <a:spcPts val="0"/>
                        </a:spcAft>
                      </a:pPr>
                      <a:r>
                        <a:rPr lang="pt-BR" sz="1800" dirty="0">
                          <a:solidFill>
                            <a:schemeClr val="tx1"/>
                          </a:solidFill>
                          <a:effectLst/>
                        </a:rPr>
                        <a:t>RESPONSABILIDADE CRIMINAL</a:t>
                      </a:r>
                      <a:endParaRPr lang="pt-BR" sz="1800" dirty="0">
                        <a:solidFill>
                          <a:schemeClr val="tx1"/>
                        </a:solidFill>
                        <a:effectLst/>
                        <a:latin typeface="Calibri"/>
                        <a:ea typeface="Calibri"/>
                        <a:cs typeface="Times New Roman"/>
                      </a:endParaRPr>
                    </a:p>
                  </a:txBody>
                  <a:tcPr marL="61271" marR="61271" marT="0" marB="0" anchor="ctr">
                    <a:solidFill>
                      <a:schemeClr val="accent1">
                        <a:lumMod val="20000"/>
                        <a:lumOff val="80000"/>
                      </a:schemeClr>
                    </a:solidFill>
                  </a:tcPr>
                </a:tc>
                <a:tc hMerge="1">
                  <a:txBody>
                    <a:bodyPr/>
                    <a:lstStyle/>
                    <a:p>
                      <a:endParaRPr lang="pt-BR"/>
                    </a:p>
                  </a:txBody>
                  <a:tcPr/>
                </a:tc>
                <a:tc>
                  <a:txBody>
                    <a:bodyPr/>
                    <a:lstStyle/>
                    <a:p>
                      <a:pPr algn="ctr">
                        <a:spcAft>
                          <a:spcPts val="0"/>
                        </a:spcAft>
                      </a:pPr>
                      <a:r>
                        <a:rPr lang="pt-BR" sz="1800" dirty="0">
                          <a:solidFill>
                            <a:schemeClr val="tx1"/>
                          </a:solidFill>
                          <a:effectLst/>
                        </a:rPr>
                        <a:t>RESPONSABILIDADE / PROCESSO ADMINISTRATIVO</a:t>
                      </a:r>
                      <a:endParaRPr lang="pt-BR" sz="1800" dirty="0">
                        <a:solidFill>
                          <a:schemeClr val="tx1"/>
                        </a:solidFill>
                        <a:effectLst/>
                        <a:latin typeface="Calibri"/>
                        <a:ea typeface="Calibri"/>
                        <a:cs typeface="Times New Roman"/>
                      </a:endParaRPr>
                    </a:p>
                  </a:txBody>
                  <a:tcPr marL="61271" marR="61271" marT="0" marB="0" anchor="ctr">
                    <a:solidFill>
                      <a:schemeClr val="accent1">
                        <a:lumMod val="20000"/>
                        <a:lumOff val="80000"/>
                      </a:schemeClr>
                    </a:solidFill>
                  </a:tcPr>
                </a:tc>
              </a:tr>
              <a:tr h="203970">
                <a:tc>
                  <a:txBody>
                    <a:bodyPr/>
                    <a:lstStyle/>
                    <a:p>
                      <a:pPr algn="ctr">
                        <a:spcAft>
                          <a:spcPts val="0"/>
                        </a:spcAft>
                      </a:pPr>
                      <a:r>
                        <a:rPr lang="pt-BR" sz="1600" dirty="0" smtClean="0">
                          <a:solidFill>
                            <a:schemeClr val="tx1"/>
                          </a:solidFill>
                          <a:effectLst/>
                          <a:latin typeface="+mn-lt"/>
                          <a:ea typeface="+mn-ea"/>
                          <a:cs typeface="+mn-cs"/>
                        </a:rPr>
                        <a:t>PF</a:t>
                      </a:r>
                      <a:r>
                        <a:rPr lang="pt-BR" sz="1600" baseline="0" dirty="0" smtClean="0">
                          <a:solidFill>
                            <a:schemeClr val="tx1"/>
                          </a:solidFill>
                          <a:effectLst/>
                          <a:latin typeface="+mn-lt"/>
                          <a:ea typeface="+mn-ea"/>
                          <a:cs typeface="+mn-cs"/>
                        </a:rPr>
                        <a:t> ou PJ</a:t>
                      </a:r>
                      <a:endParaRPr lang="pt-BR" sz="1600" dirty="0">
                        <a:solidFill>
                          <a:schemeClr val="tx1"/>
                        </a:solidFill>
                        <a:effectLst/>
                        <a:latin typeface="Calibri"/>
                        <a:ea typeface="Calibri"/>
                        <a:cs typeface="Times New Roman"/>
                      </a:endParaRPr>
                    </a:p>
                  </a:txBody>
                  <a:tcPr marL="61271" marR="61271" marT="0" marB="0" anchor="ctr">
                    <a:solidFill>
                      <a:schemeClr val="bg2">
                        <a:lumMod val="60000"/>
                        <a:lumOff val="40000"/>
                      </a:schemeClr>
                    </a:solidFill>
                  </a:tcPr>
                </a:tc>
                <a:tc>
                  <a:txBody>
                    <a:bodyPr/>
                    <a:lstStyle/>
                    <a:p>
                      <a:pPr algn="ctr">
                        <a:spcAft>
                          <a:spcPts val="0"/>
                        </a:spcAft>
                      </a:pPr>
                      <a:r>
                        <a:rPr lang="pt-BR" sz="1600" b="1" dirty="0">
                          <a:solidFill>
                            <a:schemeClr val="tx1"/>
                          </a:solidFill>
                          <a:effectLst/>
                        </a:rPr>
                        <a:t>PESSOA FÍSICA</a:t>
                      </a:r>
                      <a:endParaRPr lang="pt-BR" sz="1600" b="1" dirty="0">
                        <a:solidFill>
                          <a:schemeClr val="tx1"/>
                        </a:solidFill>
                        <a:effectLst/>
                        <a:latin typeface="Calibri"/>
                        <a:ea typeface="Calibri"/>
                        <a:cs typeface="Times New Roman"/>
                      </a:endParaRPr>
                    </a:p>
                  </a:txBody>
                  <a:tcPr marL="61271" marR="61271" marT="0" marB="0" anchor="ctr">
                    <a:solidFill>
                      <a:schemeClr val="bg2">
                        <a:lumMod val="60000"/>
                        <a:lumOff val="40000"/>
                      </a:schemeClr>
                    </a:solidFill>
                  </a:tcPr>
                </a:tc>
                <a:tc>
                  <a:txBody>
                    <a:bodyPr/>
                    <a:lstStyle/>
                    <a:p>
                      <a:pPr algn="ctr">
                        <a:spcAft>
                          <a:spcPts val="0"/>
                        </a:spcAft>
                      </a:pPr>
                      <a:r>
                        <a:rPr lang="pt-BR" sz="1600" b="1" dirty="0">
                          <a:solidFill>
                            <a:schemeClr val="tx1"/>
                          </a:solidFill>
                          <a:effectLst/>
                        </a:rPr>
                        <a:t>PESSOA JURÍDICA</a:t>
                      </a:r>
                      <a:endParaRPr lang="pt-BR" sz="1600" b="1" dirty="0">
                        <a:solidFill>
                          <a:schemeClr val="tx1"/>
                        </a:solidFill>
                        <a:effectLst/>
                        <a:latin typeface="Calibri"/>
                        <a:ea typeface="Calibri"/>
                        <a:cs typeface="Times New Roman"/>
                      </a:endParaRPr>
                    </a:p>
                  </a:txBody>
                  <a:tcPr marL="61271" marR="61271" marT="0" marB="0" anchor="ctr">
                    <a:solidFill>
                      <a:schemeClr val="bg2">
                        <a:lumMod val="60000"/>
                        <a:lumOff val="40000"/>
                      </a:schemeClr>
                    </a:solidFill>
                  </a:tcPr>
                </a:tc>
                <a:tc>
                  <a:txBody>
                    <a:bodyPr/>
                    <a:lstStyle/>
                    <a:p>
                      <a:pPr algn="ctr">
                        <a:spcAft>
                          <a:spcPts val="0"/>
                        </a:spcAft>
                      </a:pPr>
                      <a:r>
                        <a:rPr lang="pt-BR" sz="1600" dirty="0">
                          <a:solidFill>
                            <a:schemeClr val="tx1"/>
                          </a:solidFill>
                          <a:effectLst/>
                        </a:rPr>
                        <a:t> </a:t>
                      </a:r>
                      <a:r>
                        <a:rPr lang="pt-BR" sz="1600" b="1" dirty="0" smtClean="0">
                          <a:solidFill>
                            <a:schemeClr val="tx1"/>
                          </a:solidFill>
                          <a:effectLst/>
                        </a:rPr>
                        <a:t>PF ou PJ</a:t>
                      </a:r>
                      <a:endParaRPr lang="pt-BR" sz="1600" b="1" dirty="0">
                        <a:solidFill>
                          <a:schemeClr val="tx1"/>
                        </a:solidFill>
                        <a:effectLst/>
                        <a:latin typeface="Calibri"/>
                        <a:ea typeface="Calibri"/>
                        <a:cs typeface="Times New Roman"/>
                      </a:endParaRPr>
                    </a:p>
                  </a:txBody>
                  <a:tcPr marL="61271" marR="61271" marT="0" marB="0">
                    <a:solidFill>
                      <a:schemeClr val="bg2">
                        <a:lumMod val="60000"/>
                        <a:lumOff val="40000"/>
                      </a:schemeClr>
                    </a:solidFill>
                  </a:tcPr>
                </a:tc>
              </a:tr>
              <a:tr h="5011319">
                <a:tc>
                  <a:txBody>
                    <a:bodyPr/>
                    <a:lstStyle/>
                    <a:p>
                      <a:pPr algn="just">
                        <a:spcAft>
                          <a:spcPts val="0"/>
                        </a:spcAft>
                      </a:pPr>
                      <a:r>
                        <a:rPr lang="pt-BR" sz="1600" dirty="0">
                          <a:solidFill>
                            <a:schemeClr val="tx1"/>
                          </a:solidFill>
                          <a:effectLst/>
                        </a:rPr>
                        <a:t> </a:t>
                      </a:r>
                      <a:endParaRPr lang="pt-BR" sz="1600" dirty="0" smtClean="0">
                        <a:solidFill>
                          <a:schemeClr val="tx1"/>
                        </a:solidFill>
                        <a:effectLst/>
                      </a:endParaRPr>
                    </a:p>
                    <a:p>
                      <a:pPr algn="just">
                        <a:spcAft>
                          <a:spcPts val="0"/>
                        </a:spcAft>
                      </a:pPr>
                      <a:endParaRPr lang="pt-BR" sz="1600" dirty="0" smtClean="0">
                        <a:solidFill>
                          <a:schemeClr val="tx1"/>
                        </a:solidFill>
                        <a:effectLst/>
                        <a:latin typeface="Calibri"/>
                        <a:ea typeface="Calibri"/>
                        <a:cs typeface="Times New Roman"/>
                      </a:endParaRPr>
                    </a:p>
                    <a:p>
                      <a:pPr algn="just">
                        <a:spcAft>
                          <a:spcPts val="0"/>
                        </a:spcAft>
                      </a:pPr>
                      <a:endParaRPr lang="pt-BR" sz="1600" dirty="0" smtClean="0">
                        <a:solidFill>
                          <a:schemeClr val="tx1"/>
                        </a:solidFill>
                        <a:effectLst/>
                        <a:latin typeface="Calibri"/>
                        <a:ea typeface="Calibri"/>
                        <a:cs typeface="Times New Roman"/>
                      </a:endParaRPr>
                    </a:p>
                    <a:p>
                      <a:pPr algn="just">
                        <a:spcAft>
                          <a:spcPts val="0"/>
                        </a:spcAft>
                      </a:pPr>
                      <a:endParaRPr lang="pt-BR" sz="1600" dirty="0" smtClean="0">
                        <a:solidFill>
                          <a:schemeClr val="tx1"/>
                        </a:solidFill>
                        <a:effectLst/>
                        <a:latin typeface="Calibri"/>
                        <a:ea typeface="Calibri"/>
                        <a:cs typeface="Times New Roman"/>
                      </a:endParaRPr>
                    </a:p>
                    <a:p>
                      <a:pPr algn="ctr">
                        <a:spcAft>
                          <a:spcPts val="0"/>
                        </a:spcAft>
                      </a:pPr>
                      <a:r>
                        <a:rPr lang="pt-BR" sz="1600" b="0" dirty="0" smtClean="0">
                          <a:solidFill>
                            <a:schemeClr val="tx1"/>
                          </a:solidFill>
                          <a:effectLst/>
                          <a:latin typeface="Calibri"/>
                          <a:ea typeface="Calibri"/>
                          <a:cs typeface="Times New Roman"/>
                        </a:rPr>
                        <a:t>R$</a:t>
                      </a:r>
                      <a:endParaRPr lang="pt-BR" sz="1600" b="0" dirty="0">
                        <a:solidFill>
                          <a:schemeClr val="tx1"/>
                        </a:solidFill>
                        <a:effectLst/>
                        <a:latin typeface="Calibri"/>
                        <a:ea typeface="Calibri"/>
                        <a:cs typeface="Times New Roman"/>
                      </a:endParaRPr>
                    </a:p>
                  </a:txBody>
                  <a:tcPr marL="61271" marR="61271" marT="0" marB="0">
                    <a:solidFill>
                      <a:schemeClr val="bg2">
                        <a:lumMod val="20000"/>
                        <a:lumOff val="80000"/>
                      </a:schemeClr>
                    </a:solidFill>
                  </a:tcPr>
                </a:tc>
                <a:tc>
                  <a:txBody>
                    <a:bodyPr/>
                    <a:lstStyle/>
                    <a:p>
                      <a:pPr algn="just">
                        <a:spcAft>
                          <a:spcPts val="0"/>
                        </a:spcAft>
                      </a:pPr>
                      <a:endParaRPr lang="pt-BR" sz="1600" dirty="0" smtClean="0">
                        <a:solidFill>
                          <a:schemeClr val="tx1"/>
                        </a:solidFill>
                        <a:effectLst/>
                      </a:endParaRPr>
                    </a:p>
                    <a:p>
                      <a:pPr marL="285750" indent="-285750" algn="just">
                        <a:spcAft>
                          <a:spcPts val="0"/>
                        </a:spcAft>
                        <a:buFontTx/>
                        <a:buChar char="-"/>
                      </a:pPr>
                      <a:r>
                        <a:rPr lang="pt-BR" sz="1600" dirty="0" smtClean="0">
                          <a:solidFill>
                            <a:schemeClr val="tx1"/>
                          </a:solidFill>
                          <a:effectLst/>
                        </a:rPr>
                        <a:t>Privativa</a:t>
                      </a:r>
                      <a:r>
                        <a:rPr lang="pt-BR" sz="1600" baseline="0" dirty="0" smtClean="0">
                          <a:solidFill>
                            <a:schemeClr val="tx1"/>
                          </a:solidFill>
                          <a:effectLst/>
                        </a:rPr>
                        <a:t> </a:t>
                      </a:r>
                      <a:r>
                        <a:rPr lang="pt-BR" sz="1600" dirty="0" smtClean="0">
                          <a:solidFill>
                            <a:schemeClr val="tx1"/>
                          </a:solidFill>
                          <a:effectLst/>
                        </a:rPr>
                        <a:t>de Liberdade</a:t>
                      </a:r>
                    </a:p>
                    <a:p>
                      <a:pPr marL="0" indent="0" algn="just">
                        <a:spcAft>
                          <a:spcPts val="0"/>
                        </a:spcAft>
                        <a:buFontTx/>
                        <a:buNone/>
                      </a:pPr>
                      <a:endParaRPr lang="pt-BR" sz="1600" dirty="0">
                        <a:solidFill>
                          <a:schemeClr val="tx1"/>
                        </a:solidFill>
                        <a:effectLst/>
                      </a:endParaRPr>
                    </a:p>
                    <a:p>
                      <a:pPr marL="285750" indent="-285750" algn="just">
                        <a:spcAft>
                          <a:spcPts val="0"/>
                        </a:spcAft>
                        <a:buFontTx/>
                        <a:buChar char="-"/>
                      </a:pPr>
                      <a:r>
                        <a:rPr lang="pt-BR" sz="1600" dirty="0" smtClean="0">
                          <a:solidFill>
                            <a:schemeClr val="tx1"/>
                          </a:solidFill>
                          <a:effectLst/>
                        </a:rPr>
                        <a:t>Restritiva Direito</a:t>
                      </a:r>
                    </a:p>
                    <a:p>
                      <a:pPr marL="0" indent="0" algn="just">
                        <a:spcAft>
                          <a:spcPts val="0"/>
                        </a:spcAft>
                        <a:buFontTx/>
                        <a:buNone/>
                      </a:pPr>
                      <a:r>
                        <a:rPr lang="pt-BR" sz="1600" baseline="0" dirty="0" smtClean="0">
                          <a:solidFill>
                            <a:schemeClr val="tx1"/>
                          </a:solidFill>
                          <a:effectLst/>
                        </a:rPr>
                        <a:t>a) </a:t>
                      </a:r>
                      <a:r>
                        <a:rPr lang="pt-BR" sz="1600" dirty="0" smtClean="0">
                          <a:solidFill>
                            <a:schemeClr val="tx1"/>
                          </a:solidFill>
                          <a:effectLst/>
                        </a:rPr>
                        <a:t>PSC; </a:t>
                      </a:r>
                    </a:p>
                    <a:p>
                      <a:pPr marL="0" indent="0" algn="just">
                        <a:spcAft>
                          <a:spcPts val="0"/>
                        </a:spcAft>
                        <a:buFontTx/>
                        <a:buNone/>
                      </a:pPr>
                      <a:r>
                        <a:rPr lang="pt-BR" sz="1600" dirty="0" smtClean="0">
                          <a:solidFill>
                            <a:schemeClr val="tx1"/>
                          </a:solidFill>
                          <a:effectLst/>
                        </a:rPr>
                        <a:t>b)Interdição </a:t>
                      </a:r>
                      <a:r>
                        <a:rPr lang="pt-BR" sz="1600" dirty="0">
                          <a:solidFill>
                            <a:schemeClr val="tx1"/>
                          </a:solidFill>
                          <a:effectLst/>
                        </a:rPr>
                        <a:t>de Direito; </a:t>
                      </a:r>
                      <a:endParaRPr lang="pt-BR" sz="1600" dirty="0" smtClean="0">
                        <a:solidFill>
                          <a:schemeClr val="tx1"/>
                        </a:solidFill>
                        <a:effectLst/>
                      </a:endParaRPr>
                    </a:p>
                    <a:p>
                      <a:pPr marL="0" indent="0" algn="just">
                        <a:spcAft>
                          <a:spcPts val="0"/>
                        </a:spcAft>
                        <a:buFontTx/>
                        <a:buNone/>
                      </a:pPr>
                      <a:r>
                        <a:rPr lang="pt-BR" sz="1600" dirty="0" smtClean="0">
                          <a:solidFill>
                            <a:schemeClr val="tx1"/>
                          </a:solidFill>
                          <a:effectLst/>
                        </a:rPr>
                        <a:t>c) Suspensão </a:t>
                      </a:r>
                      <a:r>
                        <a:rPr lang="pt-BR" sz="1600" dirty="0">
                          <a:solidFill>
                            <a:schemeClr val="tx1"/>
                          </a:solidFill>
                          <a:effectLst/>
                        </a:rPr>
                        <a:t>Total ou Parcial da Atividade; </a:t>
                      </a:r>
                      <a:endParaRPr lang="pt-BR" sz="1600" dirty="0" smtClean="0">
                        <a:solidFill>
                          <a:schemeClr val="tx1"/>
                        </a:solidFill>
                        <a:effectLst/>
                      </a:endParaRPr>
                    </a:p>
                    <a:p>
                      <a:pPr marL="0" indent="0" algn="just">
                        <a:spcAft>
                          <a:spcPts val="0"/>
                        </a:spcAft>
                        <a:buFontTx/>
                        <a:buNone/>
                      </a:pPr>
                      <a:r>
                        <a:rPr lang="pt-BR" sz="1600" dirty="0" smtClean="0">
                          <a:solidFill>
                            <a:schemeClr val="tx1"/>
                          </a:solidFill>
                          <a:effectLst/>
                        </a:rPr>
                        <a:t>d)Prestação Pecuniária</a:t>
                      </a:r>
                      <a:endParaRPr lang="pt-BR" sz="1600" dirty="0">
                        <a:solidFill>
                          <a:schemeClr val="tx1"/>
                        </a:solidFill>
                        <a:effectLst/>
                        <a:latin typeface="Calibri"/>
                        <a:ea typeface="Calibri"/>
                        <a:cs typeface="Times New Roman"/>
                      </a:endParaRPr>
                    </a:p>
                  </a:txBody>
                  <a:tcPr marL="61271" marR="61271" marT="0" marB="0">
                    <a:solidFill>
                      <a:schemeClr val="bg2">
                        <a:lumMod val="20000"/>
                        <a:lumOff val="80000"/>
                      </a:schemeClr>
                    </a:solidFill>
                  </a:tcPr>
                </a:tc>
                <a:tc>
                  <a:txBody>
                    <a:bodyPr/>
                    <a:lstStyle/>
                    <a:p>
                      <a:pPr algn="just">
                        <a:spcAft>
                          <a:spcPts val="0"/>
                        </a:spcAft>
                      </a:pPr>
                      <a:endParaRPr lang="pt-BR" sz="1600" dirty="0" smtClean="0">
                        <a:solidFill>
                          <a:schemeClr val="tx1"/>
                        </a:solidFill>
                        <a:effectLst/>
                      </a:endParaRPr>
                    </a:p>
                    <a:p>
                      <a:pPr algn="just">
                        <a:spcAft>
                          <a:spcPts val="0"/>
                        </a:spcAft>
                      </a:pPr>
                      <a:endParaRPr lang="pt-BR" sz="1600" dirty="0" smtClean="0">
                        <a:solidFill>
                          <a:schemeClr val="tx1"/>
                        </a:solidFill>
                        <a:effectLst/>
                      </a:endParaRPr>
                    </a:p>
                    <a:p>
                      <a:pPr algn="just">
                        <a:spcAft>
                          <a:spcPts val="0"/>
                        </a:spcAft>
                      </a:pPr>
                      <a:endParaRPr lang="pt-BR" sz="1600" dirty="0" smtClean="0">
                        <a:solidFill>
                          <a:schemeClr val="tx1"/>
                        </a:solidFill>
                        <a:effectLst/>
                      </a:endParaRPr>
                    </a:p>
                    <a:p>
                      <a:pPr algn="just">
                        <a:spcAft>
                          <a:spcPts val="0"/>
                        </a:spcAft>
                      </a:pPr>
                      <a:endParaRPr lang="pt-BR" sz="1600" dirty="0" smtClean="0">
                        <a:solidFill>
                          <a:schemeClr val="tx1"/>
                        </a:solidFill>
                        <a:effectLst/>
                      </a:endParaRPr>
                    </a:p>
                    <a:p>
                      <a:pPr algn="just">
                        <a:spcAft>
                          <a:spcPts val="0"/>
                        </a:spcAft>
                      </a:pPr>
                      <a:r>
                        <a:rPr lang="pt-BR" sz="1600" dirty="0" smtClean="0">
                          <a:solidFill>
                            <a:schemeClr val="tx1"/>
                          </a:solidFill>
                          <a:effectLst/>
                        </a:rPr>
                        <a:t>- </a:t>
                      </a:r>
                      <a:r>
                        <a:rPr lang="pt-BR" sz="1600" dirty="0">
                          <a:solidFill>
                            <a:schemeClr val="tx1"/>
                          </a:solidFill>
                          <a:effectLst/>
                        </a:rPr>
                        <a:t>Restritiva de Direito (Multa, Prestação de Serviço a Comunidade; Suspensão Total ou Parcial da Atividade; Interdição Temporária de Obra/Estabelecimento; Proibição de Contratar com órgão Público ou ter subsídios por 10 anos.)</a:t>
                      </a:r>
                      <a:endParaRPr lang="pt-BR" sz="1600" dirty="0">
                        <a:solidFill>
                          <a:schemeClr val="tx1"/>
                        </a:solidFill>
                        <a:effectLst/>
                        <a:latin typeface="Calibri"/>
                        <a:ea typeface="Calibri"/>
                        <a:cs typeface="Times New Roman"/>
                      </a:endParaRPr>
                    </a:p>
                  </a:txBody>
                  <a:tcPr marL="61271" marR="61271" marT="0" marB="0"/>
                </a:tc>
                <a:tc>
                  <a:txBody>
                    <a:bodyPr/>
                    <a:lstStyle/>
                    <a:p>
                      <a:pPr algn="just">
                        <a:spcAft>
                          <a:spcPts val="0"/>
                        </a:spcAft>
                      </a:pPr>
                      <a:r>
                        <a:rPr lang="pt-BR" sz="1600" dirty="0">
                          <a:solidFill>
                            <a:schemeClr val="tx1"/>
                          </a:solidFill>
                          <a:effectLst/>
                        </a:rPr>
                        <a:t>- Advertência;</a:t>
                      </a:r>
                    </a:p>
                    <a:p>
                      <a:pPr algn="just">
                        <a:spcAft>
                          <a:spcPts val="0"/>
                        </a:spcAft>
                      </a:pPr>
                      <a:r>
                        <a:rPr lang="pt-BR" sz="1600" dirty="0">
                          <a:solidFill>
                            <a:schemeClr val="tx1"/>
                          </a:solidFill>
                          <a:effectLst/>
                        </a:rPr>
                        <a:t>- Multa (simples ou diária);</a:t>
                      </a:r>
                    </a:p>
                    <a:p>
                      <a:pPr algn="just">
                        <a:spcAft>
                          <a:spcPts val="0"/>
                        </a:spcAft>
                      </a:pPr>
                      <a:r>
                        <a:rPr lang="pt-BR" sz="1600" dirty="0">
                          <a:solidFill>
                            <a:schemeClr val="tx1"/>
                          </a:solidFill>
                          <a:effectLst/>
                        </a:rPr>
                        <a:t>- apreensão dos animais, produtos e subprodutos da biodiversidade, inclusive fauna e flora, instrumentos, petrechos, equipamentos ou veículos de qualquer natureza utilizados na infração;</a:t>
                      </a:r>
                    </a:p>
                    <a:p>
                      <a:pPr algn="just">
                        <a:spcAft>
                          <a:spcPts val="0"/>
                        </a:spcAft>
                      </a:pPr>
                      <a:r>
                        <a:rPr lang="pt-BR" sz="1600" dirty="0">
                          <a:solidFill>
                            <a:schemeClr val="tx1"/>
                          </a:solidFill>
                          <a:effectLst/>
                        </a:rPr>
                        <a:t>- destruição ou inutilização do produto;</a:t>
                      </a:r>
                    </a:p>
                    <a:p>
                      <a:pPr algn="just">
                        <a:spcAft>
                          <a:spcPts val="0"/>
                        </a:spcAft>
                      </a:pPr>
                      <a:r>
                        <a:rPr lang="pt-BR" sz="1600" dirty="0">
                          <a:solidFill>
                            <a:schemeClr val="tx1"/>
                          </a:solidFill>
                          <a:effectLst/>
                        </a:rPr>
                        <a:t>- suspensão de venda e fabricação do produto;</a:t>
                      </a:r>
                    </a:p>
                    <a:p>
                      <a:pPr algn="just">
                        <a:spcAft>
                          <a:spcPts val="0"/>
                        </a:spcAft>
                      </a:pPr>
                      <a:r>
                        <a:rPr lang="pt-BR" sz="1600" dirty="0">
                          <a:solidFill>
                            <a:schemeClr val="tx1"/>
                          </a:solidFill>
                          <a:effectLst/>
                        </a:rPr>
                        <a:t>- embargo de obra ou atividade e suas respectivas áreas;</a:t>
                      </a:r>
                    </a:p>
                    <a:p>
                      <a:pPr algn="just">
                        <a:spcAft>
                          <a:spcPts val="0"/>
                        </a:spcAft>
                      </a:pPr>
                      <a:r>
                        <a:rPr lang="pt-BR" sz="1600" dirty="0">
                          <a:solidFill>
                            <a:schemeClr val="tx1"/>
                          </a:solidFill>
                          <a:effectLst/>
                        </a:rPr>
                        <a:t>- demolição de obra;</a:t>
                      </a:r>
                    </a:p>
                    <a:p>
                      <a:pPr algn="just">
                        <a:spcAft>
                          <a:spcPts val="0"/>
                        </a:spcAft>
                      </a:pPr>
                      <a:r>
                        <a:rPr lang="pt-BR" sz="1600" dirty="0">
                          <a:solidFill>
                            <a:schemeClr val="tx1"/>
                          </a:solidFill>
                          <a:effectLst/>
                        </a:rPr>
                        <a:t>- suspensão parcial ou total das atividades; e</a:t>
                      </a:r>
                    </a:p>
                    <a:p>
                      <a:pPr algn="just">
                        <a:spcAft>
                          <a:spcPts val="0"/>
                        </a:spcAft>
                      </a:pPr>
                      <a:r>
                        <a:rPr lang="pt-BR" sz="1600" dirty="0">
                          <a:solidFill>
                            <a:schemeClr val="tx1"/>
                          </a:solidFill>
                          <a:effectLst/>
                        </a:rPr>
                        <a:t>- restritiva de direitos.</a:t>
                      </a:r>
                      <a:endParaRPr lang="pt-BR" sz="1600" dirty="0">
                        <a:solidFill>
                          <a:schemeClr val="tx1"/>
                        </a:solidFill>
                        <a:effectLst/>
                        <a:latin typeface="Calibri"/>
                        <a:ea typeface="Calibri"/>
                        <a:cs typeface="Times New Roman"/>
                      </a:endParaRPr>
                    </a:p>
                  </a:txBody>
                  <a:tcPr marL="61271" marR="61271" marT="0" marB="0"/>
                </a:tc>
              </a:tr>
            </a:tbl>
          </a:graphicData>
        </a:graphic>
      </p:graphicFrame>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863469545"/>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0530" y="1016000"/>
            <a:ext cx="4320540" cy="2557015"/>
          </a:xfrm>
        </p:spPr>
        <p:txBody>
          <a:bodyPr>
            <a:normAutofit/>
          </a:bodyPr>
          <a:lstStyle/>
          <a:p>
            <a:r>
              <a:rPr lang="pt-BR" sz="2000" b="1" dirty="0" smtClean="0"/>
              <a:t>Responsabilidade  criminal </a:t>
            </a:r>
            <a:br>
              <a:rPr lang="pt-BR" sz="2000" b="1" dirty="0" smtClean="0"/>
            </a:br>
            <a:r>
              <a:rPr lang="pt-BR" sz="2000" b="1" dirty="0" smtClean="0"/>
              <a:t>das</a:t>
            </a:r>
            <a:br>
              <a:rPr lang="pt-BR" sz="2000" b="1" dirty="0" smtClean="0"/>
            </a:br>
            <a:r>
              <a:rPr lang="pt-BR" sz="2000" b="1" dirty="0" smtClean="0"/>
              <a:t> </a:t>
            </a:r>
            <a:r>
              <a:rPr lang="pt-BR" sz="2000" b="1" dirty="0"/>
              <a:t>Pessoas Físicas</a:t>
            </a:r>
            <a:r>
              <a:rPr lang="pt-BR" sz="2000" dirty="0"/>
              <a:t/>
            </a:r>
            <a:br>
              <a:rPr lang="pt-BR" sz="2000" dirty="0"/>
            </a:br>
            <a:r>
              <a:rPr lang="pt-BR" sz="2000" dirty="0"/>
              <a:t/>
            </a:r>
            <a:br>
              <a:rPr lang="pt-BR" sz="2000" dirty="0"/>
            </a:br>
            <a:r>
              <a:rPr lang="pt-BR" sz="2000" dirty="0"/>
              <a:t/>
            </a:r>
            <a:br>
              <a:rPr lang="pt-BR" sz="2000" dirty="0"/>
            </a:br>
            <a:endParaRPr lang="pt-BR" sz="2000" dirty="0"/>
          </a:p>
        </p:txBody>
      </p:sp>
    </p:spTree>
    <p:extLst>
      <p:ext uri="{BB962C8B-B14F-4D97-AF65-F5344CB8AC3E}">
        <p14:creationId xmlns:p14="http://schemas.microsoft.com/office/powerpoint/2010/main" val="1862500601"/>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92696"/>
            <a:ext cx="7543800" cy="1096963"/>
          </a:xfrm>
        </p:spPr>
        <p:txBody>
          <a:bodyPr>
            <a:noAutofit/>
          </a:bodyPr>
          <a:lstStyle/>
          <a:p>
            <a:pPr algn="ctr"/>
            <a:r>
              <a:rPr lang="pt-BR" sz="3400" b="1" dirty="0" smtClean="0">
                <a:solidFill>
                  <a:srgbClr val="C00000"/>
                </a:solidFill>
              </a:rPr>
              <a:t/>
            </a:r>
            <a:br>
              <a:rPr lang="pt-BR" sz="3400" b="1" dirty="0" smtClean="0">
                <a:solidFill>
                  <a:srgbClr val="C00000"/>
                </a:solidFill>
              </a:rPr>
            </a:br>
            <a:r>
              <a:rPr lang="pt-BR" sz="3400" b="1" dirty="0" smtClean="0">
                <a:solidFill>
                  <a:srgbClr val="C00000"/>
                </a:solidFill>
              </a:rPr>
              <a:t>Pena Privativa de Liberdade</a:t>
            </a:r>
            <a:br>
              <a:rPr lang="pt-BR" sz="3400" b="1" dirty="0" smtClean="0">
                <a:solidFill>
                  <a:srgbClr val="C00000"/>
                </a:solidFill>
              </a:rPr>
            </a:br>
            <a:endParaRPr lang="pt-BR" sz="3400" b="1" dirty="0">
              <a:solidFill>
                <a:srgbClr val="C00000"/>
              </a:solidFill>
            </a:endParaRPr>
          </a:p>
        </p:txBody>
      </p:sp>
      <p:sp>
        <p:nvSpPr>
          <p:cNvPr id="3" name="Espaço Reservado para Conteúdo 2"/>
          <p:cNvSpPr>
            <a:spLocks noGrp="1"/>
          </p:cNvSpPr>
          <p:nvPr>
            <p:ph idx="1"/>
          </p:nvPr>
        </p:nvSpPr>
        <p:spPr/>
        <p:txBody>
          <a:bodyPr/>
          <a:lstStyle/>
          <a:p>
            <a:pPr algn="just"/>
            <a:r>
              <a:rPr lang="pt-BR" dirty="0" smtClean="0"/>
              <a:t>As penas privativas de liberdade que se verificam no ordenamento jurídico nacional, são as de detenção, reclusão e prisão simples em se tratando de contravenção penal.</a:t>
            </a:r>
          </a:p>
          <a:p>
            <a:pPr marL="0" indent="0" algn="just">
              <a:buNone/>
            </a:pPr>
            <a:endParaRPr lang="pt-BR" dirty="0" smtClean="0"/>
          </a:p>
          <a:p>
            <a:pPr algn="just"/>
            <a:r>
              <a:rPr lang="pt-BR" dirty="0" smtClean="0"/>
              <a:t>Diferencia-se a detenção e a reclusão por um aspecto meramente formal, de acordo com o art. 33 do CP. “a pena de reclusão de ser cumprida em regime fechado, </a:t>
            </a:r>
            <a:r>
              <a:rPr lang="pt-BR" dirty="0" err="1" smtClean="0"/>
              <a:t>semi-aberto</a:t>
            </a:r>
            <a:r>
              <a:rPr lang="pt-BR" dirty="0" smtClean="0"/>
              <a:t> ou aberto. A de detenção, em regime </a:t>
            </a:r>
            <a:r>
              <a:rPr lang="pt-BR" dirty="0" err="1" smtClean="0"/>
              <a:t>semi-aberto</a:t>
            </a:r>
            <a:r>
              <a:rPr lang="pt-BR" dirty="0" smtClean="0"/>
              <a:t>, ou aberto, salvo necessidade de transferência a regime fechado”. </a:t>
            </a:r>
          </a:p>
          <a:p>
            <a:pPr algn="just"/>
            <a:endParaRPr lang="pt-BR" dirty="0" smtClean="0"/>
          </a:p>
          <a:p>
            <a:pPr algn="just"/>
            <a:endParaRPr lang="pt-BR" dirty="0"/>
          </a:p>
        </p:txBody>
      </p:sp>
      <p:sp>
        <p:nvSpPr>
          <p:cNvPr id="4" name="Espaço Reservado para Data 3"/>
          <p:cNvSpPr>
            <a:spLocks noGrp="1"/>
          </p:cNvSpPr>
          <p:nvPr>
            <p:ph type="dt" sz="half" idx="10"/>
          </p:nvPr>
        </p:nvSpPr>
        <p:spPr/>
        <p:txBody>
          <a:bodyPr/>
          <a:lstStyle/>
          <a:p>
            <a:pPr algn="ctr">
              <a:defRPr/>
            </a:pPr>
            <a:fld id="{E679DCA4-2E28-4965-8278-49910E7F0980}" type="datetime8">
              <a:rPr lang="en-US" smtClean="0">
                <a:solidFill>
                  <a:prstClr val="black"/>
                </a:solidFill>
              </a:rPr>
              <a:pPr algn="ct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lgn="ct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lgn="ctr">
              <a:defRPr/>
            </a:pPr>
            <a:fld id="{51B27A01-5992-4F04-8FF4-B2A10AC128D1}" type="slidenum">
              <a:rPr lang="en-US" smtClean="0">
                <a:solidFill>
                  <a:prstClr val="black"/>
                </a:solidFill>
              </a:rPr>
              <a:pPr algn="ctr">
                <a:defRPr/>
              </a:pPr>
              <a:t>17</a:t>
            </a:fld>
            <a:endParaRPr lang="en-US">
              <a:solidFill>
                <a:prstClr val="black"/>
              </a:solidFill>
            </a:endParaRPr>
          </a:p>
        </p:txBody>
      </p:sp>
    </p:spTree>
    <p:extLst>
      <p:ext uri="{BB962C8B-B14F-4D97-AF65-F5344CB8AC3E}">
        <p14:creationId xmlns:p14="http://schemas.microsoft.com/office/powerpoint/2010/main" val="1682936553"/>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891877"/>
            <a:ext cx="7543800" cy="1096963"/>
          </a:xfrm>
        </p:spPr>
        <p:txBody>
          <a:bodyPr/>
          <a:lstStyle/>
          <a:p>
            <a:r>
              <a:rPr lang="pt-BR" b="1" dirty="0" smtClean="0">
                <a:solidFill>
                  <a:srgbClr val="002060"/>
                </a:solidFill>
              </a:rPr>
              <a:t>Penas Restritivas de Direito</a:t>
            </a:r>
            <a:br>
              <a:rPr lang="pt-BR" b="1" dirty="0" smtClean="0">
                <a:solidFill>
                  <a:srgbClr val="002060"/>
                </a:solidFill>
              </a:rPr>
            </a:br>
            <a:endParaRPr lang="pt-BR" b="1" dirty="0">
              <a:solidFill>
                <a:srgbClr val="002060"/>
              </a:solidFill>
            </a:endParaRPr>
          </a:p>
        </p:txBody>
      </p:sp>
      <p:sp>
        <p:nvSpPr>
          <p:cNvPr id="3" name="Espaço Reservado para Conteúdo 2"/>
          <p:cNvSpPr>
            <a:spLocks noGrp="1"/>
          </p:cNvSpPr>
          <p:nvPr>
            <p:ph idx="1"/>
          </p:nvPr>
        </p:nvSpPr>
        <p:spPr>
          <a:xfrm>
            <a:off x="539552" y="2060848"/>
            <a:ext cx="8047856" cy="4343400"/>
          </a:xfrm>
        </p:spPr>
        <p:txBody>
          <a:bodyPr/>
          <a:lstStyle/>
          <a:p>
            <a:pPr algn="just"/>
            <a:r>
              <a:rPr lang="pt-BR" dirty="0" smtClean="0"/>
              <a:t>Artigo 7º da Lei 9.605/98:</a:t>
            </a:r>
          </a:p>
          <a:p>
            <a:pPr algn="just"/>
            <a:r>
              <a:rPr lang="pt-BR" dirty="0" smtClean="0"/>
              <a:t>“As penas privativas de direitos são autônomas e substituem as privativas de liberdade quando: </a:t>
            </a:r>
          </a:p>
          <a:p>
            <a:pPr algn="just"/>
            <a:r>
              <a:rPr lang="pt-BR" dirty="0" smtClean="0"/>
              <a:t>I – trata-se de crime </a:t>
            </a:r>
            <a:r>
              <a:rPr lang="pt-BR" b="1" dirty="0" smtClean="0"/>
              <a:t>culposo</a:t>
            </a:r>
            <a:r>
              <a:rPr lang="pt-BR" dirty="0" smtClean="0"/>
              <a:t> ou for aplicada pena privativa de liberdade, </a:t>
            </a:r>
            <a:r>
              <a:rPr lang="pt-BR" b="1" dirty="0" smtClean="0"/>
              <a:t>inferior a quatro anos</a:t>
            </a:r>
            <a:r>
              <a:rPr lang="pt-BR" dirty="0" smtClean="0"/>
              <a:t>; </a:t>
            </a:r>
          </a:p>
          <a:p>
            <a:pPr algn="just"/>
            <a:r>
              <a:rPr lang="pt-BR" dirty="0" smtClean="0"/>
              <a:t>II – a culpabilidade, os antecedentes, a conduta social e a personalidade do condenado, bem como os motivos e as circunstâncias do crime indicarem que a substituição seja suficiente para efeitos de reprovação e prevenção do crime”.</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18</a:t>
            </a:fld>
            <a:endParaRPr lang="en-US">
              <a:solidFill>
                <a:prstClr val="black"/>
              </a:solidFill>
            </a:endParaRPr>
          </a:p>
        </p:txBody>
      </p:sp>
      <p:sp>
        <p:nvSpPr>
          <p:cNvPr id="7" name="Seta para a direita 6"/>
          <p:cNvSpPr/>
          <p:nvPr/>
        </p:nvSpPr>
        <p:spPr>
          <a:xfrm>
            <a:off x="7812360" y="5891158"/>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395548351"/>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0530" y="1016000"/>
            <a:ext cx="4320540" cy="2557015"/>
          </a:xfrm>
        </p:spPr>
        <p:txBody>
          <a:bodyPr>
            <a:noAutofit/>
          </a:bodyPr>
          <a:lstStyle/>
          <a:p>
            <a:r>
              <a:rPr lang="pt-BR" sz="2400" dirty="0"/>
              <a:t> </a:t>
            </a:r>
            <a:r>
              <a:rPr lang="pt-BR" sz="2400" dirty="0" smtClean="0"/>
              <a:t>Art. 7: (...)</a:t>
            </a:r>
            <a:br>
              <a:rPr lang="pt-BR" sz="2400" dirty="0" smtClean="0"/>
            </a:br>
            <a:r>
              <a:rPr lang="pt-BR" sz="2400" dirty="0" smtClean="0"/>
              <a:t>Parágrafo </a:t>
            </a:r>
            <a:r>
              <a:rPr lang="pt-BR" sz="2400" dirty="0"/>
              <a:t>único. As penas restritivas de direitos a que se refere este artigo terão a mesma duração da pena privativa de liberdade substituída.</a:t>
            </a:r>
          </a:p>
        </p:txBody>
      </p:sp>
    </p:spTree>
    <p:extLst>
      <p:ext uri="{BB962C8B-B14F-4D97-AF65-F5344CB8AC3E}">
        <p14:creationId xmlns:p14="http://schemas.microsoft.com/office/powerpoint/2010/main" val="4153861410"/>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CONSIDERAÇÕES</a:t>
            </a:r>
            <a:endParaRPr lang="pt-BR" b="1" dirty="0"/>
          </a:p>
        </p:txBody>
      </p:sp>
      <p:sp>
        <p:nvSpPr>
          <p:cNvPr id="3" name="Espaço Reservado para Conteúdo 2"/>
          <p:cNvSpPr>
            <a:spLocks noGrp="1"/>
          </p:cNvSpPr>
          <p:nvPr>
            <p:ph idx="1"/>
          </p:nvPr>
        </p:nvSpPr>
        <p:spPr>
          <a:xfrm>
            <a:off x="323528" y="1916832"/>
            <a:ext cx="8424936" cy="4483968"/>
          </a:xfrm>
        </p:spPr>
        <p:txBody>
          <a:bodyPr/>
          <a:lstStyle/>
          <a:p>
            <a:pPr algn="just"/>
            <a:r>
              <a:rPr lang="pt-BR" sz="2200" dirty="0" smtClean="0"/>
              <a:t>É sabido que grande problema mundial da atualidade, diz respeito aos crimes praticados contra o MA, que se tornam cada dia mais </a:t>
            </a:r>
            <a:r>
              <a:rPr lang="pt-BR" sz="2200" dirty="0" err="1" smtClean="0"/>
              <a:t>freqüentes</a:t>
            </a:r>
            <a:r>
              <a:rPr lang="pt-BR" sz="2200" dirty="0" smtClean="0"/>
              <a:t>, mais danosos e impactantes ao meio como um todo, e, </a:t>
            </a:r>
            <a:r>
              <a:rPr lang="pt-BR" sz="2200" dirty="0" err="1" smtClean="0"/>
              <a:t>conseqüentemente</a:t>
            </a:r>
            <a:r>
              <a:rPr lang="pt-BR" sz="2200" dirty="0" smtClean="0"/>
              <a:t>, a toda coletividade, que é a titular do bem ambiental.</a:t>
            </a:r>
          </a:p>
          <a:p>
            <a:pPr algn="just"/>
            <a:r>
              <a:rPr lang="pt-BR" sz="2200" dirty="0" smtClean="0"/>
              <a:t>No Brasil, esse panorama ensejou a edição da Lei federal nº 9.605, de 12/02/1998, o chamado </a:t>
            </a:r>
            <a:r>
              <a:rPr lang="pt-BR" sz="2200" dirty="0" err="1" smtClean="0"/>
              <a:t>CPAmbiental</a:t>
            </a:r>
            <a:r>
              <a:rPr lang="pt-BR" sz="2200" dirty="0" smtClean="0"/>
              <a:t>.</a:t>
            </a:r>
          </a:p>
          <a:p>
            <a:pPr algn="just"/>
            <a:r>
              <a:rPr lang="pt-BR" sz="2200" dirty="0" smtClean="0"/>
              <a:t>Tal diploma desataca-se pela importância para o direito ambiental brasileiro, na medida em que prevê diversas hipóteses criminosas, com aplicação de penas restritivas de direito, ou de PSC, ou de multa, dependendo do potencial ofensivo do crime praticado.</a:t>
            </a:r>
            <a:endParaRPr lang="pt-BR" sz="22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990711667"/>
      </p:ext>
    </p:extLst>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r>
              <a:rPr lang="pt-BR" dirty="0" smtClean="0"/>
              <a:t>Art. 8: as penas restritivas de direito são:</a:t>
            </a:r>
          </a:p>
          <a:p>
            <a:r>
              <a:rPr lang="pt-BR" dirty="0" smtClean="0"/>
              <a:t>I – prestação de serviços à comunidade; </a:t>
            </a:r>
          </a:p>
          <a:p>
            <a:r>
              <a:rPr lang="pt-BR" dirty="0" smtClean="0"/>
              <a:t>II – interdição temporária de direitos; </a:t>
            </a:r>
          </a:p>
          <a:p>
            <a:r>
              <a:rPr lang="pt-BR" dirty="0" smtClean="0"/>
              <a:t>III – suspensão parcial ou total de atividades; </a:t>
            </a:r>
          </a:p>
          <a:p>
            <a:r>
              <a:rPr lang="pt-BR" dirty="0" smtClean="0"/>
              <a:t>IV – prestação pecuniária; </a:t>
            </a:r>
          </a:p>
          <a:p>
            <a:r>
              <a:rPr lang="pt-BR" dirty="0" smtClean="0"/>
              <a:t>V - recolhimento domiciliar.</a:t>
            </a:r>
          </a:p>
          <a:p>
            <a:endParaRPr lang="pt-BR" dirty="0" smtClean="0"/>
          </a:p>
          <a:p>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20</a:t>
            </a:fld>
            <a:endParaRPr lang="en-US">
              <a:solidFill>
                <a:prstClr val="black"/>
              </a:solidFill>
            </a:endParaRPr>
          </a:p>
        </p:txBody>
      </p:sp>
      <p:sp>
        <p:nvSpPr>
          <p:cNvPr id="7" name="Seta para a direita 6"/>
          <p:cNvSpPr/>
          <p:nvPr/>
        </p:nvSpPr>
        <p:spPr>
          <a:xfrm>
            <a:off x="6372200" y="5373216"/>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8" name="Título 1"/>
          <p:cNvSpPr>
            <a:spLocks noGrp="1"/>
          </p:cNvSpPr>
          <p:nvPr>
            <p:ph type="title"/>
          </p:nvPr>
        </p:nvSpPr>
        <p:spPr>
          <a:xfrm>
            <a:off x="827584" y="764704"/>
            <a:ext cx="7543800" cy="1096963"/>
          </a:xfrm>
        </p:spPr>
        <p:txBody>
          <a:bodyPr/>
          <a:lstStyle/>
          <a:p>
            <a:pPr algn="ctr"/>
            <a:r>
              <a:rPr lang="pt-BR" b="1" dirty="0" smtClean="0">
                <a:solidFill>
                  <a:srgbClr val="002060"/>
                </a:solidFill>
              </a:rPr>
              <a:t>Penas Restritivas de Direito</a:t>
            </a:r>
            <a:br>
              <a:rPr lang="pt-BR" b="1" dirty="0" smtClean="0">
                <a:solidFill>
                  <a:srgbClr val="002060"/>
                </a:solidFill>
              </a:rPr>
            </a:br>
            <a:endParaRPr lang="pt-BR" b="1" dirty="0">
              <a:solidFill>
                <a:srgbClr val="002060"/>
              </a:solidFill>
            </a:endParaRPr>
          </a:p>
        </p:txBody>
      </p:sp>
    </p:spTree>
    <p:extLst>
      <p:ext uri="{BB962C8B-B14F-4D97-AF65-F5344CB8AC3E}">
        <p14:creationId xmlns:p14="http://schemas.microsoft.com/office/powerpoint/2010/main" val="1516972334"/>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057400"/>
            <a:ext cx="7804348" cy="4343400"/>
          </a:xfrm>
        </p:spPr>
        <p:txBody>
          <a:bodyPr/>
          <a:lstStyle/>
          <a:p>
            <a:pPr algn="just"/>
            <a:r>
              <a:rPr lang="pt-BR" sz="1900" b="1" dirty="0" smtClean="0"/>
              <a:t>Prestação de Serviço a Comunidade: </a:t>
            </a:r>
            <a:r>
              <a:rPr lang="pt-BR" sz="1900" dirty="0" smtClean="0"/>
              <a:t>tarefas gratuitas realizadas em parques e jardins públicos e unidades de conservação, e, no caso de dano ambiental praticado contra coisa particular, pública, ou tombada, a pena consiste na restauração desta, se possível.</a:t>
            </a:r>
          </a:p>
          <a:p>
            <a:pPr algn="just"/>
            <a:r>
              <a:rPr lang="pt-BR" sz="1900" b="1" dirty="0" smtClean="0"/>
              <a:t>Interdição Temporária de Direitos:</a:t>
            </a:r>
            <a:r>
              <a:rPr lang="pt-BR" sz="1900" dirty="0" smtClean="0"/>
              <a:t> consiste na proibição do condenado contratar com o Poder Público, de receber incentivos fiscais ou quaisquer outros benefícios, bem como de participar de licitações, pelo prazo de 5 anos, no caso de crimes dolosos, e pelo prazo de 3 anos, no caso de crimes culposos.</a:t>
            </a:r>
          </a:p>
          <a:p>
            <a:pPr algn="just"/>
            <a:r>
              <a:rPr lang="pt-BR" sz="1900" b="1" dirty="0" smtClean="0"/>
              <a:t>Prestação Pecuniária: </a:t>
            </a:r>
            <a:r>
              <a:rPr lang="pt-BR" sz="1900" dirty="0" smtClean="0"/>
              <a:t> consiste no pagamento em dinheiro à vítima ou à entidade pública ou privada com fim social, de importância fixada pelo juiz. A prestação pecuniária consiste no pagamento de multa, em razão de prática de dano ambiental, que é fixada de acordo com o dano causado, ou do impacto sofrido pelo meio ambiente.</a:t>
            </a:r>
          </a:p>
          <a:p>
            <a:pPr algn="just"/>
            <a:endParaRPr lang="pt-BR" sz="19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368373758"/>
      </p:ext>
    </p:extLst>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endParaRPr lang="pt-BR" b="1" dirty="0" smtClean="0"/>
          </a:p>
          <a:p>
            <a:pPr algn="just"/>
            <a:r>
              <a:rPr lang="pt-BR" b="1" dirty="0" smtClean="0"/>
              <a:t>Recolhimento Domiciliar: </a:t>
            </a:r>
            <a:r>
              <a:rPr lang="pt-BR" dirty="0" smtClean="0"/>
              <a:t>baseia-se no senso de responsabilidade do condenado, que deverá,  frequentar curso ou exercer atividade autorizada, e permanecer recolhido nos dias e horários de folga na própria residência, ou em sua moradia habitual.</a:t>
            </a:r>
          </a:p>
          <a:p>
            <a:pPr algn="just"/>
            <a:r>
              <a:rPr lang="pt-BR" dirty="0" smtClean="0">
                <a:solidFill>
                  <a:srgbClr val="C00000"/>
                </a:solidFill>
              </a:rPr>
              <a:t>Das penas acima citadas, é mister enfatizar que não se verifica uma sobreposição ou uma hierarquia entre elas, tendo o juiz discrionaridade na aplicação das mesmas.</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833387867"/>
      </p:ext>
    </p:extLst>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908720"/>
            <a:ext cx="7543800" cy="1096963"/>
          </a:xfrm>
        </p:spPr>
        <p:txBody>
          <a:bodyPr/>
          <a:lstStyle/>
          <a:p>
            <a:r>
              <a:rPr lang="pt-BR" b="1" dirty="0" smtClean="0">
                <a:solidFill>
                  <a:schemeClr val="accent3">
                    <a:lumMod val="75000"/>
                  </a:schemeClr>
                </a:solidFill>
              </a:rPr>
              <a:t>Penas para Pessoa Jurídica</a:t>
            </a:r>
            <a:br>
              <a:rPr lang="pt-BR" b="1" dirty="0" smtClean="0">
                <a:solidFill>
                  <a:schemeClr val="accent3">
                    <a:lumMod val="75000"/>
                  </a:schemeClr>
                </a:solidFill>
              </a:rPr>
            </a:br>
            <a:endParaRPr lang="pt-BR" b="1" dirty="0">
              <a:solidFill>
                <a:schemeClr val="accent3">
                  <a:lumMod val="75000"/>
                </a:schemeClr>
              </a:solidFill>
            </a:endParaRPr>
          </a:p>
        </p:txBody>
      </p:sp>
      <p:sp>
        <p:nvSpPr>
          <p:cNvPr id="3" name="Espaço Reservado para Conteúdo 2"/>
          <p:cNvSpPr>
            <a:spLocks noGrp="1"/>
          </p:cNvSpPr>
          <p:nvPr>
            <p:ph idx="1"/>
          </p:nvPr>
        </p:nvSpPr>
        <p:spPr/>
        <p:txBody>
          <a:bodyPr/>
          <a:lstStyle/>
          <a:p>
            <a:pPr algn="just"/>
            <a:endParaRPr lang="pt-BR" dirty="0" smtClean="0"/>
          </a:p>
          <a:p>
            <a:pPr algn="just"/>
            <a:r>
              <a:rPr lang="pt-BR" dirty="0" smtClean="0"/>
              <a:t>Após descrever as penas aplicáveis as PF, a Lei dos Crimes Ambientais elucida acerca das penas cabíveis as PJ.</a:t>
            </a:r>
          </a:p>
          <a:p>
            <a:pPr algn="just"/>
            <a:r>
              <a:rPr lang="pt-BR" dirty="0" smtClean="0"/>
              <a:t>Dispõe o art. 21: “as penas aplicáveis isolada, cumulativa ou alternativamente às  pessoas jurídicas, de acordo com o art. 3º são:  multa;  restritivas de direitos; prestação de serviços à comunidade, liquidação forçada, e desconsideração da pessoa jurídica.</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754620995"/>
      </p:ext>
    </p:extLst>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sz="2600" dirty="0" smtClean="0"/>
              <a:t>No que se relaciona à aplicação da pena, define o artigo anteriormente citado, três possibilidade. </a:t>
            </a:r>
          </a:p>
          <a:p>
            <a:pPr algn="just"/>
            <a:r>
              <a:rPr lang="pt-BR" sz="2600" dirty="0"/>
              <a:t>A</a:t>
            </a:r>
            <a:r>
              <a:rPr lang="pt-BR" sz="2600" dirty="0" smtClean="0"/>
              <a:t>s penas são impostas: </a:t>
            </a:r>
          </a:p>
          <a:p>
            <a:pPr algn="just"/>
            <a:r>
              <a:rPr lang="pt-BR" sz="2600" dirty="0" smtClean="0"/>
              <a:t>a) isoladas: assim sendo uma só pena a ser aplicada;</a:t>
            </a:r>
          </a:p>
          <a:p>
            <a:pPr algn="just"/>
            <a:r>
              <a:rPr lang="pt-BR" sz="2600" dirty="0" smtClean="0"/>
              <a:t>b) alternativa: onde nota-se que há mais de uma pena, no entanto, tão somente uma é aplicada, e;</a:t>
            </a:r>
          </a:p>
          <a:p>
            <a:pPr algn="just"/>
            <a:r>
              <a:rPr lang="pt-BR" sz="2600" dirty="0" smtClean="0"/>
              <a:t>c) cumulativas: onde verifica-se mais de uma pena e sendo, então, aplicadas ambas em acumulo.</a:t>
            </a:r>
          </a:p>
          <a:p>
            <a:pPr algn="just"/>
            <a:endParaRPr lang="pt-BR" sz="2600" dirty="0" smtClean="0"/>
          </a:p>
          <a:p>
            <a:pPr algn="just"/>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396495828"/>
      </p:ext>
    </p:extLst>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solidFill>
            <a:schemeClr val="accent5">
              <a:lumMod val="20000"/>
              <a:lumOff val="80000"/>
            </a:schemeClr>
          </a:solidFill>
        </p:spPr>
        <p:txBody>
          <a:bodyPr/>
          <a:lstStyle/>
          <a:p>
            <a:pPr algn="just"/>
            <a:r>
              <a:rPr lang="pt-BR" dirty="0" smtClean="0"/>
              <a:t>A Lei 9.605/98 devidamente elencou as penas restritivas de direito a serem aplicadas à PJ de acordo com o art. 22: </a:t>
            </a:r>
          </a:p>
          <a:p>
            <a:pPr algn="just"/>
            <a:r>
              <a:rPr lang="pt-BR" dirty="0" smtClean="0"/>
              <a:t>As penas restritivas de direito da pessoa jurídica são: </a:t>
            </a:r>
          </a:p>
          <a:p>
            <a:pPr algn="just"/>
            <a:r>
              <a:rPr lang="pt-BR" dirty="0" smtClean="0"/>
              <a:t>I – suspensão parcial ou total das atividades; </a:t>
            </a:r>
          </a:p>
          <a:p>
            <a:pPr algn="just"/>
            <a:r>
              <a:rPr lang="pt-BR" dirty="0" smtClean="0"/>
              <a:t>II – interdição temporária de estabelecimento, obra, atividades; </a:t>
            </a:r>
          </a:p>
          <a:p>
            <a:pPr algn="just"/>
            <a:r>
              <a:rPr lang="pt-BR" dirty="0" smtClean="0"/>
              <a:t>III – proibição de contratar com o Poder Público, bem como dele obter subsídios, subvenções ou doações.</a:t>
            </a:r>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25</a:t>
            </a:fld>
            <a:endParaRPr lang="en-US">
              <a:solidFill>
                <a:prstClr val="black"/>
              </a:solidFill>
            </a:endParaRPr>
          </a:p>
        </p:txBody>
      </p:sp>
      <p:sp>
        <p:nvSpPr>
          <p:cNvPr id="2" name="Retângulo 1"/>
          <p:cNvSpPr/>
          <p:nvPr/>
        </p:nvSpPr>
        <p:spPr>
          <a:xfrm>
            <a:off x="683568" y="980728"/>
            <a:ext cx="7632848" cy="461665"/>
          </a:xfrm>
          <a:prstGeom prst="rect">
            <a:avLst/>
          </a:prstGeom>
        </p:spPr>
        <p:txBody>
          <a:bodyPr wrap="square">
            <a:spAutoFit/>
          </a:bodyPr>
          <a:lstStyle/>
          <a:p>
            <a:pPr algn="ctr"/>
            <a:r>
              <a:rPr lang="pt-BR" sz="2400" b="1" dirty="0">
                <a:solidFill>
                  <a:srgbClr val="002060"/>
                </a:solidFill>
              </a:rPr>
              <a:t>RESTRITIVAS DE DIREITO DA PESSOA JURÍDICA</a:t>
            </a:r>
          </a:p>
        </p:txBody>
      </p:sp>
    </p:spTree>
    <p:extLst>
      <p:ext uri="{BB962C8B-B14F-4D97-AF65-F5344CB8AC3E}">
        <p14:creationId xmlns:p14="http://schemas.microsoft.com/office/powerpoint/2010/main" val="1744697287"/>
      </p:ext>
    </p:extLst>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solidFill>
            <a:schemeClr val="accent5">
              <a:lumMod val="20000"/>
              <a:lumOff val="80000"/>
            </a:schemeClr>
          </a:solidFill>
          <a:ln>
            <a:solidFill>
              <a:schemeClr val="accent2"/>
            </a:solidFill>
          </a:ln>
        </p:spPr>
        <p:txBody>
          <a:bodyPr/>
          <a:lstStyle/>
          <a:p>
            <a:pPr algn="ctr"/>
            <a:r>
              <a:rPr lang="pt-BR" b="1" dirty="0" smtClean="0"/>
              <a:t>Pessoa física</a:t>
            </a:r>
            <a:endParaRPr lang="pt-BR" b="1" dirty="0"/>
          </a:p>
        </p:txBody>
      </p:sp>
      <p:sp>
        <p:nvSpPr>
          <p:cNvPr id="4" name="Espaço Reservado para Conteúdo 3"/>
          <p:cNvSpPr>
            <a:spLocks noGrp="1"/>
          </p:cNvSpPr>
          <p:nvPr>
            <p:ph sz="half" idx="2"/>
          </p:nvPr>
        </p:nvSpPr>
        <p:spPr>
          <a:ln>
            <a:solidFill>
              <a:schemeClr val="accent2"/>
            </a:solidFill>
          </a:ln>
        </p:spPr>
        <p:txBody>
          <a:bodyPr/>
          <a:lstStyle/>
          <a:p>
            <a:pPr algn="just"/>
            <a:endParaRPr lang="pt-BR" dirty="0" smtClean="0"/>
          </a:p>
          <a:p>
            <a:pPr algn="just"/>
            <a:r>
              <a:rPr lang="pt-BR" dirty="0" smtClean="0"/>
              <a:t>Art. 10:</a:t>
            </a:r>
          </a:p>
          <a:p>
            <a:pPr algn="just"/>
            <a:r>
              <a:rPr lang="pt-BR" dirty="0" smtClean="0"/>
              <a:t>03 (nos casos de crimes culposos) </a:t>
            </a:r>
          </a:p>
          <a:p>
            <a:pPr algn="just"/>
            <a:r>
              <a:rPr lang="pt-BR" dirty="0" smtClean="0"/>
              <a:t>05 anos (nos casos de crimes dolosos). </a:t>
            </a:r>
          </a:p>
          <a:p>
            <a:pPr algn="just"/>
            <a:endParaRPr lang="pt-BR" dirty="0"/>
          </a:p>
        </p:txBody>
      </p:sp>
      <p:sp>
        <p:nvSpPr>
          <p:cNvPr id="5" name="Espaço Reservado para Texto 4"/>
          <p:cNvSpPr>
            <a:spLocks noGrp="1"/>
          </p:cNvSpPr>
          <p:nvPr>
            <p:ph type="body" sz="quarter" idx="3"/>
          </p:nvPr>
        </p:nvSpPr>
        <p:spPr>
          <a:solidFill>
            <a:schemeClr val="accent5">
              <a:lumMod val="20000"/>
              <a:lumOff val="80000"/>
            </a:schemeClr>
          </a:solidFill>
          <a:ln>
            <a:solidFill>
              <a:schemeClr val="accent2"/>
            </a:solidFill>
          </a:ln>
        </p:spPr>
        <p:txBody>
          <a:bodyPr/>
          <a:lstStyle/>
          <a:p>
            <a:pPr algn="ctr"/>
            <a:r>
              <a:rPr lang="pt-BR" b="1" dirty="0" smtClean="0"/>
              <a:t>Pessoa jurídica</a:t>
            </a:r>
            <a:endParaRPr lang="pt-BR" b="1" dirty="0"/>
          </a:p>
        </p:txBody>
      </p:sp>
      <p:sp>
        <p:nvSpPr>
          <p:cNvPr id="6" name="Espaço Reservado para Conteúdo 5"/>
          <p:cNvSpPr>
            <a:spLocks noGrp="1"/>
          </p:cNvSpPr>
          <p:nvPr>
            <p:ph sz="quarter" idx="4"/>
          </p:nvPr>
        </p:nvSpPr>
        <p:spPr>
          <a:ln>
            <a:solidFill>
              <a:schemeClr val="accent2"/>
            </a:solidFill>
          </a:ln>
        </p:spPr>
        <p:txBody>
          <a:bodyPr/>
          <a:lstStyle/>
          <a:p>
            <a:pPr algn="just"/>
            <a:endParaRPr lang="pt-BR" dirty="0" smtClean="0"/>
          </a:p>
          <a:p>
            <a:pPr algn="just"/>
            <a:r>
              <a:rPr lang="pt-BR" dirty="0" err="1" smtClean="0"/>
              <a:t>Art</a:t>
            </a:r>
            <a:r>
              <a:rPr lang="pt-BR" dirty="0" smtClean="0"/>
              <a:t> 22 §3:</a:t>
            </a:r>
          </a:p>
          <a:p>
            <a:pPr algn="just"/>
            <a:r>
              <a:rPr lang="pt-BR" dirty="0" smtClean="0"/>
              <a:t>previu o legislador o prazo máximo de 10 anos. </a:t>
            </a:r>
            <a:endParaRPr lang="pt-BR" dirty="0"/>
          </a:p>
        </p:txBody>
      </p:sp>
      <p:sp>
        <p:nvSpPr>
          <p:cNvPr id="7" name="Espaço Reservado para Data 6"/>
          <p:cNvSpPr>
            <a:spLocks noGrp="1"/>
          </p:cNvSpPr>
          <p:nvPr>
            <p:ph type="dt" sz="half" idx="10"/>
          </p:nvPr>
        </p:nvSpPr>
        <p:spPr/>
        <p:txBody>
          <a:bodyPr/>
          <a:lstStyle/>
          <a:p>
            <a:pPr>
              <a:defRPr/>
            </a:pPr>
            <a:fld id="{B214D1F3-DD7A-415E-B02E-F78865839855}" type="datetime8">
              <a:rPr lang="en-US" smtClean="0">
                <a:solidFill>
                  <a:prstClr val="black"/>
                </a:solidFill>
              </a:rPr>
              <a:pPr>
                <a:defRPr/>
              </a:pPr>
              <a:t>6/30/2017 8:47 AM</a:t>
            </a:fld>
            <a:endParaRPr lang="en-US">
              <a:solidFill>
                <a:prstClr val="black"/>
              </a:solidFill>
            </a:endParaRPr>
          </a:p>
        </p:txBody>
      </p:sp>
      <p:sp>
        <p:nvSpPr>
          <p:cNvPr id="8" name="Espaço Reservado para Rodapé 7"/>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9" name="Espaço Reservado para Número de Slide 8"/>
          <p:cNvSpPr>
            <a:spLocks noGrp="1"/>
          </p:cNvSpPr>
          <p:nvPr>
            <p:ph type="sldNum" sz="quarter" idx="12"/>
          </p:nvPr>
        </p:nvSpPr>
        <p:spPr/>
        <p:txBody>
          <a:bodyPr/>
          <a:lstStyle/>
          <a:p>
            <a:pPr>
              <a:defRPr/>
            </a:pPr>
            <a:fld id="{C5FFFA32-8CEA-424D-8B10-E08AAE6590FB}"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352783345"/>
      </p:ext>
    </p:extLst>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Art. 23. A prestação de serviços à comunidade pela pessoa jurídica consistirá em:</a:t>
            </a:r>
          </a:p>
          <a:p>
            <a:pPr algn="just"/>
            <a:r>
              <a:rPr lang="pt-BR" dirty="0" smtClean="0"/>
              <a:t>I - custeio de programas e de projetos ambientais;</a:t>
            </a:r>
          </a:p>
          <a:p>
            <a:pPr algn="just"/>
            <a:r>
              <a:rPr lang="pt-BR" dirty="0" smtClean="0"/>
              <a:t>II- execução de obras de recuperação de áreas degradadas;</a:t>
            </a:r>
          </a:p>
          <a:p>
            <a:pPr algn="just"/>
            <a:r>
              <a:rPr lang="pt-BR" dirty="0" smtClean="0"/>
              <a:t>III - manutenção de espaços públicos;</a:t>
            </a:r>
          </a:p>
          <a:p>
            <a:pPr algn="just"/>
            <a:r>
              <a:rPr lang="pt-BR" dirty="0" smtClean="0"/>
              <a:t>IV - contribuições a entidades ambientais ou culturais públicas.</a:t>
            </a:r>
          </a:p>
          <a:p>
            <a:pPr marL="0" indent="0" algn="just">
              <a:buNone/>
            </a:pPr>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27</a:t>
            </a:fld>
            <a:endParaRPr lang="en-US">
              <a:solidFill>
                <a:prstClr val="black"/>
              </a:solidFill>
            </a:endParaRPr>
          </a:p>
        </p:txBody>
      </p:sp>
      <p:sp>
        <p:nvSpPr>
          <p:cNvPr id="7" name="Retângulo 6"/>
          <p:cNvSpPr/>
          <p:nvPr/>
        </p:nvSpPr>
        <p:spPr>
          <a:xfrm>
            <a:off x="971600" y="908720"/>
            <a:ext cx="7488832" cy="584775"/>
          </a:xfrm>
          <a:prstGeom prst="rect">
            <a:avLst/>
          </a:prstGeom>
        </p:spPr>
        <p:txBody>
          <a:bodyPr wrap="square">
            <a:spAutoFit/>
          </a:bodyPr>
          <a:lstStyle/>
          <a:p>
            <a:pPr algn="ctr"/>
            <a:r>
              <a:rPr lang="pt-BR" sz="3200" b="1" dirty="0">
                <a:solidFill>
                  <a:srgbClr val="288DFC">
                    <a:lumMod val="75000"/>
                  </a:srgbClr>
                </a:solidFill>
              </a:rPr>
              <a:t>PRESTAÇÃO DE SERVIÇO A COMUNIDADE</a:t>
            </a:r>
          </a:p>
        </p:txBody>
      </p:sp>
    </p:spTree>
    <p:extLst>
      <p:ext uri="{BB962C8B-B14F-4D97-AF65-F5344CB8AC3E}">
        <p14:creationId xmlns:p14="http://schemas.microsoft.com/office/powerpoint/2010/main" val="4169825193"/>
      </p:ext>
    </p:extLst>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908720"/>
            <a:ext cx="7992888" cy="5492080"/>
          </a:xfrm>
        </p:spPr>
        <p:txBody>
          <a:bodyPr/>
          <a:lstStyle/>
          <a:p>
            <a:pPr algn="just"/>
            <a:endParaRPr lang="pt-BR" sz="2200" dirty="0" smtClean="0"/>
          </a:p>
          <a:p>
            <a:pPr algn="just"/>
            <a:endParaRPr lang="pt-BR" dirty="0" smtClean="0">
              <a:solidFill>
                <a:srgbClr val="C00000"/>
              </a:solidFill>
            </a:endParaRPr>
          </a:p>
          <a:p>
            <a:pPr algn="just"/>
            <a:r>
              <a:rPr lang="pt-BR" dirty="0" smtClean="0">
                <a:solidFill>
                  <a:srgbClr val="C00000"/>
                </a:solidFill>
              </a:rPr>
              <a:t>Ou seja, a prestação de serviços à comunidade tal se verificará num desenvolvimento por parte da pessoa jurídica condenada aos programas e projetos de cunho social, bem como o desenvolvimento de </a:t>
            </a:r>
            <a:r>
              <a:rPr lang="pt-BR" u="sng" dirty="0" smtClean="0">
                <a:solidFill>
                  <a:srgbClr val="C00000"/>
                </a:solidFill>
              </a:rPr>
              <a:t>recuperação de áreas degradas</a:t>
            </a:r>
            <a:r>
              <a:rPr lang="pt-BR" dirty="0" smtClean="0">
                <a:solidFill>
                  <a:srgbClr val="C00000"/>
                </a:solidFill>
              </a:rPr>
              <a:t>.</a:t>
            </a:r>
          </a:p>
          <a:p>
            <a:pPr marL="0" indent="0" algn="just">
              <a:buNone/>
            </a:pPr>
            <a:endParaRPr lang="pt-BR" dirty="0" smtClean="0">
              <a:solidFill>
                <a:srgbClr val="C00000"/>
              </a:solidFill>
            </a:endParaRPr>
          </a:p>
          <a:p>
            <a:pPr marL="0" indent="0" algn="ctr">
              <a:buNone/>
            </a:pPr>
            <a:r>
              <a:rPr lang="pt-BR" dirty="0" smtClean="0">
                <a:solidFill>
                  <a:srgbClr val="C00000"/>
                </a:solidFill>
              </a:rPr>
              <a:t>    **** </a:t>
            </a:r>
          </a:p>
          <a:p>
            <a:pPr algn="just"/>
            <a:r>
              <a:rPr lang="pt-BR" sz="2200" i="1" dirty="0" smtClean="0"/>
              <a:t>Art. 24. A PJ constituída ou utilizada, preponderantemente, com o fim de permitir, facilitar ou ocultar a prática de crime definido nesta Lei terá decretada sua </a:t>
            </a:r>
            <a:r>
              <a:rPr lang="pt-BR" sz="2200" b="1" i="1" dirty="0" smtClean="0"/>
              <a:t>liquidação forçada</a:t>
            </a:r>
            <a:r>
              <a:rPr lang="pt-BR" sz="2200" i="1" dirty="0" smtClean="0"/>
              <a:t>, seu patrimônio será considerado instrumento do crime e como tal perdido em favor do Fundo Penitenciário Nacional.</a:t>
            </a:r>
          </a:p>
          <a:p>
            <a:pPr marL="0" indent="0" algn="just">
              <a:buNone/>
            </a:pPr>
            <a:endParaRPr lang="pt-BR" sz="22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29850574"/>
      </p:ext>
    </p:extLst>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1096963"/>
          </a:xfrm>
        </p:spPr>
        <p:txBody>
          <a:bodyPr/>
          <a:lstStyle/>
          <a:p>
            <a:pPr algn="ctr"/>
            <a:r>
              <a:rPr lang="pt-BR" dirty="0" smtClean="0">
                <a:solidFill>
                  <a:srgbClr val="C00000"/>
                </a:solidFill>
              </a:rPr>
              <a:t>Das Circunstâncias Atenuantes</a:t>
            </a:r>
            <a:br>
              <a:rPr lang="pt-BR" dirty="0" smtClean="0">
                <a:solidFill>
                  <a:srgbClr val="C00000"/>
                </a:solidFill>
              </a:rPr>
            </a:br>
            <a:endParaRPr lang="pt-BR" dirty="0">
              <a:solidFill>
                <a:srgbClr val="C00000"/>
              </a:solidFill>
            </a:endParaRPr>
          </a:p>
        </p:txBody>
      </p:sp>
      <p:sp>
        <p:nvSpPr>
          <p:cNvPr id="3" name="Espaço Reservado para Conteúdo 2"/>
          <p:cNvSpPr>
            <a:spLocks noGrp="1"/>
          </p:cNvSpPr>
          <p:nvPr>
            <p:ph idx="1"/>
          </p:nvPr>
        </p:nvSpPr>
        <p:spPr>
          <a:xfrm>
            <a:off x="251520" y="1844824"/>
            <a:ext cx="8568952" cy="4752528"/>
          </a:xfrm>
          <a:solidFill>
            <a:schemeClr val="accent1">
              <a:lumMod val="20000"/>
              <a:lumOff val="80000"/>
            </a:schemeClr>
          </a:solidFill>
        </p:spPr>
        <p:txBody>
          <a:bodyPr/>
          <a:lstStyle/>
          <a:p>
            <a:pPr algn="just">
              <a:buFont typeface="Wingdings" pitchFamily="2" charset="2"/>
              <a:buChar char="ü"/>
            </a:pPr>
            <a:r>
              <a:rPr lang="pt-BR" dirty="0" smtClean="0"/>
              <a:t>Presentes quaisquer das situações prevista no art. 14, a pena será diminuída, sendo tal diminuição a critério do julgador, haja vista tal circunstância não prever o </a:t>
            </a:r>
            <a:r>
              <a:rPr lang="pt-BR" i="1" dirty="0" smtClean="0"/>
              <a:t>quantum.</a:t>
            </a:r>
          </a:p>
          <a:p>
            <a:pPr algn="just">
              <a:buFont typeface="Wingdings" pitchFamily="2" charset="2"/>
              <a:buChar char="ü"/>
            </a:pPr>
            <a:r>
              <a:rPr lang="pt-BR" dirty="0" smtClean="0"/>
              <a:t> Das quatro circunstâncias visualizadas no referido artigo, </a:t>
            </a:r>
            <a:r>
              <a:rPr lang="pt-BR" u="sng" dirty="0" smtClean="0"/>
              <a:t>três</a:t>
            </a:r>
            <a:r>
              <a:rPr lang="pt-BR" dirty="0" smtClean="0"/>
              <a:t> têm referência direta com o </a:t>
            </a:r>
            <a:r>
              <a:rPr lang="pt-BR" u="sng" dirty="0" smtClean="0"/>
              <a:t>dano</a:t>
            </a:r>
            <a:r>
              <a:rPr lang="pt-BR" dirty="0" smtClean="0"/>
              <a:t>:</a:t>
            </a:r>
          </a:p>
          <a:p>
            <a:pPr marL="457200" indent="-457200" algn="just">
              <a:buAutoNum type="alphaLcParenR"/>
            </a:pPr>
            <a:r>
              <a:rPr lang="pt-BR" dirty="0" smtClean="0"/>
              <a:t>espontânea reparação;</a:t>
            </a:r>
          </a:p>
          <a:p>
            <a:pPr marL="457200" indent="-457200" algn="just">
              <a:buAutoNum type="alphaLcParenR"/>
            </a:pPr>
            <a:r>
              <a:rPr lang="pt-BR" dirty="0" smtClean="0"/>
              <a:t>comunicação do perigo;</a:t>
            </a:r>
          </a:p>
          <a:p>
            <a:pPr marL="457200" indent="-457200" algn="just">
              <a:buAutoNum type="alphaLcParenR"/>
            </a:pPr>
            <a:r>
              <a:rPr lang="pt-BR" dirty="0" smtClean="0"/>
              <a:t>colaboração na vigilância.</a:t>
            </a:r>
          </a:p>
          <a:p>
            <a:pPr algn="just">
              <a:buFont typeface="Wingdings" pitchFamily="2" charset="2"/>
              <a:buChar char="ü"/>
            </a:pPr>
            <a:r>
              <a:rPr lang="pt-BR" dirty="0" smtClean="0"/>
              <a:t> Tão somente </a:t>
            </a:r>
            <a:r>
              <a:rPr lang="pt-BR" u="sng" dirty="0" smtClean="0"/>
              <a:t>uma</a:t>
            </a:r>
            <a:r>
              <a:rPr lang="pt-BR" dirty="0" smtClean="0"/>
              <a:t> se liga </a:t>
            </a:r>
            <a:r>
              <a:rPr lang="pt-BR" u="sng" dirty="0" smtClean="0"/>
              <a:t>ao agente</a:t>
            </a:r>
            <a:r>
              <a:rPr lang="pt-BR" dirty="0" smtClean="0"/>
              <a:t>: baixo grau de instrução e escolaridade.</a:t>
            </a:r>
          </a:p>
          <a:p>
            <a:pPr algn="just"/>
            <a:endParaRPr lang="pt-BR" dirty="0"/>
          </a:p>
        </p:txBody>
      </p:sp>
      <p:sp>
        <p:nvSpPr>
          <p:cNvPr id="4" name="Espaço Reservado para Data 3"/>
          <p:cNvSpPr>
            <a:spLocks noGrp="1"/>
          </p:cNvSpPr>
          <p:nvPr>
            <p:ph type="dt" sz="half" idx="10"/>
          </p:nvPr>
        </p:nvSpPr>
        <p:spPr>
          <a:xfrm>
            <a:off x="6300192" y="6381328"/>
            <a:ext cx="1200150" cy="201612"/>
          </a:xfrm>
        </p:spPr>
        <p:txBody>
          <a:bodyPr/>
          <a:lstStyle/>
          <a:p>
            <a:pPr>
              <a:defRPr/>
            </a:pPr>
            <a:fld id="{E679DCA4-2E28-4965-8278-49910E7F0980}" type="datetime8">
              <a:rPr lang="en-US" smtClean="0">
                <a:solidFill>
                  <a:prstClr val="black"/>
                </a:solidFill>
              </a:rPr>
              <a:pPr>
                <a:defRPr/>
              </a:pPr>
              <a:t>6/30/2017 8:47 AM</a:t>
            </a:fld>
            <a:endParaRPr lang="en-US" dirty="0">
              <a:solidFill>
                <a:prstClr val="black"/>
              </a:solidFill>
            </a:endParaRPr>
          </a:p>
        </p:txBody>
      </p:sp>
      <p:sp>
        <p:nvSpPr>
          <p:cNvPr id="5" name="Espaço Reservado para Rodapé 4"/>
          <p:cNvSpPr>
            <a:spLocks noGrp="1"/>
          </p:cNvSpPr>
          <p:nvPr>
            <p:ph type="ftr" sz="quarter" idx="11"/>
          </p:nvPr>
        </p:nvSpPr>
        <p:spPr>
          <a:xfrm>
            <a:off x="827584" y="6381328"/>
            <a:ext cx="5314950" cy="201612"/>
          </a:xfrm>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761006517"/>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a:t>
            </a:fld>
            <a:endParaRPr lang="en-US">
              <a:solidFill>
                <a:prstClr val="black"/>
              </a:solidFill>
            </a:endParaRP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665399695"/>
              </p:ext>
            </p:extLst>
          </p:nvPr>
        </p:nvGraphicFramePr>
        <p:xfrm>
          <a:off x="179512" y="692696"/>
          <a:ext cx="907300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720937"/>
      </p:ext>
    </p:extLst>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968" y="1124744"/>
            <a:ext cx="4320540" cy="2304256"/>
          </a:xfrm>
        </p:spPr>
        <p:txBody>
          <a:bodyPr>
            <a:noAutofit/>
          </a:bodyPr>
          <a:lstStyle/>
          <a:p>
            <a:r>
              <a:rPr lang="pt-BR" sz="4600" dirty="0" smtClean="0"/>
              <a:t/>
            </a:r>
            <a:br>
              <a:rPr lang="pt-BR" sz="4600" dirty="0" smtClean="0"/>
            </a:br>
            <a:r>
              <a:rPr lang="pt-BR" sz="4600" dirty="0"/>
              <a:t/>
            </a:r>
            <a:br>
              <a:rPr lang="pt-BR" sz="4600" dirty="0"/>
            </a:br>
            <a:r>
              <a:rPr lang="pt-BR" sz="4600" dirty="0" smtClean="0"/>
              <a:t>Das </a:t>
            </a:r>
            <a:r>
              <a:rPr lang="pt-BR" sz="4600" dirty="0"/>
              <a:t>Circunstâncias Agravantes</a:t>
            </a:r>
          </a:p>
        </p:txBody>
      </p:sp>
    </p:spTree>
    <p:extLst>
      <p:ext uri="{BB962C8B-B14F-4D97-AF65-F5344CB8AC3E}">
        <p14:creationId xmlns:p14="http://schemas.microsoft.com/office/powerpoint/2010/main" val="2031604902"/>
      </p:ext>
    </p:extLst>
  </p:cSld>
  <p:clrMapOvr>
    <a:masterClrMapping/>
  </p:clrMapOvr>
  <p:transition spd="slow">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pt-BR" sz="2400" b="1" dirty="0" smtClean="0">
                <a:solidFill>
                  <a:srgbClr val="C00000"/>
                </a:solidFill>
              </a:rPr>
              <a:t>Art. 15: São circunstâncias que agravam a pena, quando não constituem ou qualificam o crime:</a:t>
            </a:r>
            <a:br>
              <a:rPr lang="pt-BR" sz="2400" b="1" dirty="0" smtClean="0">
                <a:solidFill>
                  <a:srgbClr val="C00000"/>
                </a:solidFill>
              </a:rPr>
            </a:br>
            <a:endParaRPr lang="pt-BR" sz="2400" b="1" dirty="0">
              <a:solidFill>
                <a:srgbClr val="C00000"/>
              </a:solidFill>
            </a:endParaRPr>
          </a:p>
        </p:txBody>
      </p:sp>
      <p:sp>
        <p:nvSpPr>
          <p:cNvPr id="3" name="Espaço Reservado para Conteúdo 2"/>
          <p:cNvSpPr>
            <a:spLocks noGrp="1"/>
          </p:cNvSpPr>
          <p:nvPr>
            <p:ph idx="1"/>
          </p:nvPr>
        </p:nvSpPr>
        <p:spPr>
          <a:xfrm>
            <a:off x="323528" y="1844824"/>
            <a:ext cx="8352928" cy="4555976"/>
          </a:xfrm>
        </p:spPr>
        <p:txBody>
          <a:bodyPr/>
          <a:lstStyle/>
          <a:p>
            <a:pPr algn="just"/>
            <a:r>
              <a:rPr lang="pt-BR" sz="1800" dirty="0" smtClean="0"/>
              <a:t>I - reincidência nos crimes de natureza ambiental; </a:t>
            </a:r>
          </a:p>
          <a:p>
            <a:pPr algn="just"/>
            <a:r>
              <a:rPr lang="pt-BR" sz="1800" dirty="0" smtClean="0"/>
              <a:t>II - ter o agente cometido a infração: </a:t>
            </a:r>
          </a:p>
          <a:p>
            <a:pPr algn="just"/>
            <a:r>
              <a:rPr lang="pt-BR" sz="1800" dirty="0" smtClean="0">
                <a:solidFill>
                  <a:srgbClr val="C00000"/>
                </a:solidFill>
              </a:rPr>
              <a:t>a) </a:t>
            </a:r>
            <a:r>
              <a:rPr lang="pt-BR" sz="1800" dirty="0" smtClean="0"/>
              <a:t>para obter vantagem pecuniária; </a:t>
            </a:r>
            <a:r>
              <a:rPr lang="pt-BR" sz="1800" dirty="0" smtClean="0">
                <a:solidFill>
                  <a:srgbClr val="C00000"/>
                </a:solidFill>
              </a:rPr>
              <a:t>b) </a:t>
            </a:r>
            <a:r>
              <a:rPr lang="pt-BR" sz="1800" dirty="0" smtClean="0"/>
              <a:t>coagindo outrem para a execução material da infração; </a:t>
            </a:r>
            <a:r>
              <a:rPr lang="pt-BR" sz="1800" dirty="0" smtClean="0">
                <a:solidFill>
                  <a:srgbClr val="C00000"/>
                </a:solidFill>
              </a:rPr>
              <a:t>c) </a:t>
            </a:r>
            <a:r>
              <a:rPr lang="pt-BR" sz="1800" dirty="0" smtClean="0"/>
              <a:t>afetando ou expondo a perigo, de maneira grave, a saúde pública ou o meio ambiente; </a:t>
            </a:r>
            <a:r>
              <a:rPr lang="pt-BR" sz="1800" dirty="0" smtClean="0">
                <a:solidFill>
                  <a:srgbClr val="C00000"/>
                </a:solidFill>
              </a:rPr>
              <a:t>d) </a:t>
            </a:r>
            <a:r>
              <a:rPr lang="pt-BR" sz="1800" dirty="0" smtClean="0"/>
              <a:t>concorrendo para danos à propriedade alheia; </a:t>
            </a:r>
            <a:r>
              <a:rPr lang="pt-BR" sz="1800" dirty="0" smtClean="0">
                <a:solidFill>
                  <a:srgbClr val="C00000"/>
                </a:solidFill>
              </a:rPr>
              <a:t>e) </a:t>
            </a:r>
            <a:r>
              <a:rPr lang="pt-BR" sz="1800" b="1" dirty="0" smtClean="0"/>
              <a:t>atingindo áreas de unidades de conservação ou áreas sujeitas, por ato do Poder Público</a:t>
            </a:r>
            <a:r>
              <a:rPr lang="pt-BR" sz="1800" dirty="0" smtClean="0"/>
              <a:t>, a regime especial de uso; </a:t>
            </a:r>
            <a:r>
              <a:rPr lang="pt-BR" sz="1800" dirty="0" smtClean="0">
                <a:solidFill>
                  <a:srgbClr val="C00000"/>
                </a:solidFill>
              </a:rPr>
              <a:t>f) </a:t>
            </a:r>
            <a:r>
              <a:rPr lang="pt-BR" sz="1800" dirty="0" smtClean="0"/>
              <a:t>atingindo áreas urbanas ou quaisquer assentamentos humanos; </a:t>
            </a:r>
            <a:r>
              <a:rPr lang="pt-BR" sz="1800" dirty="0" smtClean="0">
                <a:solidFill>
                  <a:srgbClr val="C00000"/>
                </a:solidFill>
              </a:rPr>
              <a:t>g) </a:t>
            </a:r>
            <a:r>
              <a:rPr lang="pt-BR" sz="1800" dirty="0" smtClean="0"/>
              <a:t>em período de defeso à fauna; </a:t>
            </a:r>
            <a:r>
              <a:rPr lang="pt-BR" sz="1800" b="1" dirty="0" smtClean="0">
                <a:solidFill>
                  <a:srgbClr val="C00000"/>
                </a:solidFill>
              </a:rPr>
              <a:t>h) </a:t>
            </a:r>
            <a:r>
              <a:rPr lang="pt-BR" sz="1800" b="1" dirty="0" smtClean="0"/>
              <a:t>em domingos ou feriados; </a:t>
            </a:r>
            <a:r>
              <a:rPr lang="pt-BR" sz="1800" b="1" dirty="0" smtClean="0">
                <a:solidFill>
                  <a:srgbClr val="C00000"/>
                </a:solidFill>
              </a:rPr>
              <a:t>i) </a:t>
            </a:r>
            <a:r>
              <a:rPr lang="pt-BR" sz="1800" b="1" dirty="0" smtClean="0"/>
              <a:t>à noite;</a:t>
            </a:r>
            <a:r>
              <a:rPr lang="pt-BR" sz="1800" b="1" dirty="0" smtClean="0">
                <a:solidFill>
                  <a:srgbClr val="C00000"/>
                </a:solidFill>
              </a:rPr>
              <a:t> j) </a:t>
            </a:r>
            <a:r>
              <a:rPr lang="pt-BR" sz="1800" b="1" dirty="0" smtClean="0"/>
              <a:t>em épocas de seca ou inundações; </a:t>
            </a:r>
            <a:r>
              <a:rPr lang="pt-BR" sz="1800" b="1" dirty="0" smtClean="0">
                <a:solidFill>
                  <a:srgbClr val="C00000"/>
                </a:solidFill>
              </a:rPr>
              <a:t>l) </a:t>
            </a:r>
            <a:r>
              <a:rPr lang="pt-BR" sz="1800" b="1" dirty="0" smtClean="0"/>
              <a:t>no interior do espaço territorial especialmente protegido; </a:t>
            </a:r>
            <a:r>
              <a:rPr lang="pt-BR" sz="1800" b="1" dirty="0" smtClean="0">
                <a:solidFill>
                  <a:srgbClr val="C00000"/>
                </a:solidFill>
              </a:rPr>
              <a:t>m) </a:t>
            </a:r>
            <a:r>
              <a:rPr lang="pt-BR" sz="1800" b="1" dirty="0" smtClean="0"/>
              <a:t>com o emprego de métodos cruéis para abate ou captura de animais;</a:t>
            </a:r>
            <a:r>
              <a:rPr lang="pt-BR" sz="1800" dirty="0" smtClean="0"/>
              <a:t> </a:t>
            </a:r>
            <a:r>
              <a:rPr lang="pt-BR" sz="1800" dirty="0" smtClean="0">
                <a:solidFill>
                  <a:srgbClr val="C00000"/>
                </a:solidFill>
              </a:rPr>
              <a:t>n) </a:t>
            </a:r>
            <a:r>
              <a:rPr lang="pt-BR" sz="1800" dirty="0" smtClean="0"/>
              <a:t>mediante fraude ou abuso de confiança; </a:t>
            </a:r>
            <a:r>
              <a:rPr lang="pt-BR" sz="1800" b="1" dirty="0" smtClean="0">
                <a:solidFill>
                  <a:srgbClr val="C00000"/>
                </a:solidFill>
              </a:rPr>
              <a:t>o) </a:t>
            </a:r>
            <a:r>
              <a:rPr lang="pt-BR" sz="1800" b="1" dirty="0" smtClean="0"/>
              <a:t>mediante abuso do direito de licença, permissão ou autorização ambiental;</a:t>
            </a:r>
            <a:r>
              <a:rPr lang="pt-BR" sz="1800" dirty="0" smtClean="0"/>
              <a:t> </a:t>
            </a:r>
            <a:r>
              <a:rPr lang="pt-BR" sz="1800" dirty="0" smtClean="0">
                <a:solidFill>
                  <a:srgbClr val="C00000"/>
                </a:solidFill>
              </a:rPr>
              <a:t>p) </a:t>
            </a:r>
            <a:r>
              <a:rPr lang="pt-BR" sz="1800" dirty="0" smtClean="0"/>
              <a:t>no interesse de pessoa jurídica mantida, total ou parcialmente, por verbas públicas ou beneficiada por incentivos fiscais; </a:t>
            </a:r>
            <a:r>
              <a:rPr lang="pt-BR" sz="1800" dirty="0" smtClean="0">
                <a:solidFill>
                  <a:srgbClr val="C00000"/>
                </a:solidFill>
              </a:rPr>
              <a:t>q) </a:t>
            </a:r>
            <a:r>
              <a:rPr lang="pt-BR" sz="1800" b="1" dirty="0" smtClean="0"/>
              <a:t>atingindo espécies ameaçadas, listadas em relatórios oficiais das autoridades competentes; </a:t>
            </a:r>
            <a:r>
              <a:rPr lang="pt-BR" sz="1800" dirty="0" smtClean="0">
                <a:solidFill>
                  <a:srgbClr val="C00000"/>
                </a:solidFill>
              </a:rPr>
              <a:t>r) </a:t>
            </a:r>
            <a:r>
              <a:rPr lang="pt-BR" sz="1800" dirty="0" smtClean="0"/>
              <a:t>facilitada por funcionário público no exercício de suas funções.</a:t>
            </a:r>
          </a:p>
          <a:p>
            <a:pPr algn="just"/>
            <a:endParaRPr lang="pt-BR" sz="18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25735553"/>
      </p:ext>
    </p:extLst>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944" y="836712"/>
            <a:ext cx="4608512" cy="3168352"/>
          </a:xfrm>
        </p:spPr>
        <p:txBody>
          <a:bodyPr>
            <a:noAutofit/>
          </a:bodyPr>
          <a:lstStyle/>
          <a:p>
            <a:pPr algn="just"/>
            <a:r>
              <a:rPr lang="pt-BR" sz="2000" dirty="0" smtClean="0"/>
              <a:t>- A reincidência </a:t>
            </a:r>
            <a:r>
              <a:rPr lang="pt-BR" sz="2000" dirty="0"/>
              <a:t>“perfaz-se pela prática de novo crime pelo agente, depois de transitada em julgado </a:t>
            </a:r>
            <a:r>
              <a:rPr lang="pt-BR" sz="2000" dirty="0" smtClean="0"/>
              <a:t>a sentença.</a:t>
            </a:r>
            <a:br>
              <a:rPr lang="pt-BR" sz="2000" dirty="0" smtClean="0"/>
            </a:br>
            <a:r>
              <a:rPr lang="pt-BR" sz="2000" dirty="0" smtClean="0"/>
              <a:t/>
            </a:r>
            <a:br>
              <a:rPr lang="pt-BR" sz="2000" dirty="0" smtClean="0"/>
            </a:br>
            <a:r>
              <a:rPr lang="pt-BR" sz="2000" dirty="0" smtClean="0"/>
              <a:t>- No </a:t>
            </a:r>
            <a:r>
              <a:rPr lang="pt-BR" sz="2000" dirty="0"/>
              <a:t>entanto, em se tratando dos crimes ambientais, salienta o art. 15 a necessidade que a reincidência se dê em crime de natureza ambiental</a:t>
            </a:r>
            <a:r>
              <a:rPr lang="pt-BR" sz="2000" dirty="0" smtClean="0"/>
              <a:t>.</a:t>
            </a:r>
            <a:br>
              <a:rPr lang="pt-BR" sz="2000" dirty="0" smtClean="0"/>
            </a:br>
            <a:r>
              <a:rPr lang="pt-BR" sz="2000" dirty="0" smtClean="0"/>
              <a:t/>
            </a:r>
            <a:br>
              <a:rPr lang="pt-BR" sz="2000" dirty="0" smtClean="0"/>
            </a:br>
            <a:r>
              <a:rPr lang="pt-BR" sz="2000" dirty="0" smtClean="0"/>
              <a:t>- Assim </a:t>
            </a:r>
            <a:r>
              <a:rPr lang="pt-BR" sz="2000" dirty="0"/>
              <a:t>sendo, tem-se o que se denomina de reincidência específica.</a:t>
            </a:r>
          </a:p>
        </p:txBody>
      </p:sp>
    </p:spTree>
    <p:extLst>
      <p:ext uri="{BB962C8B-B14F-4D97-AF65-F5344CB8AC3E}">
        <p14:creationId xmlns:p14="http://schemas.microsoft.com/office/powerpoint/2010/main" val="451190556"/>
      </p:ext>
    </p:extLst>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Das excludentes de ilicitude</a:t>
            </a:r>
            <a:endParaRPr lang="pt-BR" b="1" dirty="0">
              <a:solidFill>
                <a:srgbClr val="C00000"/>
              </a:solidFill>
            </a:endParaRPr>
          </a:p>
        </p:txBody>
      </p:sp>
      <p:sp>
        <p:nvSpPr>
          <p:cNvPr id="3" name="Espaço Reservado para Conteúdo 2"/>
          <p:cNvSpPr>
            <a:spLocks noGrp="1"/>
          </p:cNvSpPr>
          <p:nvPr>
            <p:ph idx="1"/>
          </p:nvPr>
        </p:nvSpPr>
        <p:spPr>
          <a:solidFill>
            <a:schemeClr val="bg2">
              <a:lumMod val="20000"/>
              <a:lumOff val="80000"/>
            </a:schemeClr>
          </a:solidFill>
        </p:spPr>
        <p:txBody>
          <a:bodyPr/>
          <a:lstStyle/>
          <a:p>
            <a:pPr algn="just"/>
            <a:r>
              <a:rPr lang="pt-BR" dirty="0" smtClean="0"/>
              <a:t>Art. 37 (situação que se configura como sendo excludentes de ilicitude em se tratando do abate de animais)</a:t>
            </a:r>
          </a:p>
          <a:p>
            <a:pPr algn="just"/>
            <a:r>
              <a:rPr lang="pt-BR" dirty="0" smtClean="0"/>
              <a:t>“Não é crime o abate de animal, quando realizado: I - em estado de necessidade, para </a:t>
            </a:r>
            <a:r>
              <a:rPr lang="pt-BR" u="sng" dirty="0" smtClean="0"/>
              <a:t>saciar a fome </a:t>
            </a:r>
            <a:r>
              <a:rPr lang="pt-BR" dirty="0" smtClean="0"/>
              <a:t>do agente ou de sua família; II - para </a:t>
            </a:r>
            <a:r>
              <a:rPr lang="pt-BR" u="sng" dirty="0" smtClean="0"/>
              <a:t>proteger lavouras</a:t>
            </a:r>
            <a:r>
              <a:rPr lang="pt-BR" dirty="0" smtClean="0"/>
              <a:t>, pomares e rebanhos da ação predatória ou destruidora de animais, desde que legal e </a:t>
            </a:r>
            <a:r>
              <a:rPr lang="pt-BR" u="sng" dirty="0" smtClean="0"/>
              <a:t>expressamente autorizado</a:t>
            </a:r>
            <a:r>
              <a:rPr lang="pt-BR" dirty="0" smtClean="0"/>
              <a:t> pela autoridade competente; IV- </a:t>
            </a:r>
            <a:r>
              <a:rPr lang="pt-BR" u="sng" dirty="0" smtClean="0"/>
              <a:t>por ser nocivo o animal</a:t>
            </a:r>
            <a:r>
              <a:rPr lang="pt-BR" dirty="0" smtClean="0"/>
              <a:t>, desde que assim caracterizado pelo órgão competente”.</a:t>
            </a:r>
          </a:p>
          <a:p>
            <a:pPr algn="just"/>
            <a:endParaRPr lang="pt-BR" dirty="0" smtClean="0"/>
          </a:p>
          <a:p>
            <a:pPr algn="just"/>
            <a:endParaRPr lang="pt-BR"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448974262"/>
      </p:ext>
    </p:extLst>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3728" y="2420888"/>
            <a:ext cx="4937760" cy="2560320"/>
          </a:xfrm>
        </p:spPr>
        <p:txBody>
          <a:bodyPr>
            <a:normAutofit fontScale="90000"/>
          </a:bodyPr>
          <a:lstStyle/>
          <a:p>
            <a:r>
              <a:rPr lang="pt-BR" dirty="0"/>
              <a:t>Suspensão Condicional do Processo</a:t>
            </a:r>
            <a:br>
              <a:rPr lang="pt-BR" dirty="0"/>
            </a:br>
            <a:endParaRPr lang="pt-BR" dirty="0"/>
          </a:p>
        </p:txBody>
      </p:sp>
    </p:spTree>
    <p:extLst>
      <p:ext uri="{BB962C8B-B14F-4D97-AF65-F5344CB8AC3E}">
        <p14:creationId xmlns:p14="http://schemas.microsoft.com/office/powerpoint/2010/main" val="1881345179"/>
      </p:ext>
    </p:extLst>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1096963"/>
          </a:xfrm>
        </p:spPr>
        <p:txBody>
          <a:bodyPr>
            <a:normAutofit fontScale="90000"/>
          </a:bodyPr>
          <a:lstStyle/>
          <a:p>
            <a:pPr algn="just"/>
            <a:r>
              <a:rPr lang="pt-BR" b="1" dirty="0" smtClean="0"/>
              <a:t>Suspensão Condicional do Processo</a:t>
            </a:r>
            <a:br>
              <a:rPr lang="pt-BR" b="1" dirty="0" smtClean="0"/>
            </a:br>
            <a:endParaRPr lang="pt-BR" b="1" dirty="0"/>
          </a:p>
        </p:txBody>
      </p:sp>
      <p:sp>
        <p:nvSpPr>
          <p:cNvPr id="3" name="Espaço Reservado para Conteúdo 2"/>
          <p:cNvSpPr>
            <a:spLocks noGrp="1"/>
          </p:cNvSpPr>
          <p:nvPr>
            <p:ph idx="1"/>
          </p:nvPr>
        </p:nvSpPr>
        <p:spPr>
          <a:xfrm>
            <a:off x="539552" y="2057400"/>
            <a:ext cx="7992888" cy="4343400"/>
          </a:xfrm>
        </p:spPr>
        <p:txBody>
          <a:bodyPr/>
          <a:lstStyle/>
          <a:p>
            <a:pPr algn="just"/>
            <a:endParaRPr lang="pt-BR" sz="2600" dirty="0" smtClean="0"/>
          </a:p>
          <a:p>
            <a:pPr algn="just"/>
            <a:r>
              <a:rPr lang="pt-BR" sz="2600" dirty="0" smtClean="0"/>
              <a:t>Conforme o artigo 89, da Lei 9099/95, após a denúncia do MP poderá propor a suspensão condicional do processo, de 2 a 4 anos, em cuja a pena mínima cominada não seja superior a 01 ano.</a:t>
            </a:r>
          </a:p>
          <a:p>
            <a:pPr algn="just"/>
            <a:r>
              <a:rPr lang="pt-BR" sz="2600" dirty="0" smtClean="0"/>
              <a:t>O artigo 28, da Lei 9605/98 aplica esta suspensão aos crimes de menor potencial ofensivo, que encontra-se nesta Lei, visando:</a:t>
            </a:r>
          </a:p>
          <a:p>
            <a:pPr algn="just"/>
            <a:endParaRPr lang="pt-BR" sz="2600" dirty="0"/>
          </a:p>
        </p:txBody>
      </p:sp>
      <p:sp>
        <p:nvSpPr>
          <p:cNvPr id="4" name="Espaço Reservado para Data 3"/>
          <p:cNvSpPr>
            <a:spLocks noGrp="1"/>
          </p:cNvSpPr>
          <p:nvPr>
            <p:ph type="dt" sz="half" idx="10"/>
          </p:nvPr>
        </p:nvSpPr>
        <p:spPr/>
        <p:txBody>
          <a:bodyPr/>
          <a:lstStyle/>
          <a:p>
            <a:pPr algn="just">
              <a:defRPr/>
            </a:pPr>
            <a:fld id="{E679DCA4-2E28-4965-8278-49910E7F0980}" type="datetime8">
              <a:rPr lang="en-US" smtClean="0">
                <a:solidFill>
                  <a:prstClr val="black"/>
                </a:solidFill>
              </a:rPr>
              <a:pPr algn="just">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lgn="just">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lgn="just">
              <a:defRPr/>
            </a:pPr>
            <a:fld id="{51B27A01-5992-4F04-8FF4-B2A10AC128D1}" type="slidenum">
              <a:rPr lang="en-US" smtClean="0">
                <a:solidFill>
                  <a:prstClr val="black"/>
                </a:solidFill>
              </a:rPr>
              <a:pPr algn="just">
                <a:defRPr/>
              </a:pPr>
              <a:t>35</a:t>
            </a:fld>
            <a:endParaRPr lang="en-US">
              <a:solidFill>
                <a:prstClr val="black"/>
              </a:solidFill>
            </a:endParaRPr>
          </a:p>
        </p:txBody>
      </p:sp>
    </p:spTree>
    <p:extLst>
      <p:ext uri="{BB962C8B-B14F-4D97-AF65-F5344CB8AC3E}">
        <p14:creationId xmlns:p14="http://schemas.microsoft.com/office/powerpoint/2010/main" val="226340031"/>
      </p:ext>
    </p:extLst>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836712"/>
            <a:ext cx="8352928" cy="5564088"/>
          </a:xfrm>
          <a:solidFill>
            <a:schemeClr val="bg2">
              <a:lumMod val="20000"/>
              <a:lumOff val="80000"/>
            </a:schemeClr>
          </a:solidFill>
        </p:spPr>
        <p:txBody>
          <a:bodyPr/>
          <a:lstStyle/>
          <a:p>
            <a:pPr algn="just"/>
            <a:r>
              <a:rPr lang="pt-BR" sz="2200" b="1" dirty="0" smtClean="0"/>
              <a:t>a)    </a:t>
            </a:r>
            <a:r>
              <a:rPr lang="pt-BR" sz="2200" dirty="0" smtClean="0"/>
              <a:t>A declaração da </a:t>
            </a:r>
            <a:r>
              <a:rPr lang="pt-BR" sz="2200" b="1" dirty="0" smtClean="0"/>
              <a:t>extinção da punibilidade </a:t>
            </a:r>
            <a:r>
              <a:rPr lang="pt-BR" sz="2200" dirty="0" smtClean="0"/>
              <a:t>prevista no artigo 89, §5º, da Lei 9099/95 somente poderá ser realizada após a juntada do </a:t>
            </a:r>
            <a:r>
              <a:rPr lang="pt-BR" sz="2200" b="1" dirty="0" smtClean="0"/>
              <a:t>laudo</a:t>
            </a:r>
            <a:r>
              <a:rPr lang="pt-BR" sz="2200" dirty="0" smtClean="0"/>
              <a:t> da constatação de </a:t>
            </a:r>
            <a:r>
              <a:rPr lang="pt-BR" sz="2200" b="1" dirty="0" smtClean="0"/>
              <a:t>reparação de dano ambiental</a:t>
            </a:r>
            <a:r>
              <a:rPr lang="pt-BR" sz="2200" dirty="0" smtClean="0"/>
              <a:t>, salvo se houver impossibilidade de fazê-lo.</a:t>
            </a:r>
          </a:p>
          <a:p>
            <a:pPr algn="just"/>
            <a:r>
              <a:rPr lang="pt-BR" sz="2200" b="1" dirty="0" smtClean="0"/>
              <a:t>b)    </a:t>
            </a:r>
            <a:r>
              <a:rPr lang="pt-BR" sz="2200" dirty="0" smtClean="0"/>
              <a:t>Na hipótese do laudo de constatação comprovar não ter sido completa a reparação, o prazo de suspensão do processo será </a:t>
            </a:r>
            <a:r>
              <a:rPr lang="pt-BR" sz="2200" b="1" dirty="0" smtClean="0"/>
              <a:t>prorrogado por até 05 anos</a:t>
            </a:r>
            <a:r>
              <a:rPr lang="pt-BR" sz="2200" dirty="0" smtClean="0"/>
              <a:t>, suspendendo-se a prescrição.</a:t>
            </a:r>
          </a:p>
          <a:p>
            <a:pPr algn="just"/>
            <a:r>
              <a:rPr lang="pt-BR" sz="2200" b="1" dirty="0" smtClean="0"/>
              <a:t>c)    </a:t>
            </a:r>
            <a:r>
              <a:rPr lang="pt-BR" sz="2200" dirty="0" smtClean="0"/>
              <a:t>Finda a prorrogação, será feito um novo laudo de constatação e, dependendo de seu resultado, o período poderá ser novamente prorrogado por igual prazo e sem imposição das condutas previstas no artigo 89, §1º, II, III e IV, da Lei 9099/95.</a:t>
            </a:r>
          </a:p>
          <a:p>
            <a:pPr algn="just"/>
            <a:r>
              <a:rPr lang="pt-BR" sz="2200" b="1" dirty="0" smtClean="0"/>
              <a:t>d)    </a:t>
            </a:r>
            <a:r>
              <a:rPr lang="pt-BR" sz="2200" dirty="0" smtClean="0"/>
              <a:t>Esgotado o prazo máximo de prorrogação, a declaração de extinção da punibilidade dependerá de laudo de constatação que comprove ter o acusado tomado as providências necessárias à reparação integral do dano.</a:t>
            </a:r>
          </a:p>
          <a:p>
            <a:pPr algn="just"/>
            <a:endParaRPr lang="pt-BR" sz="22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822263824"/>
      </p:ext>
    </p:extLst>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1096963"/>
          </a:xfrm>
        </p:spPr>
        <p:txBody>
          <a:bodyPr/>
          <a:lstStyle/>
          <a:p>
            <a:pPr algn="ctr"/>
            <a:r>
              <a:rPr lang="pt-BR" b="1" dirty="0" smtClean="0"/>
              <a:t>Da Ação Penal – 9.605/98</a:t>
            </a:r>
            <a:br>
              <a:rPr lang="pt-BR" b="1" dirty="0" smtClean="0"/>
            </a:br>
            <a:endParaRPr lang="pt-BR" b="1" dirty="0"/>
          </a:p>
        </p:txBody>
      </p:sp>
      <p:sp>
        <p:nvSpPr>
          <p:cNvPr id="3" name="Espaço Reservado para Conteúdo 2"/>
          <p:cNvSpPr>
            <a:spLocks noGrp="1"/>
          </p:cNvSpPr>
          <p:nvPr>
            <p:ph idx="1"/>
          </p:nvPr>
        </p:nvSpPr>
        <p:spPr/>
        <p:txBody>
          <a:bodyPr/>
          <a:lstStyle/>
          <a:p>
            <a:pPr algn="just"/>
            <a:endParaRPr lang="pt-BR" sz="2600" dirty="0" smtClean="0"/>
          </a:p>
          <a:p>
            <a:pPr algn="just"/>
            <a:r>
              <a:rPr lang="pt-BR" sz="2600" dirty="0" smtClean="0"/>
              <a:t>Art. 25: “nas infrações penais previstas nesta lei a ação penal é pública e incondicionada”.</a:t>
            </a:r>
          </a:p>
          <a:p>
            <a:pPr algn="just"/>
            <a:r>
              <a:rPr lang="pt-BR" sz="2600" dirty="0" smtClean="0"/>
              <a:t>Assim sendo, têm-se como exclusivamente </a:t>
            </a:r>
            <a:r>
              <a:rPr lang="pt-BR" sz="2600" b="1" dirty="0" smtClean="0"/>
              <a:t>competente para propor a ação o MP, </a:t>
            </a:r>
            <a:r>
              <a:rPr lang="pt-BR" sz="2600" dirty="0" smtClean="0"/>
              <a:t>não cabendo de forma alguma a ação penal privada. Salienta-se ainda que a referida ação independe de qualquer representação ou requisição.</a:t>
            </a:r>
          </a:p>
          <a:p>
            <a:pPr algn="just"/>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917707341"/>
      </p:ext>
    </p:extLst>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Bibliografia</a:t>
            </a:r>
            <a:endParaRPr lang="pt-BR" dirty="0"/>
          </a:p>
        </p:txBody>
      </p:sp>
      <p:sp>
        <p:nvSpPr>
          <p:cNvPr id="3" name="Espaço Reservado para Conteúdo 2"/>
          <p:cNvSpPr>
            <a:spLocks noGrp="1"/>
          </p:cNvSpPr>
          <p:nvPr>
            <p:ph idx="1"/>
          </p:nvPr>
        </p:nvSpPr>
        <p:spPr/>
        <p:txBody>
          <a:bodyPr/>
          <a:lstStyle/>
          <a:p>
            <a:endParaRPr lang="pt-BR" dirty="0" smtClean="0"/>
          </a:p>
          <a:p>
            <a:r>
              <a:rPr lang="pt-BR" dirty="0" err="1" smtClean="0"/>
              <a:t>MARCÃO.Renato</a:t>
            </a:r>
            <a:r>
              <a:rPr lang="pt-BR" dirty="0" smtClean="0"/>
              <a:t>. Crimes </a:t>
            </a:r>
            <a:r>
              <a:rPr lang="pt-BR" dirty="0" err="1" smtClean="0"/>
              <a:t>Ambientias</a:t>
            </a:r>
            <a:r>
              <a:rPr lang="pt-BR" dirty="0" smtClean="0"/>
              <a:t>. São Paulo: Saraiva, 2011.(</a:t>
            </a:r>
            <a:r>
              <a:rPr lang="pt-BR" dirty="0" smtClean="0">
                <a:hlinkClick r:id="rId2"/>
              </a:rPr>
              <a:t>http</a:t>
            </a:r>
            <a:r>
              <a:rPr lang="pt-BR" dirty="0">
                <a:hlinkClick r:id="rId2"/>
              </a:rPr>
              <a:t>://integrada.minhabiblioteca.com.br/#/</a:t>
            </a:r>
            <a:r>
              <a:rPr lang="pt-BR" dirty="0" smtClean="0">
                <a:hlinkClick r:id="rId2"/>
              </a:rPr>
              <a:t>books/9788502105560/pages/47970643</a:t>
            </a:r>
            <a:r>
              <a:rPr lang="pt-BR" dirty="0" smtClean="0"/>
              <a:t> )</a:t>
            </a:r>
            <a:endParaRPr lang="pt-BR" dirty="0"/>
          </a:p>
          <a:p>
            <a:r>
              <a:rPr lang="pt-BR" dirty="0" smtClean="0"/>
              <a:t>SIRVINSKAS</a:t>
            </a:r>
            <a:r>
              <a:rPr lang="pt-BR" dirty="0"/>
              <a:t>, Luiz Paulo. Manual de direito ambiental. São Paulo: Saraiva, 2006. 547 p.</a:t>
            </a:r>
          </a:p>
          <a:p>
            <a:r>
              <a:rPr lang="pt-BR" dirty="0" smtClean="0"/>
              <a:t>FIORILLO</a:t>
            </a:r>
            <a:r>
              <a:rPr lang="pt-BR" dirty="0"/>
              <a:t>, Celso </a:t>
            </a:r>
            <a:r>
              <a:rPr lang="pt-BR" dirty="0" err="1"/>
              <a:t>Antonio</a:t>
            </a:r>
            <a:r>
              <a:rPr lang="pt-BR" dirty="0"/>
              <a:t> Pacheco. Curso de direito ambiental brasileiro. 8. ed. </a:t>
            </a:r>
            <a:r>
              <a:rPr lang="pt-BR" dirty="0" err="1"/>
              <a:t>Sao</a:t>
            </a:r>
            <a:r>
              <a:rPr lang="pt-BR" dirty="0"/>
              <a:t> Paulo: Saraiva, 2007. 554 p.</a:t>
            </a:r>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8:47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41528145"/>
      </p:ext>
    </p:extLst>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Conceito crime ambiental</a:t>
            </a:r>
            <a:endParaRPr lang="pt-BR" b="1" dirty="0">
              <a:solidFill>
                <a:srgbClr val="C00000"/>
              </a:solidFill>
            </a:endParaRPr>
          </a:p>
        </p:txBody>
      </p:sp>
      <p:sp>
        <p:nvSpPr>
          <p:cNvPr id="3" name="Espaço Reservado para Conteúdo 2"/>
          <p:cNvSpPr>
            <a:spLocks noGrp="1"/>
          </p:cNvSpPr>
          <p:nvPr>
            <p:ph idx="1"/>
          </p:nvPr>
        </p:nvSpPr>
        <p:spPr>
          <a:xfrm>
            <a:off x="395536" y="1844824"/>
            <a:ext cx="8280920" cy="4555976"/>
          </a:xfrm>
        </p:spPr>
        <p:txBody>
          <a:bodyPr/>
          <a:lstStyle/>
          <a:p>
            <a:pPr algn="just"/>
            <a:r>
              <a:rPr lang="pt-BR" sz="2200" dirty="0" smtClean="0"/>
              <a:t>“Crime é um fato típico e antijurídico." O crime ambiental, portanto, pode ser conceituado como um fato típico e antijurídico que cause danos ao meio ambiente.</a:t>
            </a:r>
          </a:p>
          <a:p>
            <a:pPr algn="just"/>
            <a:r>
              <a:rPr lang="pt-BR" sz="2200" dirty="0" smtClean="0"/>
              <a:t>De tal sorte e partindo do pressuposto constitucional que reza não haver crime sem lei anterior que o defina, nem pena sem prévia cominação legal, para que uma conduta possa ser enquadrada como crime ambiental, deve estar expressamente prevista na Lei dos Crimes Ambientais.</a:t>
            </a:r>
          </a:p>
          <a:p>
            <a:pPr algn="just"/>
            <a:r>
              <a:rPr lang="pt-BR" sz="2200" dirty="0" smtClean="0"/>
              <a:t>Observa-se que nem toda atividade que causa danos ao MA será, forçosamente, crime ambiental, uma vez que tal qualificação depende do enquadramento aos termos da legislação ambiental.</a:t>
            </a:r>
          </a:p>
          <a:p>
            <a:pPr algn="just"/>
            <a:endParaRPr lang="pt-BR" sz="22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644476000"/>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 Autoria</a:t>
            </a:r>
            <a:endParaRPr lang="pt-BR" b="1" dirty="0">
              <a:solidFill>
                <a:srgbClr val="FF0000"/>
              </a:solidFill>
            </a:endParaRPr>
          </a:p>
        </p:txBody>
      </p:sp>
      <p:sp>
        <p:nvSpPr>
          <p:cNvPr id="3" name="Espaço Reservado para Conteúdo 2"/>
          <p:cNvSpPr>
            <a:spLocks noGrp="1"/>
          </p:cNvSpPr>
          <p:nvPr>
            <p:ph idx="1"/>
          </p:nvPr>
        </p:nvSpPr>
        <p:spPr>
          <a:xfrm>
            <a:off x="539552" y="2057400"/>
            <a:ext cx="8064896" cy="4343400"/>
          </a:xfrm>
          <a:solidFill>
            <a:schemeClr val="accent1">
              <a:lumMod val="20000"/>
              <a:lumOff val="80000"/>
            </a:schemeClr>
          </a:solidFill>
        </p:spPr>
        <p:txBody>
          <a:bodyPr/>
          <a:lstStyle/>
          <a:p>
            <a:pPr algn="just"/>
            <a:endParaRPr lang="pt-BR" sz="2600" dirty="0" smtClean="0"/>
          </a:p>
          <a:p>
            <a:pPr algn="just"/>
            <a:r>
              <a:rPr lang="pt-BR" sz="2600" dirty="0" smtClean="0"/>
              <a:t>Artigo 2º: “Quem, de qualquer forma, concorre para a prática dos crimes previstos nesta Lei, incide nas penas a estes cominadas, na medida de sua culpabilidade, bem como o diretor, o administrador, o membro de conselho e de órgão técnico, o auditor, o gerente, o preposto ou mandatário da pessoa jurídica, que, sabendo da conduta criminosa de outrem deixar de impedir a sua práticas, quando podia agir para evitá-la”.</a:t>
            </a:r>
          </a:p>
          <a:p>
            <a:pPr algn="just"/>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75374160"/>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057400"/>
            <a:ext cx="8064896" cy="4343400"/>
          </a:xfrm>
        </p:spPr>
        <p:txBody>
          <a:bodyPr/>
          <a:lstStyle/>
          <a:p>
            <a:pPr algn="just"/>
            <a:r>
              <a:rPr lang="pt-BR" sz="2600" dirty="0" smtClean="0"/>
              <a:t>Artigo 3: As pessoas jurídicas serão responsabilizadas administrativa, civil e penalmente conforme o disposto nesta Lei, nos casos em que a infração seja cometida por decisão de seu representante legal ou contratual, ou de seu órgão colegiado, no interesse ou benefício da sua entidade.</a:t>
            </a:r>
          </a:p>
          <a:p>
            <a:pPr algn="just"/>
            <a:r>
              <a:rPr lang="pt-BR" sz="2600" dirty="0" smtClean="0"/>
              <a:t> Parágrafo único: A responsabilidade das pessoas jurídicas não exclui a das pessoas físicas, autoras, </a:t>
            </a:r>
            <a:r>
              <a:rPr lang="pt-BR" sz="2600" dirty="0" err="1" smtClean="0"/>
              <a:t>co-autoras</a:t>
            </a:r>
            <a:r>
              <a:rPr lang="pt-BR" sz="2600" dirty="0" smtClean="0"/>
              <a:t> ou partícipes do mesmo fato.</a:t>
            </a:r>
          </a:p>
          <a:p>
            <a:pPr marL="0" indent="0" algn="just">
              <a:buNone/>
            </a:pPr>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832877332"/>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7030A0"/>
                </a:solidFill>
              </a:rPr>
              <a:t>Os sujeitos ativo e passivo nos crimes ambientais</a:t>
            </a:r>
            <a:endParaRPr lang="pt-BR" b="1" dirty="0">
              <a:solidFill>
                <a:srgbClr val="7030A0"/>
              </a:solidFill>
            </a:endParaRPr>
          </a:p>
        </p:txBody>
      </p:sp>
      <p:sp>
        <p:nvSpPr>
          <p:cNvPr id="3" name="Espaço Reservado para Conteúdo 2"/>
          <p:cNvSpPr>
            <a:spLocks noGrp="1"/>
          </p:cNvSpPr>
          <p:nvPr>
            <p:ph idx="1"/>
          </p:nvPr>
        </p:nvSpPr>
        <p:spPr>
          <a:xfrm>
            <a:off x="539552" y="1988840"/>
            <a:ext cx="8136904" cy="4320480"/>
          </a:xfrm>
          <a:solidFill>
            <a:schemeClr val="accent3">
              <a:lumMod val="20000"/>
              <a:lumOff val="80000"/>
            </a:schemeClr>
          </a:solidFill>
        </p:spPr>
        <p:txBody>
          <a:bodyPr/>
          <a:lstStyle/>
          <a:p>
            <a:pPr algn="just"/>
            <a:endParaRPr lang="pt-BR" sz="2600" dirty="0" smtClean="0"/>
          </a:p>
          <a:p>
            <a:pPr algn="just"/>
            <a:r>
              <a:rPr lang="pt-BR" sz="2600" dirty="0" smtClean="0"/>
              <a:t>Os crimes ambientais são crimes comuns (pessoa física ou jurídica).</a:t>
            </a:r>
          </a:p>
          <a:p>
            <a:pPr algn="just"/>
            <a:r>
              <a:rPr lang="pt-BR" sz="2600" dirty="0" smtClean="0"/>
              <a:t>Dentre os sujeitos ativos, estão o diretor, o administrador, o membro de conselho e de órgão técnico, o auditor, o gerente, o preposto ou mandatário de pessoa jurídica.</a:t>
            </a:r>
          </a:p>
          <a:p>
            <a:pPr algn="just"/>
            <a:endParaRPr lang="pt-BR" sz="2600" dirty="0"/>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7</a:t>
            </a:fld>
            <a:endParaRPr lang="en-US">
              <a:solidFill>
                <a:prstClr val="black"/>
              </a:solidFill>
            </a:endParaRPr>
          </a:p>
        </p:txBody>
      </p:sp>
      <p:sp>
        <p:nvSpPr>
          <p:cNvPr id="7" name="Seta para a direita 6"/>
          <p:cNvSpPr/>
          <p:nvPr/>
        </p:nvSpPr>
        <p:spPr>
          <a:xfrm>
            <a:off x="7483718" y="5556003"/>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2110281417"/>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057400"/>
            <a:ext cx="7920880" cy="4343400"/>
          </a:xfrm>
        </p:spPr>
        <p:txBody>
          <a:bodyPr/>
          <a:lstStyle/>
          <a:p>
            <a:pPr algn="just"/>
            <a:r>
              <a:rPr lang="pt-BR" dirty="0" smtClean="0">
                <a:solidFill>
                  <a:srgbClr val="C00000"/>
                </a:solidFill>
              </a:rPr>
              <a:t>A culpabilidade destes últimos é caracterizada por omissão, uma vez que o art. 2º é cristalino ao dispor que são eles culpados se deixarem de impedir a prática de crimes, quando podiam agir para evitá-la.</a:t>
            </a:r>
          </a:p>
          <a:p>
            <a:pPr algn="just"/>
            <a:r>
              <a:rPr lang="pt-BR" u="sng" dirty="0" smtClean="0">
                <a:solidFill>
                  <a:srgbClr val="C00000"/>
                </a:solidFill>
              </a:rPr>
              <a:t>O sujeito passivo dos crimes ambientais é sempre a coletividade, </a:t>
            </a:r>
            <a:r>
              <a:rPr lang="pt-BR" dirty="0" smtClean="0">
                <a:solidFill>
                  <a:srgbClr val="C00000"/>
                </a:solidFill>
              </a:rPr>
              <a:t>conforme se depreende do art. 225, da Constituição Federal, ao rezar que o MA é </a:t>
            </a:r>
            <a:r>
              <a:rPr lang="pt-BR" u="sng" dirty="0" smtClean="0">
                <a:solidFill>
                  <a:srgbClr val="C00000"/>
                </a:solidFill>
              </a:rPr>
              <a:t>bem de uso comum do povo</a:t>
            </a:r>
            <a:r>
              <a:rPr lang="pt-BR" i="1" dirty="0" smtClean="0">
                <a:solidFill>
                  <a:srgbClr val="C00000"/>
                </a:solidFill>
              </a:rPr>
              <a:t>. (bem de 3 geração)</a:t>
            </a:r>
          </a:p>
          <a:p>
            <a:pPr algn="just"/>
            <a:r>
              <a:rPr lang="pt-BR" dirty="0" smtClean="0">
                <a:solidFill>
                  <a:srgbClr val="C00000"/>
                </a:solidFill>
              </a:rPr>
              <a:t>De tal sorte que todos nós somos sujeitos passivos de um  crime ambiental.</a:t>
            </a:r>
          </a:p>
          <a:p>
            <a:pPr algn="just"/>
            <a:endParaRPr lang="pt-BR" dirty="0">
              <a:solidFill>
                <a:srgbClr val="C00000"/>
              </a:solidFill>
            </a:endParaRPr>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59026641"/>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492896"/>
            <a:ext cx="7543800" cy="1947664"/>
          </a:xfrm>
          <a:solidFill>
            <a:schemeClr val="accent5">
              <a:lumMod val="40000"/>
              <a:lumOff val="60000"/>
            </a:schemeClr>
          </a:solidFill>
        </p:spPr>
        <p:txBody>
          <a:bodyPr/>
          <a:lstStyle/>
          <a:p>
            <a:pPr algn="ctr"/>
            <a:endParaRPr lang="pt-BR" sz="2800" b="1" dirty="0" smtClean="0">
              <a:solidFill>
                <a:srgbClr val="002060"/>
              </a:solidFill>
            </a:endParaRPr>
          </a:p>
          <a:p>
            <a:pPr algn="ctr"/>
            <a:r>
              <a:rPr lang="pt-BR" sz="2800" b="1" dirty="0" smtClean="0">
                <a:solidFill>
                  <a:srgbClr val="002060"/>
                </a:solidFill>
              </a:rPr>
              <a:t>COM RELAÇÃO A RESPONSABILIDADE DA PESSOA JURÍDICA</a:t>
            </a:r>
            <a:endParaRPr lang="pt-BR" sz="2800" b="1" dirty="0">
              <a:solidFill>
                <a:srgbClr val="002060"/>
              </a:solidFill>
            </a:endParaRPr>
          </a:p>
        </p:txBody>
      </p:sp>
      <p:sp>
        <p:nvSpPr>
          <p:cNvPr id="4" name="Espaço Reservado para Data 3"/>
          <p:cNvSpPr>
            <a:spLocks noGrp="1"/>
          </p:cNvSpPr>
          <p:nvPr>
            <p:ph type="dt" sz="half" idx="10"/>
          </p:nvPr>
        </p:nvSpPr>
        <p:spPr/>
        <p:txBody>
          <a:bodyPr/>
          <a:lstStyle/>
          <a:p>
            <a:pPr>
              <a:defRPr/>
            </a:pPr>
            <a:fld id="{E679DCA4-2E28-4965-8278-49910E7F0980}" type="datetime8">
              <a:rPr lang="en-US" smtClean="0">
                <a:solidFill>
                  <a:prstClr val="black"/>
                </a:solidFill>
              </a:rPr>
              <a:pPr>
                <a:defRPr/>
              </a:pPr>
              <a:t>6/30/2017 8:46 AM</a:t>
            </a:fld>
            <a:endParaRPr lang="en-US">
              <a:solidFill>
                <a:prstClr val="black"/>
              </a:solidFill>
            </a:endParaRPr>
          </a:p>
        </p:txBody>
      </p:sp>
      <p:sp>
        <p:nvSpPr>
          <p:cNvPr id="5" name="Espaço Reservado para Rodapé 4"/>
          <p:cNvSpPr>
            <a:spLocks noGrp="1"/>
          </p:cNvSpPr>
          <p:nvPr>
            <p:ph type="ftr" sz="quarter" idx="11"/>
          </p:nvPr>
        </p:nvSpPr>
        <p:spPr/>
        <p:txBody>
          <a:bodyPr/>
          <a:lstStyle/>
          <a:p>
            <a:pPr>
              <a:defRPr/>
            </a:pPr>
            <a:r>
              <a:rPr lang="en-US" smtClean="0">
                <a:solidFill>
                  <a:prstClr val="black"/>
                </a:solidFill>
              </a:rPr>
              <a:t>Prof. Danielly Borguezan</a:t>
            </a:r>
            <a:endParaRPr lang="en-US">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51B27A01-5992-4F04-8FF4-B2A10AC128D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787736187"/>
      </p:ext>
    </p:extLst>
  </p:cSld>
  <p:clrMapOvr>
    <a:masterClrMapping/>
  </p:clrMapOvr>
  <p:transition spd="slow">
    <p:blinds dir="vert"/>
  </p:transition>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3014</Words>
  <Application>Microsoft Office PowerPoint</Application>
  <PresentationFormat>Apresentação na tela (4:3)</PresentationFormat>
  <Paragraphs>278</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Four Seasons 16x9</vt:lpstr>
      <vt:lpstr>direito ambiental  x crimes ambientais   LEI 9.605/98</vt:lpstr>
      <vt:lpstr>CONSIDERAÇÕES</vt:lpstr>
      <vt:lpstr>Apresentação do PowerPoint</vt:lpstr>
      <vt:lpstr>Conceito crime ambiental</vt:lpstr>
      <vt:lpstr> Autoria</vt:lpstr>
      <vt:lpstr>Apresentação do PowerPoint</vt:lpstr>
      <vt:lpstr>Os sujeitos ativo e passivo nos crimes ambientais</vt:lpstr>
      <vt:lpstr>Apresentação do PowerPoint</vt:lpstr>
      <vt:lpstr>Apresentação do PowerPoint</vt:lpstr>
      <vt:lpstr>Apresentação do PowerPoint</vt:lpstr>
      <vt:lpstr>Apresentação do PowerPoint</vt:lpstr>
      <vt:lpstr>Da Desconstituição da Pessoa Jurídica </vt:lpstr>
      <vt:lpstr> A Aplicação das Penas </vt:lpstr>
      <vt:lpstr>Apresentação do PowerPoint</vt:lpstr>
      <vt:lpstr>Apresentação do PowerPoint</vt:lpstr>
      <vt:lpstr>Responsabilidade  criminal  das  Pessoas Físicas   </vt:lpstr>
      <vt:lpstr> Pena Privativa de Liberdade </vt:lpstr>
      <vt:lpstr>Penas Restritivas de Direito </vt:lpstr>
      <vt:lpstr> Art. 7: (...) Parágrafo único. As penas restritivas de direitos a que se refere este artigo terão a mesma duração da pena privativa de liberdade substituída.</vt:lpstr>
      <vt:lpstr>Penas Restritivas de Direito </vt:lpstr>
      <vt:lpstr>Apresentação do PowerPoint</vt:lpstr>
      <vt:lpstr>Apresentação do PowerPoint</vt:lpstr>
      <vt:lpstr>Penas para Pessoa Jurídica </vt:lpstr>
      <vt:lpstr>Apresentação do PowerPoint</vt:lpstr>
      <vt:lpstr>Apresentação do PowerPoint</vt:lpstr>
      <vt:lpstr>Apresentação do PowerPoint</vt:lpstr>
      <vt:lpstr>Apresentação do PowerPoint</vt:lpstr>
      <vt:lpstr>Apresentação do PowerPoint</vt:lpstr>
      <vt:lpstr>Das Circunstâncias Atenuantes </vt:lpstr>
      <vt:lpstr>  Das Circunstâncias Agravantes</vt:lpstr>
      <vt:lpstr>Art. 15: São circunstâncias que agravam a pena, quando não constituem ou qualificam o crime: </vt:lpstr>
      <vt:lpstr>- A reincidência “perfaz-se pela prática de novo crime pelo agente, depois de transitada em julgado a sentença.  - No entanto, em se tratando dos crimes ambientais, salienta o art. 15 a necessidade que a reincidência se dê em crime de natureza ambiental.  - Assim sendo, tem-se o que se denomina de reincidência específica.</vt:lpstr>
      <vt:lpstr>Das excludentes de ilicitude</vt:lpstr>
      <vt:lpstr>Suspensão Condicional do Processo </vt:lpstr>
      <vt:lpstr>Suspensão Condicional do Processo </vt:lpstr>
      <vt:lpstr>Apresentação do PowerPoint</vt:lpstr>
      <vt:lpstr>Da Ação Penal – 9.605/98 </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ambiental  x crimes ambientais   LEI 9.605/98</dc:title>
  <dc:creator>Usuario</dc:creator>
  <cp:lastModifiedBy>Usuario</cp:lastModifiedBy>
  <cp:revision>4</cp:revision>
  <dcterms:created xsi:type="dcterms:W3CDTF">2015-06-01T18:13:44Z</dcterms:created>
  <dcterms:modified xsi:type="dcterms:W3CDTF">2017-06-30T11:48:39Z</dcterms:modified>
</cp:coreProperties>
</file>