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71" r:id="rId4"/>
    <p:sldId id="272" r:id="rId5"/>
    <p:sldId id="274" r:id="rId6"/>
    <p:sldId id="273" r:id="rId7"/>
    <p:sldId id="275" r:id="rId8"/>
    <p:sldId id="276" r:id="rId9"/>
    <p:sldId id="277" r:id="rId10"/>
    <p:sldId id="286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8" r:id="rId20"/>
    <p:sldId id="289" r:id="rId21"/>
    <p:sldId id="290" r:id="rId22"/>
    <p:sldId id="291" r:id="rId23"/>
    <p:sldId id="292" r:id="rId24"/>
    <p:sldId id="293" r:id="rId25"/>
    <p:sldId id="296" r:id="rId26"/>
    <p:sldId id="295" r:id="rId27"/>
    <p:sldId id="294" r:id="rId2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09/11/2022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9592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09/11/2022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7225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09/11/2022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3206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07692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09/11/2022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6058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09/11/2022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3640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09/11/2022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8190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09/11/2022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1242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09/11/2022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3159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09/11/2022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437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09/11/2022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0391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3276E-D8DA-4042-8964-BAB5C4170AED}" type="datetimeFigureOut">
              <a:rPr lang="pt-BR" smtClean="0"/>
              <a:t>09/11/2022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8178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3276E-D8DA-4042-8964-BAB5C4170AED}" type="datetimeFigureOut">
              <a:rPr lang="pt-BR" smtClean="0"/>
              <a:t>09/11/2022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43154-F75A-4E9B-B1DA-86BE760AA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7574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ormaslegais.com.br/legislacao/portaria_tmp_422_2021.htm#:~:text=PORTARIA%2FMTP%20N%C2%BA%20422%2C%20DE%207%20DE%20OUTUBRO%20DE%202021&amp;text=Aprova%20a%20nova%20reda%C3%A7%C3%A3o%20da,de%20Preven%C3%A7%C3%A3o%20de%20Acidentes%20%2D%20CIPA.&amp;text=1%C2%BA%20A%20Norma%20Regulamentadora%20n%C2%BA,a%20reda%C3%A7%C3%A3o%20constante%20do%20Anexo.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93737" y="2726264"/>
            <a:ext cx="99390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pt-BR" sz="5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REVISÃO ASSUNTOS AVALIAÇÃO 1</a:t>
            </a:r>
            <a:endParaRPr lang="pt-BR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72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65760" y="650685"/>
            <a:ext cx="1146919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NR 5 - COMISSÃO INTERNA DE PREVENÇÃO DE </a:t>
            </a: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ACIDENTES</a:t>
            </a:r>
          </a:p>
          <a:p>
            <a:endParaRPr lang="pt-BR" dirty="0" smtClean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 rotWithShape="1">
          <a:blip r:embed="rId2"/>
          <a:srcRect l="10477" t="20268" r="32597" b="34375"/>
          <a:stretch/>
        </p:blipFill>
        <p:spPr>
          <a:xfrm>
            <a:off x="1113995" y="1050794"/>
            <a:ext cx="9972719" cy="4467497"/>
          </a:xfrm>
          <a:prstGeom prst="rect">
            <a:avLst/>
          </a:prstGeom>
        </p:spPr>
      </p:pic>
      <p:sp>
        <p:nvSpPr>
          <p:cNvPr id="4" name="Elipse 3"/>
          <p:cNvSpPr/>
          <p:nvPr/>
        </p:nvSpPr>
        <p:spPr>
          <a:xfrm>
            <a:off x="1254034" y="2677886"/>
            <a:ext cx="796835" cy="2207623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Elipse 4"/>
          <p:cNvSpPr/>
          <p:nvPr/>
        </p:nvSpPr>
        <p:spPr>
          <a:xfrm rot="5400000">
            <a:off x="5926672" y="-1676663"/>
            <a:ext cx="1582582" cy="7837717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7" name="Conector de Seta Reta 6"/>
          <p:cNvCxnSpPr/>
          <p:nvPr/>
        </p:nvCxnSpPr>
        <p:spPr>
          <a:xfrm flipV="1">
            <a:off x="2190908" y="2859314"/>
            <a:ext cx="1545070" cy="732973"/>
          </a:xfrm>
          <a:prstGeom prst="straightConnector1">
            <a:avLst/>
          </a:prstGeom>
          <a:ln w="635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4956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65760" y="781313"/>
            <a:ext cx="1129937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NR 5 - COMISSÃO INTERNA DE PREVENÇÃO DE </a:t>
            </a: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ACIDENTES</a:t>
            </a:r>
          </a:p>
          <a:p>
            <a:endParaRPr lang="pt-BR" dirty="0" smtClean="0"/>
          </a:p>
          <a:p>
            <a:r>
              <a:rPr lang="pt-BR" sz="2400" b="1" dirty="0" smtClean="0"/>
              <a:t>Processo Eleitoral</a:t>
            </a:r>
          </a:p>
          <a:p>
            <a:endParaRPr lang="pt-BR" sz="2400" b="1" dirty="0"/>
          </a:p>
          <a:p>
            <a:pPr algn="just"/>
            <a:r>
              <a:rPr lang="pt-BR" dirty="0" smtClean="0"/>
              <a:t>Compete </a:t>
            </a:r>
            <a:r>
              <a:rPr lang="pt-BR" dirty="0"/>
              <a:t>ao empregador convocar eleições para escolha dos representantes dos empregados na CIPA, no prazo mínimo de 60 (sessenta) dias antes do término do mandato em curso.</a:t>
            </a:r>
          </a:p>
          <a:p>
            <a:pPr algn="just"/>
            <a:r>
              <a:rPr lang="pt-BR" dirty="0"/>
              <a:t> </a:t>
            </a:r>
            <a:endParaRPr lang="pt-BR" dirty="0" smtClean="0"/>
          </a:p>
          <a:p>
            <a:pPr algn="just"/>
            <a:r>
              <a:rPr lang="pt-BR" dirty="0" smtClean="0"/>
              <a:t>A </a:t>
            </a:r>
            <a:r>
              <a:rPr lang="pt-BR" dirty="0"/>
              <a:t>organização deve comunicar, com antecedência, podendo ser por meio eletrônico, com confirmação de entrega, o início do processo eleitoral ao sindicato da categoria preponderante.</a:t>
            </a:r>
          </a:p>
          <a:p>
            <a:pPr algn="just"/>
            <a:r>
              <a:rPr lang="pt-BR" dirty="0"/>
              <a:t> </a:t>
            </a:r>
          </a:p>
          <a:p>
            <a:pPr algn="just"/>
            <a:r>
              <a:rPr lang="pt-BR" dirty="0" smtClean="0"/>
              <a:t>O </a:t>
            </a:r>
            <a:r>
              <a:rPr lang="pt-BR" dirty="0"/>
              <a:t>Presidente e o Vice-Presidente da CIPA constituirão dentre seus membros a comissão eleitoral, que será a responsável pela organização e acompanhamento do processo eleitoral.</a:t>
            </a:r>
          </a:p>
          <a:p>
            <a:pPr algn="just"/>
            <a:r>
              <a:rPr lang="pt-BR" dirty="0"/>
              <a:t> </a:t>
            </a:r>
          </a:p>
          <a:p>
            <a:pPr algn="just"/>
            <a:r>
              <a:rPr lang="pt-BR" dirty="0" smtClean="0"/>
              <a:t>Nos </a:t>
            </a:r>
            <a:r>
              <a:rPr lang="pt-BR" dirty="0"/>
              <a:t>estabelecimentos onde não houver CIPA, a comissão eleitoral será constituída pela organização.</a:t>
            </a:r>
          </a:p>
          <a:p>
            <a:pPr algn="just"/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83658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65760" y="650685"/>
            <a:ext cx="1129937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NR 5 - COMISSÃO INTERNA DE PREVENÇÃO DE </a:t>
            </a: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</a:t>
            </a:r>
            <a:r>
              <a:rPr lang="pt-BR" sz="2800" b="1" dirty="0" smtClean="0"/>
              <a:t>IDENTES</a:t>
            </a:r>
          </a:p>
          <a:p>
            <a:endParaRPr lang="pt-BR" dirty="0" smtClean="0"/>
          </a:p>
          <a:p>
            <a:r>
              <a:rPr lang="pt-BR" sz="2400" b="1" dirty="0" smtClean="0"/>
              <a:t>Funcionamento</a:t>
            </a:r>
          </a:p>
          <a:p>
            <a:endParaRPr lang="pt-BR" sz="2400" b="1" dirty="0" smtClean="0"/>
          </a:p>
          <a:p>
            <a:r>
              <a:rPr lang="pt-BR" dirty="0" smtClean="0"/>
              <a:t>A </a:t>
            </a:r>
            <a:r>
              <a:rPr lang="pt-BR" dirty="0"/>
              <a:t>CIPA terá reuniões ordinárias mensais, de acordo com o calendário preestabelecido.</a:t>
            </a:r>
          </a:p>
          <a:p>
            <a:r>
              <a:rPr lang="pt-BR" dirty="0"/>
              <a:t> </a:t>
            </a:r>
          </a:p>
          <a:p>
            <a:r>
              <a:rPr lang="pt-BR" dirty="0" smtClean="0"/>
              <a:t>A </a:t>
            </a:r>
            <a:r>
              <a:rPr lang="pt-BR" dirty="0"/>
              <a:t>critério da CIPA, nas Microempresas - ME e Empresas de Pequeno Porte - EPP, graus de risco 1 e 2, as reuniões poderão ser bimestrais.</a:t>
            </a:r>
          </a:p>
          <a:p>
            <a:r>
              <a:rPr lang="pt-BR" dirty="0"/>
              <a:t> </a:t>
            </a:r>
          </a:p>
          <a:p>
            <a:r>
              <a:rPr lang="pt-BR" dirty="0" smtClean="0"/>
              <a:t>As </a:t>
            </a:r>
            <a:r>
              <a:rPr lang="pt-BR" dirty="0"/>
              <a:t>reuniões ordinárias da CIPA serão realizadas na organização, preferencialmente de forma presencial, podendo a participação ocorrer de forma remota.</a:t>
            </a:r>
          </a:p>
          <a:p>
            <a:r>
              <a:rPr lang="pt-BR" dirty="0"/>
              <a:t> </a:t>
            </a:r>
          </a:p>
          <a:p>
            <a:r>
              <a:rPr lang="pt-BR" dirty="0" smtClean="0"/>
              <a:t>A </a:t>
            </a:r>
            <a:r>
              <a:rPr lang="pt-BR" dirty="0"/>
              <a:t>data e horário das reuniões serão acordadas entre os seus membros observando os turnos e as jornadas de trabalho.</a:t>
            </a:r>
          </a:p>
          <a:p>
            <a:r>
              <a:rPr lang="pt-BR" dirty="0"/>
              <a:t> </a:t>
            </a:r>
            <a:endParaRPr lang="pt-BR" dirty="0" smtClean="0"/>
          </a:p>
          <a:p>
            <a:r>
              <a:rPr lang="pt-BR" dirty="0" smtClean="0"/>
              <a:t>As </a:t>
            </a:r>
            <a:r>
              <a:rPr lang="pt-BR" dirty="0"/>
              <a:t>reuniões da CIPA terão atas assinadas pelos presentes.</a:t>
            </a:r>
          </a:p>
          <a:p>
            <a:r>
              <a:rPr lang="pt-BR" dirty="0"/>
              <a:t> </a:t>
            </a:r>
            <a:endParaRPr lang="pt-BR" dirty="0" smtClean="0"/>
          </a:p>
          <a:p>
            <a:r>
              <a:rPr lang="pt-BR" dirty="0" smtClean="0"/>
              <a:t>As </a:t>
            </a:r>
            <a:r>
              <a:rPr lang="pt-BR" dirty="0"/>
              <a:t>atas das reuniões devem ser disponibilizadas a todos os integrantes da CIPA, podendo ser por meio eletrônico.</a:t>
            </a:r>
          </a:p>
          <a:p>
            <a:pPr algn="just"/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387185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48195" y="689873"/>
            <a:ext cx="11782696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NR 5 - COMISSÃO INTERNA DE PREVENÇÃO DE </a:t>
            </a: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ACIDENTES</a:t>
            </a:r>
          </a:p>
          <a:p>
            <a:endParaRPr lang="pt-BR" dirty="0" smtClean="0"/>
          </a:p>
          <a:p>
            <a:r>
              <a:rPr lang="pt-BR" dirty="0" smtClean="0"/>
              <a:t>Os </a:t>
            </a:r>
            <a:r>
              <a:rPr lang="pt-BR" dirty="0"/>
              <a:t>prazos da eleição extraordinária serão reduzidos à metade dos prazos previstos no processo eleitoral desta NR.</a:t>
            </a:r>
          </a:p>
          <a:p>
            <a:r>
              <a:rPr lang="pt-BR" dirty="0"/>
              <a:t> </a:t>
            </a:r>
          </a:p>
          <a:p>
            <a:r>
              <a:rPr lang="pt-BR" dirty="0" smtClean="0"/>
              <a:t>As </a:t>
            </a:r>
            <a:r>
              <a:rPr lang="pt-BR" dirty="0"/>
              <a:t>demais exigências estabelecidas para o processo eleitoral devem ser atendidas.</a:t>
            </a:r>
          </a:p>
          <a:p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>No </a:t>
            </a:r>
            <a:r>
              <a:rPr lang="pt-BR" dirty="0"/>
              <a:t>caso de afastamento definitivo do presidente, a organização indicará o substituto, em dois dias úteis, preferencialmente entre os membros da CIPA.</a:t>
            </a:r>
          </a:p>
          <a:p>
            <a:r>
              <a:rPr lang="pt-BR" dirty="0"/>
              <a:t> </a:t>
            </a:r>
          </a:p>
          <a:p>
            <a:r>
              <a:rPr lang="pt-BR" dirty="0" smtClean="0"/>
              <a:t>No </a:t>
            </a:r>
            <a:r>
              <a:rPr lang="pt-BR" dirty="0"/>
              <a:t>caso de afastamento definitivo do vice-presidente, os membros titulares da representação dos empregados, escolherão o substituto, entre seus titulares, em dois dias úteis.</a:t>
            </a:r>
          </a:p>
          <a:p>
            <a:r>
              <a:rPr lang="pt-BR" dirty="0"/>
              <a:t> </a:t>
            </a:r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/>
              <a:t>mandato do membro eleito em processo eleitoral extraordinário deve ser compatibilizado com o mandato dos demais membros da Comissão.</a:t>
            </a:r>
          </a:p>
          <a:p>
            <a:r>
              <a:rPr lang="pt-BR" dirty="0"/>
              <a:t> </a:t>
            </a:r>
          </a:p>
          <a:p>
            <a:r>
              <a:rPr lang="pt-BR" dirty="0" smtClean="0"/>
              <a:t>O </a:t>
            </a:r>
            <a:r>
              <a:rPr lang="pt-BR" dirty="0"/>
              <a:t>treinamento de membro eleito em processo extraordinário deve ser realizado no prazo máximo de 30 (trinta) dias, contados a partir da data da posse.</a:t>
            </a:r>
          </a:p>
          <a:p>
            <a:r>
              <a:rPr lang="pt-BR" dirty="0"/>
              <a:t> </a:t>
            </a:r>
          </a:p>
          <a:p>
            <a:r>
              <a:rPr lang="pt-BR" dirty="0" smtClean="0"/>
              <a:t>As </a:t>
            </a:r>
            <a:r>
              <a:rPr lang="pt-BR" dirty="0"/>
              <a:t>decisões da CIPA </a:t>
            </a:r>
            <a:r>
              <a:rPr lang="pt-BR" dirty="0" smtClean="0"/>
              <a:t>devem ser </a:t>
            </a:r>
            <a:r>
              <a:rPr lang="pt-BR" dirty="0"/>
              <a:t>por </a:t>
            </a:r>
            <a:r>
              <a:rPr lang="pt-BR" dirty="0" smtClean="0"/>
              <a:t>consenso sem consenso tem que haver votação</a:t>
            </a:r>
            <a:endParaRPr lang="pt-BR" dirty="0"/>
          </a:p>
          <a:p>
            <a:r>
              <a:rPr lang="pt-BR" dirty="0"/>
              <a:t> 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2016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65759" y="650685"/>
            <a:ext cx="11560629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NR 5 - COMISSÃO INTERNA DE PREVENÇÃO DE </a:t>
            </a: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ACIDENTES</a:t>
            </a:r>
          </a:p>
          <a:p>
            <a:endParaRPr lang="pt-BR" dirty="0" smtClean="0"/>
          </a:p>
          <a:p>
            <a:r>
              <a:rPr lang="pt-BR" sz="2400" b="1" dirty="0" smtClean="0"/>
              <a:t>Treinamento</a:t>
            </a:r>
          </a:p>
          <a:p>
            <a:endParaRPr lang="pt-BR" sz="2400" b="1" dirty="0" smtClean="0"/>
          </a:p>
          <a:p>
            <a:pPr algn="just"/>
            <a:r>
              <a:rPr lang="pt-BR" sz="2000" dirty="0" smtClean="0"/>
              <a:t>A </a:t>
            </a:r>
            <a:r>
              <a:rPr lang="pt-BR" sz="2000" dirty="0"/>
              <a:t>organização deve promover treinamento para o representante nomeado da NR-5 e para os membros da CIPA, titulares e suplentes, antes da posse.</a:t>
            </a:r>
          </a:p>
          <a:p>
            <a:pPr algn="just"/>
            <a:r>
              <a:rPr lang="pt-BR" sz="2000" dirty="0"/>
              <a:t> </a:t>
            </a:r>
          </a:p>
          <a:p>
            <a:pPr algn="just"/>
            <a:r>
              <a:rPr lang="pt-BR" sz="2000" dirty="0" smtClean="0"/>
              <a:t>O </a:t>
            </a:r>
            <a:r>
              <a:rPr lang="pt-BR" sz="2000" dirty="0"/>
              <a:t>treinamento de CIPA em primeiro mandato será realizado no prazo máximo de 30 (trinta) dias, contados a partir da data da posse.</a:t>
            </a:r>
          </a:p>
          <a:p>
            <a:pPr algn="just"/>
            <a:r>
              <a:rPr lang="pt-BR" sz="2000" dirty="0"/>
              <a:t> </a:t>
            </a:r>
          </a:p>
          <a:p>
            <a:pPr algn="just"/>
            <a:r>
              <a:rPr lang="pt-BR" sz="2000" dirty="0" smtClean="0"/>
              <a:t>O </a:t>
            </a:r>
            <a:r>
              <a:rPr lang="pt-BR" sz="2000" dirty="0"/>
              <a:t>treinamento realizado há menos de 2 (dois) anos contados da conclusão do curso pode ser aproveitado na mesma organização, observado o estabelecido na NR-1.</a:t>
            </a:r>
            <a:endParaRPr lang="pt-BR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03034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65759" y="650685"/>
            <a:ext cx="1156062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NR 5 - COMISSÃO INTERNA DE PREVENÇÃO DE </a:t>
            </a: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ACIDENTES</a:t>
            </a:r>
          </a:p>
          <a:p>
            <a:endParaRPr lang="pt-BR" dirty="0" smtClean="0"/>
          </a:p>
          <a:p>
            <a:endParaRPr lang="pt-BR" sz="2400" b="1" dirty="0" smtClean="0"/>
          </a:p>
          <a:p>
            <a:r>
              <a:rPr lang="pt-BR" sz="2400" b="1" dirty="0" smtClean="0"/>
              <a:t>O Treinamento </a:t>
            </a:r>
            <a:r>
              <a:rPr lang="pt-BR" sz="2400" b="1" dirty="0"/>
              <a:t>deve ter carga horária mínima de</a:t>
            </a:r>
            <a:r>
              <a:rPr lang="pt-BR" sz="2400" b="1" dirty="0" smtClean="0"/>
              <a:t>:</a:t>
            </a:r>
          </a:p>
          <a:p>
            <a:endParaRPr lang="pt-BR" dirty="0" smtClean="0"/>
          </a:p>
          <a:p>
            <a:r>
              <a:rPr lang="pt-BR" dirty="0" smtClean="0"/>
              <a:t>8 </a:t>
            </a:r>
            <a:r>
              <a:rPr lang="pt-BR" dirty="0"/>
              <a:t>(oito) horas para estabelecimentos de grau de risco 1</a:t>
            </a:r>
            <a:r>
              <a:rPr lang="pt-BR" dirty="0" smtClean="0"/>
              <a:t>;</a:t>
            </a:r>
          </a:p>
          <a:p>
            <a:pPr marL="342900" indent="-342900">
              <a:buAutoNum type="alphaLcParenR"/>
            </a:pPr>
            <a:endParaRPr lang="pt-BR" dirty="0"/>
          </a:p>
          <a:p>
            <a:r>
              <a:rPr lang="pt-BR" dirty="0" smtClean="0"/>
              <a:t>12 </a:t>
            </a:r>
            <a:r>
              <a:rPr lang="pt-BR" dirty="0"/>
              <a:t>(doze) horas para estabelecimentos de grau de risco 2</a:t>
            </a:r>
            <a:r>
              <a:rPr lang="pt-BR" dirty="0" smtClean="0"/>
              <a:t>;</a:t>
            </a:r>
          </a:p>
          <a:p>
            <a:endParaRPr lang="pt-BR" dirty="0"/>
          </a:p>
          <a:p>
            <a:r>
              <a:rPr lang="pt-BR" dirty="0" smtClean="0"/>
              <a:t>16 </a:t>
            </a:r>
            <a:r>
              <a:rPr lang="pt-BR" dirty="0"/>
              <a:t>(dezesseis) horas para estabelecimentos de grau de risco 3; 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20 </a:t>
            </a:r>
            <a:r>
              <a:rPr lang="pt-BR" dirty="0"/>
              <a:t>(vinte) horas para estabelecimentos de grau de risco 4.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14324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65759" y="650685"/>
            <a:ext cx="11560629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NR 5 - COMISSÃO INTERNA DE PREVENÇÃO DE </a:t>
            </a: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ACIDENTES</a:t>
            </a:r>
          </a:p>
          <a:p>
            <a:endParaRPr lang="pt-BR" dirty="0" smtClean="0"/>
          </a:p>
          <a:p>
            <a:r>
              <a:rPr lang="pt-BR" sz="2400" b="1" dirty="0" smtClean="0"/>
              <a:t>O Treinamento </a:t>
            </a:r>
            <a:r>
              <a:rPr lang="pt-BR" sz="2400" b="1" dirty="0"/>
              <a:t>deve ter carga horária mínima de</a:t>
            </a:r>
            <a:r>
              <a:rPr lang="pt-BR" sz="2400" b="1" dirty="0" smtClean="0"/>
              <a:t>:</a:t>
            </a:r>
          </a:p>
          <a:p>
            <a:endParaRPr lang="pt-BR" dirty="0" smtClean="0"/>
          </a:p>
          <a:p>
            <a:pPr algn="just"/>
            <a:r>
              <a:rPr lang="pt-BR" dirty="0" smtClean="0"/>
              <a:t>Para </a:t>
            </a:r>
            <a:r>
              <a:rPr lang="pt-BR" dirty="0"/>
              <a:t>a modalidade presencial deve ser observada a seguinte carga horária mínima do treinamento</a:t>
            </a:r>
            <a:r>
              <a:rPr lang="pt-BR" dirty="0" smtClean="0"/>
              <a:t>: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4 </a:t>
            </a:r>
            <a:r>
              <a:rPr lang="pt-BR" dirty="0"/>
              <a:t>(quatro) horas para estabelecimentos de grau de risco 2; e</a:t>
            </a:r>
          </a:p>
          <a:p>
            <a:pPr algn="just"/>
            <a:r>
              <a:rPr lang="pt-BR" dirty="0" smtClean="0"/>
              <a:t>8 </a:t>
            </a:r>
            <a:r>
              <a:rPr lang="pt-BR" dirty="0"/>
              <a:t>(oito) horas para estabelecimentos de grau de risco 3 e 4.</a:t>
            </a:r>
          </a:p>
          <a:p>
            <a:pPr algn="just"/>
            <a:r>
              <a:rPr lang="pt-BR" dirty="0"/>
              <a:t> </a:t>
            </a:r>
          </a:p>
          <a:p>
            <a:pPr algn="just"/>
            <a:r>
              <a:rPr lang="pt-BR" dirty="0" smtClean="0"/>
              <a:t>A </a:t>
            </a:r>
            <a:r>
              <a:rPr lang="pt-BR" dirty="0"/>
              <a:t>carga horária do treinamento dos estabelecimentos de grau de risco 1 e do representante nomeado da NR-05 podem ser realizadas integralmente na modalidade de ensino à distância ou semipresencial, nos termos da NR-01.</a:t>
            </a:r>
          </a:p>
          <a:p>
            <a:pPr algn="just"/>
            <a:r>
              <a:rPr lang="pt-BR" dirty="0"/>
              <a:t> </a:t>
            </a:r>
          </a:p>
          <a:p>
            <a:pPr algn="just"/>
            <a:r>
              <a:rPr lang="pt-BR" dirty="0" smtClean="0"/>
              <a:t>O </a:t>
            </a:r>
            <a:r>
              <a:rPr lang="pt-BR" dirty="0"/>
              <a:t>treinamento realizado integralmente na modalidade de ensino à distância deve contemplar os riscos específicos do estabelecimento nos termos do subitem 5.7.2.</a:t>
            </a:r>
          </a:p>
          <a:p>
            <a:pPr algn="just"/>
            <a:r>
              <a:rPr lang="pt-BR" dirty="0"/>
              <a:t> </a:t>
            </a:r>
          </a:p>
          <a:p>
            <a:pPr algn="just"/>
            <a:r>
              <a:rPr lang="pt-BR" dirty="0" smtClean="0"/>
              <a:t>O </a:t>
            </a:r>
            <a:r>
              <a:rPr lang="pt-BR" dirty="0"/>
              <a:t>integrante do SESMT fica dispensado do treinamento da CIPA.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41097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65760" y="650685"/>
            <a:ext cx="1146919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NR 5 - COMISSÃO INTERNA DE PREVENÇÃO DE </a:t>
            </a: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ACIDENTES</a:t>
            </a:r>
          </a:p>
          <a:p>
            <a:endParaRPr lang="pt-BR" dirty="0" smtClean="0"/>
          </a:p>
          <a:p>
            <a:r>
              <a:rPr lang="pt-BR" sz="2400" b="1" dirty="0" smtClean="0"/>
              <a:t>CIPA </a:t>
            </a:r>
            <a:r>
              <a:rPr lang="pt-BR" sz="2400" b="1" dirty="0"/>
              <a:t>das organizações contratadas para prestação de </a:t>
            </a:r>
            <a:r>
              <a:rPr lang="pt-BR" sz="2400" b="1" dirty="0" smtClean="0"/>
              <a:t>serviços</a:t>
            </a:r>
          </a:p>
          <a:p>
            <a:endParaRPr lang="pt-BR" sz="2400" b="1" dirty="0" smtClean="0"/>
          </a:p>
          <a:p>
            <a:pPr algn="just"/>
            <a:r>
              <a:rPr lang="pt-BR" sz="2000" dirty="0" smtClean="0"/>
              <a:t>A </a:t>
            </a:r>
            <a:r>
              <a:rPr lang="pt-BR" sz="2000" dirty="0"/>
              <a:t>organização de prestação de serviços deve constituir CIPA centralizada quando o número total de seus empregados na Unidade da Federação se enquadrar no Quadro I desta NR.</a:t>
            </a:r>
          </a:p>
          <a:p>
            <a:pPr algn="just"/>
            <a:r>
              <a:rPr lang="pt-BR" sz="2000" dirty="0"/>
              <a:t> </a:t>
            </a:r>
          </a:p>
          <a:p>
            <a:pPr algn="just"/>
            <a:r>
              <a:rPr lang="pt-BR" sz="2000" dirty="0" smtClean="0"/>
              <a:t>Quando </a:t>
            </a:r>
            <a:r>
              <a:rPr lang="pt-BR" sz="2000" dirty="0"/>
              <a:t>a organização contratada para prestação de serviços a terceiros exercer suas atividades em estabelecimento de contratante enquadrado em grau de riscos 3 ou 4 e o número total de seus empregados no estabelecimento da contratante se enquadrar no Quadro I desta NR, deve constituir CIPA própria neste estabelecimento, considerando o grau de risco da contratante.</a:t>
            </a:r>
          </a:p>
          <a:p>
            <a:pPr algn="just"/>
            <a:r>
              <a:rPr lang="pt-BR" sz="2000" dirty="0"/>
              <a:t> </a:t>
            </a:r>
          </a:p>
          <a:p>
            <a:pPr algn="just"/>
            <a:r>
              <a:rPr lang="pt-BR" sz="2000" dirty="0" smtClean="0"/>
              <a:t>A </a:t>
            </a:r>
            <a:r>
              <a:rPr lang="pt-BR" sz="2000" dirty="0"/>
              <a:t>organização contratada está dispensada da constituição da CIPA própria no caso de prestação de serviços a terceiros com até 180 (centro e oitenta) dias de duração.</a:t>
            </a:r>
          </a:p>
          <a:p>
            <a:r>
              <a:rPr lang="pt-BR" sz="2000" dirty="0"/>
              <a:t> </a:t>
            </a:r>
          </a:p>
          <a:p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179323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65760" y="650685"/>
            <a:ext cx="1146919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NR 5 - COMISSÃO INTERNA DE PREVENÇÃO DE </a:t>
            </a: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ACIDENTES</a:t>
            </a:r>
          </a:p>
          <a:p>
            <a:endParaRPr lang="pt-BR" dirty="0" smtClean="0"/>
          </a:p>
          <a:p>
            <a:r>
              <a:rPr lang="pt-BR" sz="2400" b="1" dirty="0" smtClean="0"/>
              <a:t>CIPA </a:t>
            </a:r>
            <a:r>
              <a:rPr lang="pt-BR" sz="2400" b="1" dirty="0"/>
              <a:t>das organizações contratadas para prestação de </a:t>
            </a:r>
            <a:r>
              <a:rPr lang="pt-BR" sz="2400" b="1" dirty="0" smtClean="0"/>
              <a:t>serviços</a:t>
            </a:r>
          </a:p>
          <a:p>
            <a:endParaRPr lang="pt-BR" sz="2400" b="1" dirty="0" smtClean="0"/>
          </a:p>
          <a:p>
            <a:pPr algn="just"/>
            <a:r>
              <a:rPr lang="pt-BR" sz="2000" dirty="0" smtClean="0"/>
              <a:t>O </a:t>
            </a:r>
            <a:r>
              <a:rPr lang="pt-BR" sz="2000" dirty="0"/>
              <a:t>número total de empregados da organização contratada para prestação de serviços, para efeito de dimensionamento da CIPA centralizada, deve desconsiderar os empregados alcançados por CIPA própria.</a:t>
            </a:r>
          </a:p>
          <a:p>
            <a:pPr algn="just"/>
            <a:r>
              <a:rPr lang="pt-BR" sz="2000" dirty="0"/>
              <a:t> </a:t>
            </a:r>
          </a:p>
          <a:p>
            <a:pPr algn="just"/>
            <a:r>
              <a:rPr lang="pt-BR" sz="2000" dirty="0" smtClean="0"/>
              <a:t>A </a:t>
            </a:r>
            <a:r>
              <a:rPr lang="pt-BR" sz="2000" dirty="0"/>
              <a:t>organização contratada para prestação de serviços, quando desobrigada de constituir CIPA própria, deve nomear um representante da NR-5 para cumprir os objetivos desta NR se possuir 5 (cinco) ou mais empregados no estabelecimento da contratante.</a:t>
            </a:r>
          </a:p>
          <a:p>
            <a:r>
              <a:rPr lang="pt-BR" dirty="0" smtClean="0"/>
              <a:t> </a:t>
            </a:r>
          </a:p>
          <a:p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102394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3915" y="3893947"/>
            <a:ext cx="11598910" cy="13074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472565" algn="l"/>
                <a:tab pos="2140585" algn="l"/>
                <a:tab pos="4271645" algn="l"/>
                <a:tab pos="4820285" algn="l"/>
                <a:tab pos="5683250" algn="l"/>
                <a:tab pos="7350759" algn="l"/>
                <a:tab pos="7698740" algn="l"/>
                <a:tab pos="8445500" algn="l"/>
                <a:tab pos="9625330" algn="l"/>
                <a:tab pos="9972675" algn="l"/>
                <a:tab pos="11195685" algn="l"/>
              </a:tabLst>
            </a:pPr>
            <a:r>
              <a:rPr sz="2800" spc="5" dirty="0">
                <a:solidFill>
                  <a:srgbClr val="1F2023"/>
                </a:solidFill>
                <a:latin typeface="Arial MT"/>
                <a:cs typeface="Arial MT"/>
              </a:rPr>
              <a:t>f</a:t>
            </a: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or</a:t>
            </a:r>
            <a:r>
              <a:rPr sz="2800" spc="-10" dirty="0">
                <a:solidFill>
                  <a:srgbClr val="1F2023"/>
                </a:solidFill>
                <a:latin typeface="Arial MT"/>
                <a:cs typeface="Arial MT"/>
              </a:rPr>
              <a:t>m</a:t>
            </a: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ada	</a:t>
            </a:r>
            <a:r>
              <a:rPr sz="2800" spc="-5" dirty="0">
                <a:solidFill>
                  <a:srgbClr val="1F2023"/>
                </a:solidFill>
                <a:latin typeface="Arial MT"/>
                <a:cs typeface="Arial MT"/>
              </a:rPr>
              <a:t>po</a:t>
            </a: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r	pr</a:t>
            </a:r>
            <a:r>
              <a:rPr sz="2800" spc="-30" dirty="0">
                <a:solidFill>
                  <a:srgbClr val="1F2023"/>
                </a:solidFill>
                <a:latin typeface="Arial MT"/>
                <a:cs typeface="Arial MT"/>
              </a:rPr>
              <a:t>o</a:t>
            </a:r>
            <a:r>
              <a:rPr sz="2800" spc="5" dirty="0">
                <a:solidFill>
                  <a:srgbClr val="1F2023"/>
                </a:solidFill>
                <a:latin typeface="Arial MT"/>
                <a:cs typeface="Arial MT"/>
              </a:rPr>
              <a:t>f</a:t>
            </a: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i</a:t>
            </a:r>
            <a:r>
              <a:rPr sz="2800" spc="-15" dirty="0">
                <a:solidFill>
                  <a:srgbClr val="1F2023"/>
                </a:solidFill>
                <a:latin typeface="Arial MT"/>
                <a:cs typeface="Arial MT"/>
              </a:rPr>
              <a:t>s</a:t>
            </a:r>
            <a:r>
              <a:rPr sz="2800" spc="5" dirty="0">
                <a:solidFill>
                  <a:srgbClr val="1F2023"/>
                </a:solidFill>
                <a:latin typeface="Arial MT"/>
                <a:cs typeface="Arial MT"/>
              </a:rPr>
              <a:t>s</a:t>
            </a: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ionais	</a:t>
            </a:r>
            <a:r>
              <a:rPr sz="2800" spc="-5" dirty="0">
                <a:solidFill>
                  <a:srgbClr val="1F2023"/>
                </a:solidFill>
                <a:latin typeface="Arial MT"/>
                <a:cs typeface="Arial MT"/>
              </a:rPr>
              <a:t>d</a:t>
            </a: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a	área	</a:t>
            </a:r>
            <a:r>
              <a:rPr sz="2800" spc="-5" dirty="0">
                <a:solidFill>
                  <a:srgbClr val="1F2023"/>
                </a:solidFill>
                <a:latin typeface="Arial MT"/>
                <a:cs typeface="Arial MT"/>
              </a:rPr>
              <a:t>d</a:t>
            </a: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e</a:t>
            </a:r>
            <a:r>
              <a:rPr sz="2800" spc="370" dirty="0">
                <a:solidFill>
                  <a:srgbClr val="1F2023"/>
                </a:solidFill>
                <a:latin typeface="Arial MT"/>
                <a:cs typeface="Arial MT"/>
              </a:rPr>
              <a:t> </a:t>
            </a:r>
            <a:r>
              <a:rPr sz="2800" spc="5" dirty="0">
                <a:solidFill>
                  <a:srgbClr val="1F2023"/>
                </a:solidFill>
                <a:latin typeface="Arial MT"/>
                <a:cs typeface="Arial MT"/>
              </a:rPr>
              <a:t>s</a:t>
            </a: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aúde	e	</a:t>
            </a:r>
            <a:r>
              <a:rPr sz="2800" spc="-5" dirty="0">
                <a:solidFill>
                  <a:srgbClr val="1F2023"/>
                </a:solidFill>
                <a:latin typeface="Arial MT"/>
                <a:cs typeface="Arial MT"/>
              </a:rPr>
              <a:t>qu</a:t>
            </a: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e	p</a:t>
            </a:r>
            <a:r>
              <a:rPr sz="2800" spc="-30" dirty="0">
                <a:solidFill>
                  <a:srgbClr val="1F2023"/>
                </a:solidFill>
                <a:latin typeface="Arial MT"/>
                <a:cs typeface="Arial MT"/>
              </a:rPr>
              <a:t>o</a:t>
            </a:r>
            <a:r>
              <a:rPr sz="2800" spc="5" dirty="0">
                <a:solidFill>
                  <a:srgbClr val="1F2023"/>
                </a:solidFill>
                <a:latin typeface="Arial MT"/>
                <a:cs typeface="Arial MT"/>
              </a:rPr>
              <a:t>s</a:t>
            </a:r>
            <a:r>
              <a:rPr sz="2800" spc="-15" dirty="0">
                <a:solidFill>
                  <a:srgbClr val="1F2023"/>
                </a:solidFill>
                <a:latin typeface="Arial MT"/>
                <a:cs typeface="Arial MT"/>
              </a:rPr>
              <a:t>s</a:t>
            </a: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ui	a	</a:t>
            </a:r>
            <a:r>
              <a:rPr sz="2800" spc="5" dirty="0">
                <a:solidFill>
                  <a:srgbClr val="1F2023"/>
                </a:solidFill>
                <a:latin typeface="Arial MT"/>
                <a:cs typeface="Arial MT"/>
              </a:rPr>
              <a:t>f</a:t>
            </a: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u</a:t>
            </a:r>
            <a:r>
              <a:rPr sz="2800" spc="-30" dirty="0">
                <a:solidFill>
                  <a:srgbClr val="1F2023"/>
                </a:solidFill>
                <a:latin typeface="Arial MT"/>
                <a:cs typeface="Arial MT"/>
              </a:rPr>
              <a:t>n</a:t>
            </a:r>
            <a:r>
              <a:rPr sz="2800" spc="5" dirty="0">
                <a:solidFill>
                  <a:srgbClr val="1F2023"/>
                </a:solidFill>
                <a:latin typeface="Arial MT"/>
                <a:cs typeface="Arial MT"/>
              </a:rPr>
              <a:t>ç</a:t>
            </a: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ão	</a:t>
            </a:r>
            <a:r>
              <a:rPr sz="2800" spc="-30" dirty="0">
                <a:solidFill>
                  <a:srgbClr val="1F2023"/>
                </a:solidFill>
                <a:latin typeface="Arial MT"/>
                <a:cs typeface="Arial MT"/>
              </a:rPr>
              <a:t>de</a:t>
            </a:r>
            <a:endParaRPr sz="2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9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manter</a:t>
            </a:r>
            <a:r>
              <a:rPr sz="2800" spc="-5" dirty="0">
                <a:solidFill>
                  <a:srgbClr val="1F2023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a</a:t>
            </a:r>
            <a:r>
              <a:rPr sz="2800" spc="15" dirty="0">
                <a:solidFill>
                  <a:srgbClr val="1F2023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integridade</a:t>
            </a:r>
            <a:r>
              <a:rPr sz="2800" spc="-5" dirty="0">
                <a:solidFill>
                  <a:srgbClr val="1F2023"/>
                </a:solidFill>
                <a:latin typeface="Arial MT"/>
                <a:cs typeface="Arial MT"/>
              </a:rPr>
              <a:t> </a:t>
            </a:r>
            <a:r>
              <a:rPr sz="2800" spc="5" dirty="0">
                <a:solidFill>
                  <a:srgbClr val="1F2023"/>
                </a:solidFill>
                <a:latin typeface="Arial MT"/>
                <a:cs typeface="Arial MT"/>
              </a:rPr>
              <a:t>física</a:t>
            </a:r>
            <a:r>
              <a:rPr sz="2800" spc="-40" dirty="0">
                <a:solidFill>
                  <a:srgbClr val="1F2023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dos</a:t>
            </a:r>
            <a:r>
              <a:rPr sz="2800" spc="5" dirty="0">
                <a:solidFill>
                  <a:srgbClr val="1F2023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profissionais</a:t>
            </a:r>
            <a:r>
              <a:rPr sz="2800" spc="-30" dirty="0">
                <a:solidFill>
                  <a:srgbClr val="1F2023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das</a:t>
            </a:r>
            <a:r>
              <a:rPr sz="2800" spc="5" dirty="0">
                <a:solidFill>
                  <a:srgbClr val="1F2023"/>
                </a:solidFill>
                <a:latin typeface="Arial MT"/>
                <a:cs typeface="Arial MT"/>
              </a:rPr>
              <a:t> organizações.</a:t>
            </a:r>
            <a:endParaRPr sz="2800">
              <a:latin typeface="Arial MT"/>
              <a:cs typeface="Arial M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3915" y="1119374"/>
            <a:ext cx="11602085" cy="23801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sz="3600" b="1" spc="-35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3600" b="1" spc="5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</a:t>
            </a:r>
            <a:r>
              <a:rPr sz="3600" b="1" spc="-30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3600" b="1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</a:t>
            </a:r>
            <a:r>
              <a:rPr sz="3600" b="1" spc="-20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3600" b="1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SESMT</a:t>
            </a:r>
            <a:endParaRPr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2700" marR="5080">
              <a:lnSpc>
                <a:spcPct val="200100"/>
              </a:lnSpc>
              <a:spcBef>
                <a:spcPts val="680"/>
              </a:spcBef>
              <a:tabLst>
                <a:tab pos="1506220" algn="l"/>
                <a:tab pos="1954530" algn="l"/>
                <a:tab pos="2366010" algn="l"/>
                <a:tab pos="2435860" algn="l"/>
                <a:tab pos="3073400" algn="l"/>
                <a:tab pos="3435985" algn="l"/>
                <a:tab pos="4417695" algn="l"/>
                <a:tab pos="4716780" algn="l"/>
                <a:tab pos="5329555" algn="l"/>
                <a:tab pos="5871845" algn="l"/>
                <a:tab pos="7036434" algn="l"/>
                <a:tab pos="8341359" algn="l"/>
                <a:tab pos="8564245" algn="l"/>
                <a:tab pos="9100820" algn="l"/>
                <a:tab pos="9173845" algn="l"/>
                <a:tab pos="10079355" algn="l"/>
                <a:tab pos="11192510" algn="l"/>
              </a:tabLst>
            </a:pPr>
            <a:r>
              <a:rPr sz="2800" spc="5" dirty="0">
                <a:solidFill>
                  <a:srgbClr val="1F2023"/>
                </a:solidFill>
              </a:rPr>
              <a:t>SE</a:t>
            </a:r>
            <a:r>
              <a:rPr sz="2800" spc="-30" dirty="0">
                <a:solidFill>
                  <a:srgbClr val="1F2023"/>
                </a:solidFill>
              </a:rPr>
              <a:t>S</a:t>
            </a:r>
            <a:r>
              <a:rPr sz="2800" spc="35" dirty="0">
                <a:solidFill>
                  <a:srgbClr val="1F2023"/>
                </a:solidFill>
              </a:rPr>
              <a:t>M</a:t>
            </a:r>
            <a:r>
              <a:rPr sz="2800" spc="5" dirty="0">
                <a:solidFill>
                  <a:srgbClr val="1F2023"/>
                </a:solidFill>
              </a:rPr>
              <a:t>T</a:t>
            </a:r>
            <a:r>
              <a:rPr sz="2800" dirty="0">
                <a:solidFill>
                  <a:srgbClr val="1F2023"/>
                </a:solidFill>
              </a:rPr>
              <a:t>	</a:t>
            </a:r>
            <a:r>
              <a:rPr sz="2800" b="0" spc="5" dirty="0">
                <a:solidFill>
                  <a:srgbClr val="1F2023"/>
                </a:solidFill>
                <a:latin typeface="Arial MT"/>
                <a:cs typeface="Arial MT"/>
              </a:rPr>
              <a:t>é</a:t>
            </a:r>
            <a:r>
              <a:rPr sz="2800" b="0" dirty="0">
                <a:solidFill>
                  <a:srgbClr val="1F2023"/>
                </a:solidFill>
                <a:latin typeface="Arial MT"/>
                <a:cs typeface="Arial MT"/>
              </a:rPr>
              <a:t>	</a:t>
            </a:r>
            <a:r>
              <a:rPr sz="2800" b="0" spc="-640" dirty="0">
                <a:solidFill>
                  <a:srgbClr val="1F2023"/>
                </a:solidFill>
                <a:latin typeface="Arial MT"/>
                <a:cs typeface="Arial MT"/>
              </a:rPr>
              <a:t> </a:t>
            </a:r>
            <a:r>
              <a:rPr sz="2800" b="0" spc="5" dirty="0">
                <a:solidFill>
                  <a:srgbClr val="1F2023"/>
                </a:solidFill>
                <a:latin typeface="Arial MT"/>
                <a:cs typeface="Arial MT"/>
              </a:rPr>
              <a:t>a</a:t>
            </a:r>
            <a:r>
              <a:rPr sz="2800" b="0" dirty="0">
                <a:solidFill>
                  <a:srgbClr val="1F2023"/>
                </a:solidFill>
                <a:latin typeface="Arial MT"/>
                <a:cs typeface="Arial MT"/>
              </a:rPr>
              <a:t>		</a:t>
            </a:r>
            <a:r>
              <a:rPr sz="2800" b="0" spc="10" dirty="0">
                <a:solidFill>
                  <a:srgbClr val="1F2023"/>
                </a:solidFill>
                <a:latin typeface="Arial MT"/>
                <a:cs typeface="Arial MT"/>
              </a:rPr>
              <a:t>s</a:t>
            </a:r>
            <a:r>
              <a:rPr sz="2800" b="0" dirty="0">
                <a:solidFill>
                  <a:srgbClr val="1F2023"/>
                </a:solidFill>
                <a:latin typeface="Arial MT"/>
                <a:cs typeface="Arial MT"/>
              </a:rPr>
              <a:t>ig</a:t>
            </a:r>
            <a:r>
              <a:rPr sz="2800" b="0" spc="-30" dirty="0">
                <a:solidFill>
                  <a:srgbClr val="1F2023"/>
                </a:solidFill>
                <a:latin typeface="Arial MT"/>
                <a:cs typeface="Arial MT"/>
              </a:rPr>
              <a:t>l</a:t>
            </a:r>
            <a:r>
              <a:rPr sz="2800" b="0" spc="5" dirty="0">
                <a:solidFill>
                  <a:srgbClr val="1F2023"/>
                </a:solidFill>
                <a:latin typeface="Arial MT"/>
                <a:cs typeface="Arial MT"/>
              </a:rPr>
              <a:t>a</a:t>
            </a:r>
            <a:r>
              <a:rPr sz="2800" b="0" dirty="0">
                <a:solidFill>
                  <a:srgbClr val="1F2023"/>
                </a:solidFill>
                <a:latin typeface="Arial MT"/>
                <a:cs typeface="Arial MT"/>
              </a:rPr>
              <a:t>	para	</a:t>
            </a:r>
            <a:r>
              <a:rPr sz="2800" b="0" spc="5" dirty="0">
                <a:solidFill>
                  <a:srgbClr val="1F2023"/>
                </a:solidFill>
                <a:latin typeface="Arial MT"/>
                <a:cs typeface="Arial MT"/>
              </a:rPr>
              <a:t>Ser</a:t>
            </a:r>
            <a:r>
              <a:rPr sz="2800" b="0" spc="-40" dirty="0">
                <a:solidFill>
                  <a:srgbClr val="1F2023"/>
                </a:solidFill>
                <a:latin typeface="Arial MT"/>
                <a:cs typeface="Arial MT"/>
              </a:rPr>
              <a:t>v</a:t>
            </a:r>
            <a:r>
              <a:rPr sz="2800" b="0" dirty="0">
                <a:solidFill>
                  <a:srgbClr val="1F2023"/>
                </a:solidFill>
                <a:latin typeface="Arial MT"/>
                <a:cs typeface="Arial MT"/>
              </a:rPr>
              <a:t>i</a:t>
            </a:r>
            <a:r>
              <a:rPr sz="2800" b="0" spc="5" dirty="0">
                <a:solidFill>
                  <a:srgbClr val="1F2023"/>
                </a:solidFill>
                <a:latin typeface="Arial MT"/>
                <a:cs typeface="Arial MT"/>
              </a:rPr>
              <a:t>ço</a:t>
            </a:r>
            <a:r>
              <a:rPr sz="2800" b="0" dirty="0">
                <a:solidFill>
                  <a:srgbClr val="1F2023"/>
                </a:solidFill>
                <a:latin typeface="Arial MT"/>
                <a:cs typeface="Arial MT"/>
              </a:rPr>
              <a:t>	</a:t>
            </a:r>
            <a:r>
              <a:rPr sz="2800" b="0" spc="5" dirty="0">
                <a:solidFill>
                  <a:srgbClr val="1F2023"/>
                </a:solidFill>
                <a:latin typeface="Arial MT"/>
                <a:cs typeface="Arial MT"/>
              </a:rPr>
              <a:t>Esp</a:t>
            </a:r>
            <a:r>
              <a:rPr sz="2800" b="0" spc="-15" dirty="0">
                <a:solidFill>
                  <a:srgbClr val="1F2023"/>
                </a:solidFill>
                <a:latin typeface="Arial MT"/>
                <a:cs typeface="Arial MT"/>
              </a:rPr>
              <a:t>e</a:t>
            </a:r>
            <a:r>
              <a:rPr sz="2800" b="0" spc="10" dirty="0">
                <a:solidFill>
                  <a:srgbClr val="1F2023"/>
                </a:solidFill>
                <a:latin typeface="Arial MT"/>
                <a:cs typeface="Arial MT"/>
              </a:rPr>
              <a:t>c</a:t>
            </a:r>
            <a:r>
              <a:rPr sz="2800" b="0" dirty="0">
                <a:solidFill>
                  <a:srgbClr val="1F2023"/>
                </a:solidFill>
                <a:latin typeface="Arial MT"/>
                <a:cs typeface="Arial MT"/>
              </a:rPr>
              <a:t>iali</a:t>
            </a:r>
            <a:r>
              <a:rPr sz="2800" b="0" spc="5" dirty="0">
                <a:solidFill>
                  <a:srgbClr val="1F2023"/>
                </a:solidFill>
                <a:latin typeface="Arial MT"/>
                <a:cs typeface="Arial MT"/>
              </a:rPr>
              <a:t>zado</a:t>
            </a:r>
            <a:r>
              <a:rPr sz="2800" b="0" dirty="0">
                <a:solidFill>
                  <a:srgbClr val="1F2023"/>
                </a:solidFill>
                <a:latin typeface="Arial MT"/>
                <a:cs typeface="Arial MT"/>
              </a:rPr>
              <a:t>	e</a:t>
            </a:r>
            <a:r>
              <a:rPr sz="2800" b="0" spc="5" dirty="0">
                <a:solidFill>
                  <a:srgbClr val="1F2023"/>
                </a:solidFill>
                <a:latin typeface="Arial MT"/>
                <a:cs typeface="Arial MT"/>
              </a:rPr>
              <a:t>m</a:t>
            </a:r>
            <a:r>
              <a:rPr sz="2800" b="0" dirty="0">
                <a:solidFill>
                  <a:srgbClr val="1F2023"/>
                </a:solidFill>
                <a:latin typeface="Arial MT"/>
                <a:cs typeface="Arial MT"/>
              </a:rPr>
              <a:t>	</a:t>
            </a:r>
            <a:r>
              <a:rPr sz="2800" b="0" spc="-5" dirty="0">
                <a:solidFill>
                  <a:srgbClr val="1F2023"/>
                </a:solidFill>
                <a:latin typeface="Arial MT"/>
                <a:cs typeface="Arial MT"/>
              </a:rPr>
              <a:t>Engenhari</a:t>
            </a:r>
            <a:r>
              <a:rPr sz="2800" b="0" spc="5" dirty="0">
                <a:solidFill>
                  <a:srgbClr val="1F2023"/>
                </a:solidFill>
                <a:latin typeface="Arial MT"/>
                <a:cs typeface="Arial MT"/>
              </a:rPr>
              <a:t>a</a:t>
            </a:r>
            <a:r>
              <a:rPr sz="2800" b="0" dirty="0">
                <a:solidFill>
                  <a:srgbClr val="1F2023"/>
                </a:solidFill>
                <a:latin typeface="Arial MT"/>
                <a:cs typeface="Arial MT"/>
              </a:rPr>
              <a:t>	</a:t>
            </a:r>
            <a:r>
              <a:rPr sz="2800" b="0" spc="-5" dirty="0">
                <a:solidFill>
                  <a:srgbClr val="1F2023"/>
                </a:solidFill>
                <a:latin typeface="Arial MT"/>
                <a:cs typeface="Arial MT"/>
              </a:rPr>
              <a:t>de  </a:t>
            </a:r>
            <a:r>
              <a:rPr sz="2800" b="0" spc="5" dirty="0">
                <a:solidFill>
                  <a:srgbClr val="1F2023"/>
                </a:solidFill>
                <a:latin typeface="Arial MT"/>
                <a:cs typeface="Arial MT"/>
              </a:rPr>
              <a:t>Seg</a:t>
            </a:r>
            <a:r>
              <a:rPr sz="2800" b="0" spc="-10" dirty="0">
                <a:solidFill>
                  <a:srgbClr val="1F2023"/>
                </a:solidFill>
                <a:latin typeface="Arial MT"/>
                <a:cs typeface="Arial MT"/>
              </a:rPr>
              <a:t>u</a:t>
            </a:r>
            <a:r>
              <a:rPr sz="2800" b="0" dirty="0">
                <a:solidFill>
                  <a:srgbClr val="1F2023"/>
                </a:solidFill>
                <a:latin typeface="Arial MT"/>
                <a:cs typeface="Arial MT"/>
              </a:rPr>
              <a:t>rança	</a:t>
            </a:r>
            <a:r>
              <a:rPr sz="2800" b="0" spc="5" dirty="0">
                <a:solidFill>
                  <a:srgbClr val="1F2023"/>
                </a:solidFill>
                <a:latin typeface="Arial MT"/>
                <a:cs typeface="Arial MT"/>
              </a:rPr>
              <a:t>e</a:t>
            </a:r>
            <a:r>
              <a:rPr sz="2800" b="0" dirty="0">
                <a:solidFill>
                  <a:srgbClr val="1F2023"/>
                </a:solidFill>
                <a:latin typeface="Arial MT"/>
                <a:cs typeface="Arial MT"/>
              </a:rPr>
              <a:t>	e</a:t>
            </a:r>
            <a:r>
              <a:rPr sz="2800" b="0" spc="5" dirty="0">
                <a:solidFill>
                  <a:srgbClr val="1F2023"/>
                </a:solidFill>
                <a:latin typeface="Arial MT"/>
                <a:cs typeface="Arial MT"/>
              </a:rPr>
              <a:t>m</a:t>
            </a:r>
            <a:r>
              <a:rPr sz="2800" b="0" dirty="0">
                <a:solidFill>
                  <a:srgbClr val="1F2023"/>
                </a:solidFill>
                <a:latin typeface="Arial MT"/>
                <a:cs typeface="Arial MT"/>
              </a:rPr>
              <a:t>	</a:t>
            </a:r>
            <a:r>
              <a:rPr sz="2800" b="0" spc="-10" dirty="0">
                <a:solidFill>
                  <a:srgbClr val="1F2023"/>
                </a:solidFill>
                <a:latin typeface="Arial MT"/>
                <a:cs typeface="Arial MT"/>
              </a:rPr>
              <a:t>M</a:t>
            </a:r>
            <a:r>
              <a:rPr sz="2800" b="0" dirty="0">
                <a:solidFill>
                  <a:srgbClr val="1F2023"/>
                </a:solidFill>
                <a:latin typeface="Arial MT"/>
                <a:cs typeface="Arial MT"/>
              </a:rPr>
              <a:t>edicina	d</a:t>
            </a:r>
            <a:r>
              <a:rPr sz="2800" b="0" spc="5" dirty="0">
                <a:solidFill>
                  <a:srgbClr val="1F2023"/>
                </a:solidFill>
                <a:latin typeface="Arial MT"/>
                <a:cs typeface="Arial MT"/>
              </a:rPr>
              <a:t>o</a:t>
            </a:r>
            <a:r>
              <a:rPr sz="2800" b="0" dirty="0">
                <a:solidFill>
                  <a:srgbClr val="1F2023"/>
                </a:solidFill>
                <a:latin typeface="Arial MT"/>
                <a:cs typeface="Arial MT"/>
              </a:rPr>
              <a:t>	</a:t>
            </a:r>
            <a:r>
              <a:rPr sz="2800" b="0" spc="-105" dirty="0">
                <a:solidFill>
                  <a:srgbClr val="1F2023"/>
                </a:solidFill>
                <a:latin typeface="Arial MT"/>
                <a:cs typeface="Arial MT"/>
              </a:rPr>
              <a:t>T</a:t>
            </a:r>
            <a:r>
              <a:rPr sz="2800" b="0" dirty="0">
                <a:solidFill>
                  <a:srgbClr val="1F2023"/>
                </a:solidFill>
                <a:latin typeface="Arial MT"/>
                <a:cs typeface="Arial MT"/>
              </a:rPr>
              <a:t>ra</a:t>
            </a:r>
            <a:r>
              <a:rPr sz="2800" b="0" spc="-25" dirty="0">
                <a:solidFill>
                  <a:srgbClr val="1F2023"/>
                </a:solidFill>
                <a:latin typeface="Arial MT"/>
                <a:cs typeface="Arial MT"/>
              </a:rPr>
              <a:t>b</a:t>
            </a:r>
            <a:r>
              <a:rPr sz="2800" b="0" dirty="0">
                <a:solidFill>
                  <a:srgbClr val="1F2023"/>
                </a:solidFill>
                <a:latin typeface="Arial MT"/>
                <a:cs typeface="Arial MT"/>
              </a:rPr>
              <a:t>alh</a:t>
            </a:r>
            <a:r>
              <a:rPr sz="2800" b="0" spc="-5" dirty="0">
                <a:solidFill>
                  <a:srgbClr val="1F2023"/>
                </a:solidFill>
                <a:latin typeface="Arial MT"/>
                <a:cs typeface="Arial MT"/>
              </a:rPr>
              <a:t>o</a:t>
            </a:r>
            <a:r>
              <a:rPr sz="2800" b="0" dirty="0">
                <a:solidFill>
                  <a:srgbClr val="1F2023"/>
                </a:solidFill>
                <a:latin typeface="Arial MT"/>
                <a:cs typeface="Arial MT"/>
              </a:rPr>
              <a:t>.	</a:t>
            </a:r>
            <a:r>
              <a:rPr sz="2800" b="0" spc="-105" dirty="0">
                <a:solidFill>
                  <a:srgbClr val="1F2023"/>
                </a:solidFill>
                <a:latin typeface="Arial MT"/>
                <a:cs typeface="Arial MT"/>
              </a:rPr>
              <a:t>T</a:t>
            </a:r>
            <a:r>
              <a:rPr sz="2800" b="0" dirty="0">
                <a:solidFill>
                  <a:srgbClr val="1F2023"/>
                </a:solidFill>
                <a:latin typeface="Arial MT"/>
                <a:cs typeface="Arial MT"/>
              </a:rPr>
              <a:t>r</a:t>
            </a:r>
            <a:r>
              <a:rPr sz="2800" b="0" spc="-25" dirty="0">
                <a:solidFill>
                  <a:srgbClr val="1F2023"/>
                </a:solidFill>
                <a:latin typeface="Arial MT"/>
                <a:cs typeface="Arial MT"/>
              </a:rPr>
              <a:t>a</a:t>
            </a:r>
            <a:r>
              <a:rPr sz="2800" b="0" spc="5" dirty="0">
                <a:solidFill>
                  <a:srgbClr val="1F2023"/>
                </a:solidFill>
                <a:latin typeface="Arial MT"/>
                <a:cs typeface="Arial MT"/>
              </a:rPr>
              <a:t>ta</a:t>
            </a:r>
            <a:r>
              <a:rPr sz="2800" b="0" dirty="0">
                <a:solidFill>
                  <a:srgbClr val="1F2023"/>
                </a:solidFill>
                <a:latin typeface="Arial MT"/>
                <a:cs typeface="Arial MT"/>
              </a:rPr>
              <a:t>-</a:t>
            </a:r>
            <a:r>
              <a:rPr sz="2800" b="0" spc="15" dirty="0">
                <a:solidFill>
                  <a:srgbClr val="1F2023"/>
                </a:solidFill>
                <a:latin typeface="Arial MT"/>
                <a:cs typeface="Arial MT"/>
              </a:rPr>
              <a:t>s</a:t>
            </a:r>
            <a:r>
              <a:rPr sz="2800" b="0" spc="5" dirty="0">
                <a:solidFill>
                  <a:srgbClr val="1F2023"/>
                </a:solidFill>
                <a:latin typeface="Arial MT"/>
                <a:cs typeface="Arial MT"/>
              </a:rPr>
              <a:t>e</a:t>
            </a:r>
            <a:r>
              <a:rPr sz="2800" b="0" dirty="0">
                <a:solidFill>
                  <a:srgbClr val="1F2023"/>
                </a:solidFill>
                <a:latin typeface="Arial MT"/>
                <a:cs typeface="Arial MT"/>
              </a:rPr>
              <a:t>	d</a:t>
            </a:r>
            <a:r>
              <a:rPr sz="2800" b="0" spc="5" dirty="0">
                <a:solidFill>
                  <a:srgbClr val="1F2023"/>
                </a:solidFill>
                <a:latin typeface="Arial MT"/>
                <a:cs typeface="Arial MT"/>
              </a:rPr>
              <a:t>e</a:t>
            </a:r>
            <a:r>
              <a:rPr sz="2800" b="0" dirty="0">
                <a:solidFill>
                  <a:srgbClr val="1F2023"/>
                </a:solidFill>
                <a:latin typeface="Arial MT"/>
                <a:cs typeface="Arial MT"/>
              </a:rPr>
              <a:t>		</a:t>
            </a:r>
            <a:r>
              <a:rPr sz="2800" b="0" spc="5" dirty="0">
                <a:solidFill>
                  <a:srgbClr val="1F2023"/>
                </a:solidFill>
                <a:latin typeface="Arial MT"/>
                <a:cs typeface="Arial MT"/>
              </a:rPr>
              <a:t>u</a:t>
            </a:r>
            <a:r>
              <a:rPr sz="2800" b="0" spc="-15" dirty="0">
                <a:solidFill>
                  <a:srgbClr val="1F2023"/>
                </a:solidFill>
                <a:latin typeface="Arial MT"/>
                <a:cs typeface="Arial MT"/>
              </a:rPr>
              <a:t>m</a:t>
            </a:r>
            <a:r>
              <a:rPr sz="2800" b="0" spc="5" dirty="0">
                <a:solidFill>
                  <a:srgbClr val="1F2023"/>
                </a:solidFill>
                <a:latin typeface="Arial MT"/>
                <a:cs typeface="Arial MT"/>
              </a:rPr>
              <a:t>a</a:t>
            </a:r>
            <a:r>
              <a:rPr sz="2800" b="0" dirty="0">
                <a:solidFill>
                  <a:srgbClr val="1F2023"/>
                </a:solidFill>
                <a:latin typeface="Arial MT"/>
                <a:cs typeface="Arial MT"/>
              </a:rPr>
              <a:t>	</a:t>
            </a:r>
            <a:r>
              <a:rPr sz="2800" b="0" spc="10" dirty="0">
                <a:solidFill>
                  <a:srgbClr val="1F2023"/>
                </a:solidFill>
                <a:latin typeface="Arial MT"/>
                <a:cs typeface="Arial MT"/>
              </a:rPr>
              <a:t>c</a:t>
            </a:r>
            <a:r>
              <a:rPr sz="2800" b="0" spc="5" dirty="0">
                <a:solidFill>
                  <a:srgbClr val="1F2023"/>
                </a:solidFill>
                <a:latin typeface="Arial MT"/>
                <a:cs typeface="Arial MT"/>
              </a:rPr>
              <a:t>o</a:t>
            </a:r>
            <a:r>
              <a:rPr sz="2800" b="0" spc="-15" dirty="0">
                <a:solidFill>
                  <a:srgbClr val="1F2023"/>
                </a:solidFill>
                <a:latin typeface="Arial MT"/>
                <a:cs typeface="Arial MT"/>
              </a:rPr>
              <a:t>m</a:t>
            </a:r>
            <a:r>
              <a:rPr sz="2800" b="0" dirty="0">
                <a:solidFill>
                  <a:srgbClr val="1F2023"/>
                </a:solidFill>
                <a:latin typeface="Arial MT"/>
                <a:cs typeface="Arial MT"/>
              </a:rPr>
              <a:t>i</a:t>
            </a:r>
            <a:r>
              <a:rPr sz="2800" b="0" spc="5" dirty="0">
                <a:solidFill>
                  <a:srgbClr val="1F2023"/>
                </a:solidFill>
                <a:latin typeface="Arial MT"/>
                <a:cs typeface="Arial MT"/>
              </a:rPr>
              <a:t>s</a:t>
            </a:r>
            <a:r>
              <a:rPr sz="2800" b="0" spc="10" dirty="0">
                <a:solidFill>
                  <a:srgbClr val="1F2023"/>
                </a:solidFill>
                <a:latin typeface="Arial MT"/>
                <a:cs typeface="Arial MT"/>
              </a:rPr>
              <a:t>s</a:t>
            </a:r>
            <a:r>
              <a:rPr sz="2800" b="0" spc="5" dirty="0">
                <a:solidFill>
                  <a:srgbClr val="1F2023"/>
                </a:solidFill>
                <a:latin typeface="Arial MT"/>
                <a:cs typeface="Arial MT"/>
              </a:rPr>
              <a:t>ão</a:t>
            </a:r>
            <a:endParaRPr sz="2800" dirty="0">
              <a:latin typeface="Arial MT"/>
              <a:cs typeface="Arial MT"/>
            </a:endParaRPr>
          </a:p>
        </p:txBody>
      </p:sp>
    </p:spTree>
    <p:extLst>
      <p:ext uri="{BB962C8B-B14F-4D97-AF65-F5344CB8AC3E}">
        <p14:creationId xmlns:p14="http://schemas.microsoft.com/office/powerpoint/2010/main" val="82537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Retrato de três quartos de um empresário com cara de nojo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260" y="2316678"/>
            <a:ext cx="5410071" cy="4000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 Explicativo em Nuvem 4"/>
          <p:cNvSpPr/>
          <p:nvPr/>
        </p:nvSpPr>
        <p:spPr>
          <a:xfrm>
            <a:off x="3713485" y="768762"/>
            <a:ext cx="8108401" cy="3548414"/>
          </a:xfrm>
          <a:prstGeom prst="cloudCallout">
            <a:avLst>
              <a:gd name="adj1" fmla="val -56271"/>
              <a:gd name="adj2" fmla="val -978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 smtClean="0"/>
              <a:t>O QUE É CIPA?</a:t>
            </a:r>
          </a:p>
        </p:txBody>
      </p:sp>
    </p:spTree>
    <p:extLst>
      <p:ext uri="{BB962C8B-B14F-4D97-AF65-F5344CB8AC3E}">
        <p14:creationId xmlns:p14="http://schemas.microsoft.com/office/powerpoint/2010/main" val="2778427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16694" y="83946"/>
            <a:ext cx="24409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" dirty="0">
                <a:solidFill>
                  <a:srgbClr val="1F2023"/>
                </a:solidFill>
              </a:rPr>
              <a:t>Base</a:t>
            </a:r>
            <a:r>
              <a:rPr sz="3600" spc="-55" dirty="0">
                <a:solidFill>
                  <a:srgbClr val="1F2023"/>
                </a:solidFill>
              </a:rPr>
              <a:t> </a:t>
            </a:r>
            <a:r>
              <a:rPr sz="3600" dirty="0">
                <a:solidFill>
                  <a:srgbClr val="1F2023"/>
                </a:solidFill>
              </a:rPr>
              <a:t>Legal</a:t>
            </a:r>
            <a:endParaRPr sz="36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5319" y="722376"/>
            <a:ext cx="8162544" cy="5279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65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3987" y="1439672"/>
            <a:ext cx="11313795" cy="42957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1039494">
              <a:lnSpc>
                <a:spcPct val="100000"/>
              </a:lnSpc>
              <a:spcBef>
                <a:spcPts val="105"/>
              </a:spcBef>
            </a:pPr>
            <a:r>
              <a:rPr sz="2800" dirty="0">
                <a:latin typeface="Arial MT"/>
                <a:cs typeface="Arial MT"/>
              </a:rPr>
              <a:t>Equipe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de</a:t>
            </a:r>
            <a:r>
              <a:rPr sz="2800" spc="20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profissionais</a:t>
            </a:r>
            <a:r>
              <a:rPr sz="2800" spc="-40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tem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como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finalidade</a:t>
            </a:r>
            <a:r>
              <a:rPr sz="2800" spc="2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promover</a:t>
            </a:r>
            <a:r>
              <a:rPr sz="2800" spc="4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a</a:t>
            </a:r>
            <a:r>
              <a:rPr sz="2800" spc="15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saúde </a:t>
            </a:r>
            <a:r>
              <a:rPr sz="2800" dirty="0">
                <a:latin typeface="Arial MT"/>
                <a:cs typeface="Arial MT"/>
              </a:rPr>
              <a:t>e </a:t>
            </a:r>
            <a:r>
              <a:rPr sz="2800" spc="-760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proteger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a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integridade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física</a:t>
            </a:r>
            <a:r>
              <a:rPr sz="2800" spc="-60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dos</a:t>
            </a:r>
            <a:r>
              <a:rPr sz="2800" dirty="0">
                <a:latin typeface="Arial MT"/>
                <a:cs typeface="Arial MT"/>
              </a:rPr>
              <a:t> trabalhadores.</a:t>
            </a:r>
            <a:endParaRPr sz="2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9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2800" dirty="0">
                <a:latin typeface="Arial MT"/>
                <a:cs typeface="Arial MT"/>
              </a:rPr>
              <a:t>Dentre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as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principais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atribuições</a:t>
            </a:r>
            <a:r>
              <a:rPr sz="2800" spc="-2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do</a:t>
            </a:r>
            <a:r>
              <a:rPr sz="2800" spc="-5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SESMT</a:t>
            </a:r>
            <a:r>
              <a:rPr sz="2800" spc="-7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tem-se:</a:t>
            </a:r>
            <a:endParaRPr sz="2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900">
              <a:latin typeface="Arial MT"/>
              <a:cs typeface="Arial MT"/>
            </a:endParaRPr>
          </a:p>
          <a:p>
            <a:pPr marL="234950" indent="-222885">
              <a:lnSpc>
                <a:spcPct val="100000"/>
              </a:lnSpc>
              <a:buChar char="•"/>
              <a:tabLst>
                <a:tab pos="235585" algn="l"/>
              </a:tabLst>
            </a:pPr>
            <a:r>
              <a:rPr sz="2800" dirty="0">
                <a:latin typeface="Arial MT"/>
                <a:cs typeface="Arial MT"/>
              </a:rPr>
              <a:t>Colaborar</a:t>
            </a:r>
            <a:r>
              <a:rPr sz="2800" spc="4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nos</a:t>
            </a:r>
            <a:r>
              <a:rPr sz="2800" spc="-2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projetos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e</a:t>
            </a:r>
            <a:r>
              <a:rPr sz="2800" spc="-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na</a:t>
            </a:r>
            <a:r>
              <a:rPr sz="2800" spc="2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implantação</a:t>
            </a:r>
            <a:r>
              <a:rPr sz="2800" spc="-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de </a:t>
            </a:r>
            <a:r>
              <a:rPr sz="2800" spc="-5" dirty="0">
                <a:latin typeface="Arial MT"/>
                <a:cs typeface="Arial MT"/>
              </a:rPr>
              <a:t>novas</a:t>
            </a:r>
            <a:r>
              <a:rPr sz="2800" spc="5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instalações</a:t>
            </a:r>
            <a:r>
              <a:rPr sz="2800" spc="-40" dirty="0">
                <a:latin typeface="Arial MT"/>
                <a:cs typeface="Arial MT"/>
              </a:rPr>
              <a:t> </a:t>
            </a:r>
            <a:r>
              <a:rPr sz="2800" spc="10" dirty="0">
                <a:latin typeface="Arial MT"/>
                <a:cs typeface="Arial MT"/>
              </a:rPr>
              <a:t>físicas;</a:t>
            </a:r>
            <a:endParaRPr sz="2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2900">
              <a:latin typeface="Arial MT"/>
              <a:cs typeface="Arial MT"/>
            </a:endParaRPr>
          </a:p>
          <a:p>
            <a:pPr marL="12700" marR="180975">
              <a:lnSpc>
                <a:spcPct val="100000"/>
              </a:lnSpc>
              <a:buChar char="•"/>
              <a:tabLst>
                <a:tab pos="235585" algn="l"/>
                <a:tab pos="1637664" algn="l"/>
                <a:tab pos="6015355" algn="l"/>
              </a:tabLst>
            </a:pPr>
            <a:r>
              <a:rPr sz="2800" dirty="0">
                <a:latin typeface="Arial MT"/>
                <a:cs typeface="Arial MT"/>
              </a:rPr>
              <a:t>Determinar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os</a:t>
            </a:r>
            <a:r>
              <a:rPr sz="2800" dirty="0">
                <a:latin typeface="Arial MT"/>
                <a:cs typeface="Arial MT"/>
              </a:rPr>
              <a:t> Equipamentos </a:t>
            </a:r>
            <a:r>
              <a:rPr sz="2800" spc="5" dirty="0">
                <a:latin typeface="Arial MT"/>
                <a:cs typeface="Arial MT"/>
              </a:rPr>
              <a:t>de</a:t>
            </a:r>
            <a:r>
              <a:rPr sz="2800" spc="-25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Proteção</a:t>
            </a:r>
            <a:r>
              <a:rPr sz="2800" spc="-4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Individual</a:t>
            </a:r>
            <a:r>
              <a:rPr sz="2800" spc="25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e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Coletivo</a:t>
            </a:r>
            <a:r>
              <a:rPr sz="2800" spc="25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EPI</a:t>
            </a:r>
            <a:r>
              <a:rPr sz="2800" spc="-30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e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Equipamento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de</a:t>
            </a:r>
            <a:r>
              <a:rPr sz="2800" spc="35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Proteção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Coletiva</a:t>
            </a:r>
            <a:r>
              <a:rPr sz="2800" spc="6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e	Equipamentos de </a:t>
            </a:r>
            <a:r>
              <a:rPr sz="2800" spc="5" dirty="0">
                <a:latin typeface="Arial MT"/>
                <a:cs typeface="Arial MT"/>
              </a:rPr>
              <a:t>Proteção 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Individua	</a:t>
            </a:r>
            <a:r>
              <a:rPr sz="2800" spc="5" dirty="0">
                <a:latin typeface="Arial MT"/>
                <a:cs typeface="Arial MT"/>
              </a:rPr>
              <a:t>–</a:t>
            </a:r>
            <a:r>
              <a:rPr sz="2800" spc="-2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EPC,</a:t>
            </a:r>
            <a:r>
              <a:rPr sz="2800" spc="-25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de</a:t>
            </a:r>
            <a:r>
              <a:rPr sz="2800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acordo</a:t>
            </a:r>
            <a:r>
              <a:rPr sz="2800" spc="-20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com</a:t>
            </a:r>
            <a:r>
              <a:rPr sz="2800" spc="-30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a</a:t>
            </a:r>
            <a:r>
              <a:rPr sz="2800" spc="-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Norma Regulamentadora</a:t>
            </a:r>
            <a:r>
              <a:rPr sz="2800" spc="30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–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6;</a:t>
            </a:r>
            <a:endParaRPr sz="2800">
              <a:latin typeface="Arial MT"/>
              <a:cs typeface="Arial M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3987" y="687781"/>
            <a:ext cx="688530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Quais</a:t>
            </a:r>
            <a:r>
              <a:rPr sz="3600" b="1" spc="-45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3600" b="1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</a:t>
            </a:r>
            <a:r>
              <a:rPr sz="3600" b="1" spc="-5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600" b="1" spc="-5" dirty="0" smtClean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sz="3600" b="1" dirty="0" err="1" smtClean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tribuições</a:t>
            </a:r>
            <a:r>
              <a:rPr sz="3600" b="1" spc="-50" dirty="0" smtClean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3600" b="1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sz="3600" b="1" spc="-15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3600" b="1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SESMT</a:t>
            </a:r>
            <a:endParaRPr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4727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3987" y="1543304"/>
            <a:ext cx="11585575" cy="42957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buChar char="•"/>
              <a:tabLst>
                <a:tab pos="235585" algn="l"/>
              </a:tabLst>
            </a:pPr>
            <a:r>
              <a:rPr sz="2800" dirty="0">
                <a:latin typeface="Arial MT"/>
                <a:cs typeface="Arial MT"/>
              </a:rPr>
              <a:t>Responsabilizar-se, tecnicamente, pela orientação quanto </a:t>
            </a:r>
            <a:r>
              <a:rPr sz="2800" spc="-5" dirty="0">
                <a:latin typeface="Arial MT"/>
                <a:cs typeface="Arial MT"/>
              </a:rPr>
              <a:t>ao </a:t>
            </a:r>
            <a:r>
              <a:rPr sz="2800" dirty="0">
                <a:latin typeface="Arial MT"/>
                <a:cs typeface="Arial MT"/>
              </a:rPr>
              <a:t> cumprimento </a:t>
            </a:r>
            <a:r>
              <a:rPr sz="2800" spc="5" dirty="0">
                <a:latin typeface="Arial MT"/>
                <a:cs typeface="Arial MT"/>
              </a:rPr>
              <a:t>do disposto nas </a:t>
            </a:r>
            <a:r>
              <a:rPr sz="2800" dirty="0">
                <a:latin typeface="Arial MT"/>
                <a:cs typeface="Arial MT"/>
              </a:rPr>
              <a:t>Normas Regulamentadora </a:t>
            </a:r>
            <a:r>
              <a:rPr sz="2800" spc="5" dirty="0">
                <a:latin typeface="Arial MT"/>
                <a:cs typeface="Arial MT"/>
              </a:rPr>
              <a:t>de Segurança e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Medicina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do</a:t>
            </a:r>
            <a:r>
              <a:rPr sz="2800" spc="-60" dirty="0">
                <a:latin typeface="Arial MT"/>
                <a:cs typeface="Arial MT"/>
              </a:rPr>
              <a:t> </a:t>
            </a:r>
            <a:r>
              <a:rPr sz="2800" spc="-10" dirty="0">
                <a:latin typeface="Arial MT"/>
                <a:cs typeface="Arial MT"/>
              </a:rPr>
              <a:t>Trabalho;</a:t>
            </a:r>
            <a:endParaRPr sz="2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 MT"/>
              <a:buChar char="•"/>
            </a:pPr>
            <a:endParaRPr sz="2900">
              <a:latin typeface="Arial MT"/>
              <a:cs typeface="Arial MT"/>
            </a:endParaRPr>
          </a:p>
          <a:p>
            <a:pPr marL="12700" marR="211454">
              <a:lnSpc>
                <a:spcPct val="100000"/>
              </a:lnSpc>
              <a:buChar char="•"/>
              <a:tabLst>
                <a:tab pos="235585" algn="l"/>
                <a:tab pos="5231765" algn="l"/>
              </a:tabLst>
            </a:pPr>
            <a:r>
              <a:rPr sz="2800" dirty="0">
                <a:latin typeface="Arial MT"/>
                <a:cs typeface="Arial MT"/>
              </a:rPr>
              <a:t>Manter permanente relacionamento </a:t>
            </a:r>
            <a:r>
              <a:rPr sz="2800" spc="5" dirty="0">
                <a:latin typeface="Arial MT"/>
                <a:cs typeface="Arial MT"/>
              </a:rPr>
              <a:t>com a </a:t>
            </a:r>
            <a:r>
              <a:rPr sz="2800" dirty="0">
                <a:latin typeface="Arial MT"/>
                <a:cs typeface="Arial MT"/>
              </a:rPr>
              <a:t>Comissão </a:t>
            </a:r>
            <a:r>
              <a:rPr sz="2800" spc="5" dirty="0">
                <a:latin typeface="Arial MT"/>
                <a:cs typeface="Arial MT"/>
              </a:rPr>
              <a:t>Interna de 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Prevenção</a:t>
            </a:r>
            <a:r>
              <a:rPr sz="2800" spc="1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de</a:t>
            </a:r>
            <a:r>
              <a:rPr sz="2800" spc="-150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Acidentes</a:t>
            </a:r>
            <a:r>
              <a:rPr sz="2800" spc="-3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–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spc="-55" dirty="0">
                <a:latin typeface="Arial MT"/>
                <a:cs typeface="Arial MT"/>
              </a:rPr>
              <a:t>CIPA	</a:t>
            </a:r>
            <a:r>
              <a:rPr sz="2800" spc="-5" dirty="0">
                <a:latin typeface="Arial MT"/>
                <a:cs typeface="Arial MT"/>
              </a:rPr>
              <a:t>valendo-se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ao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spc="-10" dirty="0">
                <a:latin typeface="Arial MT"/>
                <a:cs typeface="Arial MT"/>
              </a:rPr>
              <a:t>máximo</a:t>
            </a:r>
            <a:r>
              <a:rPr sz="2800" spc="5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de</a:t>
            </a:r>
            <a:r>
              <a:rPr sz="2800" spc="5" dirty="0">
                <a:latin typeface="Arial MT"/>
                <a:cs typeface="Arial MT"/>
              </a:rPr>
              <a:t> suas 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observações, </a:t>
            </a:r>
            <a:r>
              <a:rPr sz="2800" spc="5" dirty="0">
                <a:latin typeface="Arial MT"/>
                <a:cs typeface="Arial MT"/>
              </a:rPr>
              <a:t>além de </a:t>
            </a:r>
            <a:r>
              <a:rPr sz="2800" dirty="0">
                <a:latin typeface="Arial MT"/>
                <a:cs typeface="Arial MT"/>
              </a:rPr>
              <a:t>treiná-la, apoiá-la </a:t>
            </a:r>
            <a:r>
              <a:rPr sz="2800" spc="5" dirty="0">
                <a:latin typeface="Arial MT"/>
                <a:cs typeface="Arial MT"/>
              </a:rPr>
              <a:t>e </a:t>
            </a:r>
            <a:r>
              <a:rPr sz="2800" dirty="0">
                <a:latin typeface="Arial MT"/>
                <a:cs typeface="Arial MT"/>
              </a:rPr>
              <a:t>atendê-la, conforme dispõe </a:t>
            </a:r>
            <a:r>
              <a:rPr sz="2800" spc="5" dirty="0">
                <a:latin typeface="Arial MT"/>
                <a:cs typeface="Arial MT"/>
              </a:rPr>
              <a:t>a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Norma</a:t>
            </a:r>
            <a:r>
              <a:rPr sz="2800" spc="-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Regulamentadora</a:t>
            </a:r>
            <a:r>
              <a:rPr sz="2800" spc="35" dirty="0">
                <a:latin typeface="Arial MT"/>
                <a:cs typeface="Arial MT"/>
              </a:rPr>
              <a:t> </a:t>
            </a:r>
            <a:r>
              <a:rPr sz="2800" spc="-10" dirty="0">
                <a:latin typeface="Arial MT"/>
                <a:cs typeface="Arial MT"/>
              </a:rPr>
              <a:t>5;</a:t>
            </a:r>
            <a:endParaRPr sz="2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 MT"/>
              <a:buChar char="•"/>
            </a:pPr>
            <a:endParaRPr sz="2900">
              <a:latin typeface="Arial MT"/>
              <a:cs typeface="Arial MT"/>
            </a:endParaRPr>
          </a:p>
          <a:p>
            <a:pPr marL="234950" indent="-222885">
              <a:lnSpc>
                <a:spcPct val="100000"/>
              </a:lnSpc>
              <a:buChar char="•"/>
              <a:tabLst>
                <a:tab pos="235585" algn="l"/>
              </a:tabLst>
            </a:pPr>
            <a:r>
              <a:rPr sz="2800" dirty="0">
                <a:latin typeface="Arial MT"/>
                <a:cs typeface="Arial MT"/>
              </a:rPr>
              <a:t>Ministrar</a:t>
            </a:r>
            <a:r>
              <a:rPr sz="2800" spc="-55" dirty="0">
                <a:latin typeface="Arial MT"/>
                <a:cs typeface="Arial MT"/>
              </a:rPr>
              <a:t> </a:t>
            </a:r>
            <a:r>
              <a:rPr sz="2800" spc="-10" dirty="0">
                <a:latin typeface="Arial MT"/>
                <a:cs typeface="Arial MT"/>
              </a:rPr>
              <a:t>Treinamentos</a:t>
            </a:r>
            <a:r>
              <a:rPr sz="2800" spc="5" dirty="0">
                <a:latin typeface="Arial MT"/>
                <a:cs typeface="Arial MT"/>
              </a:rPr>
              <a:t> de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Segurança</a:t>
            </a:r>
            <a:r>
              <a:rPr sz="2800" spc="-5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no</a:t>
            </a:r>
            <a:r>
              <a:rPr sz="2800" spc="-35" dirty="0">
                <a:latin typeface="Arial MT"/>
                <a:cs typeface="Arial MT"/>
              </a:rPr>
              <a:t> </a:t>
            </a:r>
            <a:r>
              <a:rPr sz="2800" spc="-10" dirty="0">
                <a:latin typeface="Arial MT"/>
                <a:cs typeface="Arial MT"/>
              </a:rPr>
              <a:t>Trabalho.</a:t>
            </a:r>
            <a:endParaRPr sz="2800">
              <a:latin typeface="Arial MT"/>
              <a:cs typeface="Arial M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3987" y="780364"/>
            <a:ext cx="688530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Quais</a:t>
            </a:r>
            <a:r>
              <a:rPr sz="3600" b="1" spc="-45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3600" b="1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</a:t>
            </a:r>
            <a:r>
              <a:rPr sz="3600" b="1" spc="-5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600" b="1" spc="-5" dirty="0" smtClean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sz="3600" b="1" dirty="0" err="1" smtClean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tribuições</a:t>
            </a:r>
            <a:r>
              <a:rPr sz="3600" b="1" spc="-50" dirty="0" smtClean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3600" b="1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sz="3600" b="1" spc="-15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3600" b="1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SESMT</a:t>
            </a:r>
            <a:endParaRPr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058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3987" y="780364"/>
            <a:ext cx="7268209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Quem</a:t>
            </a:r>
            <a:r>
              <a:rPr sz="3600" b="1" spc="-35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3600" b="1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</a:t>
            </a:r>
            <a:r>
              <a:rPr sz="3600" b="1" spc="-10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responsável</a:t>
            </a:r>
            <a:r>
              <a:rPr sz="3600" b="1" spc="55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3600" b="1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pelo</a:t>
            </a:r>
            <a:r>
              <a:rPr sz="3600" b="1" spc="-15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3600" b="1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SESMT</a:t>
            </a:r>
            <a:endParaRPr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3987" y="2067813"/>
            <a:ext cx="11653520" cy="30149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sz="2800" spc="5" dirty="0">
                <a:solidFill>
                  <a:srgbClr val="1F2023"/>
                </a:solidFill>
                <a:latin typeface="Arial MT"/>
                <a:cs typeface="Arial MT"/>
              </a:rPr>
              <a:t>A</a:t>
            </a:r>
            <a:r>
              <a:rPr sz="2800" spc="35" dirty="0">
                <a:solidFill>
                  <a:srgbClr val="1F2023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equipe</a:t>
            </a:r>
            <a:r>
              <a:rPr sz="2800" spc="150" dirty="0">
                <a:solidFill>
                  <a:srgbClr val="1F2023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do</a:t>
            </a:r>
            <a:r>
              <a:rPr sz="2800" spc="185" dirty="0">
                <a:solidFill>
                  <a:srgbClr val="1F2023"/>
                </a:solidFill>
                <a:latin typeface="Arial MT"/>
                <a:cs typeface="Arial MT"/>
              </a:rPr>
              <a:t> </a:t>
            </a:r>
            <a:r>
              <a:rPr sz="2800" b="1" spc="-10" dirty="0">
                <a:solidFill>
                  <a:srgbClr val="1F2023"/>
                </a:solidFill>
                <a:latin typeface="Arial"/>
                <a:cs typeface="Arial"/>
              </a:rPr>
              <a:t>SESMT</a:t>
            </a:r>
            <a:r>
              <a:rPr sz="2800" b="1" spc="175" dirty="0">
                <a:solidFill>
                  <a:srgbClr val="1F2023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pode</a:t>
            </a:r>
            <a:r>
              <a:rPr sz="2800" spc="180" dirty="0">
                <a:solidFill>
                  <a:srgbClr val="1F2023"/>
                </a:solidFill>
                <a:latin typeface="Arial MT"/>
                <a:cs typeface="Arial MT"/>
              </a:rPr>
              <a:t> </a:t>
            </a:r>
            <a:r>
              <a:rPr sz="2800" spc="5" dirty="0">
                <a:solidFill>
                  <a:srgbClr val="1F2023"/>
                </a:solidFill>
                <a:latin typeface="Arial MT"/>
                <a:cs typeface="Arial MT"/>
              </a:rPr>
              <a:t>ser</a:t>
            </a:r>
            <a:r>
              <a:rPr sz="2800" spc="165" dirty="0">
                <a:solidFill>
                  <a:srgbClr val="1F2023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composta</a:t>
            </a:r>
            <a:r>
              <a:rPr sz="2800" spc="185" dirty="0">
                <a:solidFill>
                  <a:srgbClr val="1F2023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por</a:t>
            </a:r>
            <a:r>
              <a:rPr sz="2800" spc="165" dirty="0">
                <a:solidFill>
                  <a:srgbClr val="1F2023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1F2023"/>
                </a:solidFill>
                <a:latin typeface="Arial MT"/>
                <a:cs typeface="Arial MT"/>
              </a:rPr>
              <a:t>Técnicos</a:t>
            </a:r>
            <a:r>
              <a:rPr sz="2800" spc="200" dirty="0">
                <a:solidFill>
                  <a:srgbClr val="1F2023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em</a:t>
            </a:r>
            <a:r>
              <a:rPr sz="2800" spc="150" dirty="0">
                <a:solidFill>
                  <a:srgbClr val="1F2023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Segurança</a:t>
            </a:r>
            <a:r>
              <a:rPr sz="2800" spc="165" dirty="0">
                <a:solidFill>
                  <a:srgbClr val="1F2023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1F2023"/>
                </a:solidFill>
                <a:latin typeface="Arial MT"/>
                <a:cs typeface="Arial MT"/>
              </a:rPr>
              <a:t>do</a:t>
            </a:r>
            <a:endParaRPr sz="2800">
              <a:latin typeface="Arial MT"/>
              <a:cs typeface="Arial MT"/>
            </a:endParaRPr>
          </a:p>
          <a:p>
            <a:pPr marL="12700" marR="5080" algn="just">
              <a:lnSpc>
                <a:spcPct val="200100"/>
              </a:lnSpc>
            </a:pPr>
            <a:r>
              <a:rPr sz="2800" spc="-10" dirty="0">
                <a:solidFill>
                  <a:srgbClr val="1F2023"/>
                </a:solidFill>
                <a:latin typeface="Arial MT"/>
                <a:cs typeface="Arial MT"/>
              </a:rPr>
              <a:t>Trabalho,</a:t>
            </a:r>
            <a:r>
              <a:rPr sz="2800" spc="480" dirty="0">
                <a:solidFill>
                  <a:srgbClr val="1F2023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Médicos</a:t>
            </a:r>
            <a:r>
              <a:rPr sz="2800" spc="465" dirty="0">
                <a:solidFill>
                  <a:srgbClr val="1F2023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do</a:t>
            </a:r>
            <a:r>
              <a:rPr sz="2800" spc="475" dirty="0">
                <a:solidFill>
                  <a:srgbClr val="1F2023"/>
                </a:solidFill>
                <a:latin typeface="Arial MT"/>
                <a:cs typeface="Arial MT"/>
              </a:rPr>
              <a:t> </a:t>
            </a:r>
            <a:r>
              <a:rPr sz="2800" spc="-10" dirty="0">
                <a:solidFill>
                  <a:srgbClr val="1F2023"/>
                </a:solidFill>
                <a:latin typeface="Arial MT"/>
                <a:cs typeface="Arial MT"/>
              </a:rPr>
              <a:t>Trabalho,</a:t>
            </a:r>
            <a:r>
              <a:rPr sz="2800" spc="465" dirty="0">
                <a:solidFill>
                  <a:srgbClr val="1F2023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1F2023"/>
                </a:solidFill>
                <a:latin typeface="Arial MT"/>
                <a:cs typeface="Arial MT"/>
              </a:rPr>
              <a:t>Enfermeiro</a:t>
            </a:r>
            <a:r>
              <a:rPr sz="2800" spc="480" dirty="0">
                <a:solidFill>
                  <a:srgbClr val="1F2023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do</a:t>
            </a:r>
            <a:r>
              <a:rPr sz="2800" spc="475" dirty="0">
                <a:solidFill>
                  <a:srgbClr val="1F2023"/>
                </a:solidFill>
                <a:latin typeface="Arial MT"/>
                <a:cs typeface="Arial MT"/>
              </a:rPr>
              <a:t> </a:t>
            </a:r>
            <a:r>
              <a:rPr sz="2800" spc="-10" dirty="0">
                <a:solidFill>
                  <a:srgbClr val="1F2023"/>
                </a:solidFill>
                <a:latin typeface="Arial MT"/>
                <a:cs typeface="Arial MT"/>
              </a:rPr>
              <a:t>Trabalho,</a:t>
            </a:r>
            <a:r>
              <a:rPr sz="2800" spc="500" dirty="0">
                <a:solidFill>
                  <a:srgbClr val="1F2023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e</a:t>
            </a:r>
            <a:r>
              <a:rPr sz="2800" spc="450" dirty="0">
                <a:solidFill>
                  <a:srgbClr val="1F2023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1F2023"/>
                </a:solidFill>
                <a:latin typeface="Arial MT"/>
                <a:cs typeface="Arial MT"/>
              </a:rPr>
              <a:t>Engenheiro </a:t>
            </a:r>
            <a:r>
              <a:rPr sz="2800" spc="-765" dirty="0">
                <a:solidFill>
                  <a:srgbClr val="1F2023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de Segurança do </a:t>
            </a:r>
            <a:r>
              <a:rPr sz="2800" spc="-10" dirty="0">
                <a:solidFill>
                  <a:srgbClr val="1F2023"/>
                </a:solidFill>
                <a:latin typeface="Arial MT"/>
                <a:cs typeface="Arial MT"/>
              </a:rPr>
              <a:t>Trabalho, </a:t>
            </a: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conforme o grau de risco da </a:t>
            </a:r>
            <a:r>
              <a:rPr sz="2800" spc="5" dirty="0">
                <a:solidFill>
                  <a:srgbClr val="1F2023"/>
                </a:solidFill>
                <a:latin typeface="Arial MT"/>
                <a:cs typeface="Arial MT"/>
              </a:rPr>
              <a:t>sua </a:t>
            </a:r>
            <a:r>
              <a:rPr sz="2800" spc="-5" dirty="0">
                <a:solidFill>
                  <a:srgbClr val="1F2023"/>
                </a:solidFill>
                <a:latin typeface="Arial MT"/>
                <a:cs typeface="Arial MT"/>
              </a:rPr>
              <a:t>atividade </a:t>
            </a: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 </a:t>
            </a:r>
            <a:r>
              <a:rPr sz="2800" spc="5" dirty="0">
                <a:solidFill>
                  <a:srgbClr val="1F2023"/>
                </a:solidFill>
                <a:latin typeface="Arial MT"/>
                <a:cs typeface="Arial MT"/>
              </a:rPr>
              <a:t>industrial</a:t>
            </a:r>
            <a:r>
              <a:rPr sz="2800" spc="-15" dirty="0">
                <a:solidFill>
                  <a:srgbClr val="1F2023"/>
                </a:solidFill>
                <a:latin typeface="Arial MT"/>
                <a:cs typeface="Arial MT"/>
              </a:rPr>
              <a:t> </a:t>
            </a:r>
            <a:r>
              <a:rPr sz="2800" spc="5" dirty="0">
                <a:solidFill>
                  <a:srgbClr val="1F2023"/>
                </a:solidFill>
                <a:latin typeface="Arial MT"/>
                <a:cs typeface="Arial MT"/>
              </a:rPr>
              <a:t>e</a:t>
            </a:r>
            <a:r>
              <a:rPr sz="2800" spc="-15" dirty="0">
                <a:solidFill>
                  <a:srgbClr val="1F2023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número</a:t>
            </a:r>
            <a:r>
              <a:rPr sz="2800" spc="10" dirty="0">
                <a:solidFill>
                  <a:srgbClr val="1F2023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de</a:t>
            </a:r>
            <a:r>
              <a:rPr sz="2800" spc="15" dirty="0">
                <a:solidFill>
                  <a:srgbClr val="1F2023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colaboradores</a:t>
            </a:r>
            <a:r>
              <a:rPr sz="2800" spc="10" dirty="0">
                <a:solidFill>
                  <a:srgbClr val="1F2023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por</a:t>
            </a:r>
            <a:r>
              <a:rPr sz="2800" spc="-10" dirty="0">
                <a:solidFill>
                  <a:srgbClr val="1F2023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estabelecimento.</a:t>
            </a:r>
            <a:endParaRPr sz="2800">
              <a:latin typeface="Arial MT"/>
              <a:cs typeface="Arial MT"/>
            </a:endParaRPr>
          </a:p>
        </p:txBody>
      </p:sp>
    </p:spTree>
    <p:extLst>
      <p:ext uri="{BB962C8B-B14F-4D97-AF65-F5344CB8AC3E}">
        <p14:creationId xmlns:p14="http://schemas.microsoft.com/office/powerpoint/2010/main" val="92612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3987" y="780364"/>
            <a:ext cx="640651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10075" algn="l"/>
              </a:tabLst>
            </a:pPr>
            <a:r>
              <a:rPr sz="3600" b="1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sz="3600" b="1" spc="5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600" b="1" dirty="0" err="1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sz="3600" b="1" dirty="0" err="1" smtClean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mplementar</a:t>
            </a:r>
            <a:r>
              <a:rPr lang="pt-BR" sz="3600" b="1" dirty="0" smtClean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3600" b="1" dirty="0" smtClean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sz="3600" b="1" spc="-85" dirty="0" smtClean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3600" b="1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SESMT</a:t>
            </a:r>
            <a:endParaRPr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1672" y="1838655"/>
            <a:ext cx="11135360" cy="386905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Atualmente,</a:t>
            </a:r>
            <a:r>
              <a:rPr sz="2800" spc="-20" dirty="0">
                <a:solidFill>
                  <a:srgbClr val="1F2023"/>
                </a:solidFill>
                <a:latin typeface="Arial MT"/>
                <a:cs typeface="Arial MT"/>
              </a:rPr>
              <a:t> </a:t>
            </a:r>
            <a:r>
              <a:rPr sz="2800" spc="5" dirty="0">
                <a:solidFill>
                  <a:srgbClr val="1F2023"/>
                </a:solidFill>
                <a:latin typeface="Arial MT"/>
                <a:cs typeface="Arial MT"/>
              </a:rPr>
              <a:t>a</a:t>
            </a: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 </a:t>
            </a:r>
            <a:r>
              <a:rPr sz="2800" b="1" dirty="0">
                <a:solidFill>
                  <a:srgbClr val="1F2023"/>
                </a:solidFill>
                <a:latin typeface="Arial"/>
                <a:cs typeface="Arial"/>
              </a:rPr>
              <a:t>implantação</a:t>
            </a:r>
            <a:r>
              <a:rPr sz="2800" b="1" spc="-15" dirty="0">
                <a:solidFill>
                  <a:srgbClr val="1F2023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do</a:t>
            </a:r>
            <a:r>
              <a:rPr sz="2800" spc="15" dirty="0">
                <a:solidFill>
                  <a:srgbClr val="1F2023"/>
                </a:solidFill>
                <a:latin typeface="Arial MT"/>
                <a:cs typeface="Arial MT"/>
              </a:rPr>
              <a:t> </a:t>
            </a:r>
            <a:r>
              <a:rPr sz="2800" b="1" spc="10" dirty="0">
                <a:solidFill>
                  <a:srgbClr val="1F2023"/>
                </a:solidFill>
                <a:latin typeface="Arial"/>
                <a:cs typeface="Arial"/>
              </a:rPr>
              <a:t>SESMT</a:t>
            </a:r>
            <a:r>
              <a:rPr sz="2800" b="1" spc="-70" dirty="0">
                <a:solidFill>
                  <a:srgbClr val="1F2023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dentro</a:t>
            </a:r>
            <a:r>
              <a:rPr sz="2800" spc="-10" dirty="0">
                <a:solidFill>
                  <a:srgbClr val="1F2023"/>
                </a:solidFill>
                <a:latin typeface="Arial MT"/>
                <a:cs typeface="Arial MT"/>
              </a:rPr>
              <a:t> </a:t>
            </a:r>
            <a:r>
              <a:rPr sz="2800" spc="5" dirty="0">
                <a:solidFill>
                  <a:srgbClr val="1F2023"/>
                </a:solidFill>
                <a:latin typeface="Arial MT"/>
                <a:cs typeface="Arial MT"/>
              </a:rPr>
              <a:t>das</a:t>
            </a:r>
            <a:r>
              <a:rPr sz="2800" spc="-25" dirty="0">
                <a:solidFill>
                  <a:srgbClr val="1F2023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empresas</a:t>
            </a:r>
            <a:r>
              <a:rPr sz="2800" spc="5" dirty="0">
                <a:solidFill>
                  <a:srgbClr val="1F2023"/>
                </a:solidFill>
                <a:latin typeface="Arial MT"/>
                <a:cs typeface="Arial MT"/>
              </a:rPr>
              <a:t> que</a:t>
            </a:r>
            <a:endParaRPr sz="2800">
              <a:latin typeface="Arial MT"/>
              <a:cs typeface="Arial MT"/>
            </a:endParaRPr>
          </a:p>
          <a:p>
            <a:pPr marL="12700" marR="5080">
              <a:lnSpc>
                <a:spcPts val="6720"/>
              </a:lnSpc>
              <a:spcBef>
                <a:spcPts val="785"/>
              </a:spcBef>
            </a:pP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empregam </a:t>
            </a:r>
            <a:r>
              <a:rPr sz="2800" spc="5" dirty="0">
                <a:solidFill>
                  <a:srgbClr val="1F2023"/>
                </a:solidFill>
                <a:latin typeface="Arial MT"/>
                <a:cs typeface="Arial MT"/>
              </a:rPr>
              <a:t>seus </a:t>
            </a: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funcionários pelo regime </a:t>
            </a:r>
            <a:r>
              <a:rPr sz="2800" spc="-70" dirty="0">
                <a:solidFill>
                  <a:srgbClr val="1F2023"/>
                </a:solidFill>
                <a:latin typeface="Arial MT"/>
                <a:cs typeface="Arial MT"/>
              </a:rPr>
              <a:t>CLT </a:t>
            </a:r>
            <a:r>
              <a:rPr sz="2800" spc="5" dirty="0">
                <a:solidFill>
                  <a:srgbClr val="1F2023"/>
                </a:solidFill>
                <a:latin typeface="Arial MT"/>
                <a:cs typeface="Arial MT"/>
              </a:rPr>
              <a:t>é </a:t>
            </a: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obrigatória. </a:t>
            </a:r>
            <a:r>
              <a:rPr sz="2800" spc="5" dirty="0">
                <a:solidFill>
                  <a:srgbClr val="1F2023"/>
                </a:solidFill>
                <a:latin typeface="Arial MT"/>
                <a:cs typeface="Arial MT"/>
              </a:rPr>
              <a:t>O </a:t>
            </a:r>
            <a:r>
              <a:rPr sz="2800" spc="10" dirty="0">
                <a:solidFill>
                  <a:srgbClr val="1F2023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dimensionamento</a:t>
            </a:r>
            <a:r>
              <a:rPr sz="2800" spc="10" dirty="0">
                <a:solidFill>
                  <a:srgbClr val="1F2023"/>
                </a:solidFill>
                <a:latin typeface="Arial MT"/>
                <a:cs typeface="Arial MT"/>
              </a:rPr>
              <a:t> </a:t>
            </a:r>
            <a:r>
              <a:rPr sz="2800" spc="5" dirty="0">
                <a:solidFill>
                  <a:srgbClr val="1F2023"/>
                </a:solidFill>
                <a:latin typeface="Arial MT"/>
                <a:cs typeface="Arial MT"/>
              </a:rPr>
              <a:t>do</a:t>
            </a:r>
            <a:r>
              <a:rPr sz="2800" spc="-15" dirty="0">
                <a:solidFill>
                  <a:srgbClr val="1F2023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1F2023"/>
                </a:solidFill>
                <a:latin typeface="Arial MT"/>
                <a:cs typeface="Arial MT"/>
              </a:rPr>
              <a:t>Serviço</a:t>
            </a:r>
            <a:r>
              <a:rPr sz="2800" spc="5" dirty="0">
                <a:solidFill>
                  <a:srgbClr val="1F2023"/>
                </a:solidFill>
                <a:latin typeface="Arial MT"/>
                <a:cs typeface="Arial MT"/>
              </a:rPr>
              <a:t> depende do </a:t>
            </a: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grau</a:t>
            </a:r>
            <a:r>
              <a:rPr sz="2800" spc="-15" dirty="0">
                <a:solidFill>
                  <a:srgbClr val="1F2023"/>
                </a:solidFill>
                <a:latin typeface="Arial MT"/>
                <a:cs typeface="Arial MT"/>
              </a:rPr>
              <a:t> </a:t>
            </a:r>
            <a:r>
              <a:rPr sz="2800" spc="5" dirty="0">
                <a:solidFill>
                  <a:srgbClr val="1F2023"/>
                </a:solidFill>
                <a:latin typeface="Arial MT"/>
                <a:cs typeface="Arial MT"/>
              </a:rPr>
              <a:t>de risco</a:t>
            </a:r>
            <a:r>
              <a:rPr sz="2800" spc="-35" dirty="0">
                <a:solidFill>
                  <a:srgbClr val="1F2023"/>
                </a:solidFill>
                <a:latin typeface="Arial MT"/>
                <a:cs typeface="Arial MT"/>
              </a:rPr>
              <a:t> </a:t>
            </a:r>
            <a:r>
              <a:rPr sz="2800" spc="5" dirty="0">
                <a:solidFill>
                  <a:srgbClr val="1F2023"/>
                </a:solidFill>
                <a:latin typeface="Arial MT"/>
                <a:cs typeface="Arial MT"/>
              </a:rPr>
              <a:t>das </a:t>
            </a:r>
            <a:r>
              <a:rPr sz="2800" spc="-5" dirty="0">
                <a:solidFill>
                  <a:srgbClr val="1F2023"/>
                </a:solidFill>
                <a:latin typeface="Arial MT"/>
                <a:cs typeface="Arial MT"/>
              </a:rPr>
              <a:t>atividades</a:t>
            </a:r>
            <a:endParaRPr sz="2800">
              <a:latin typeface="Arial MT"/>
              <a:cs typeface="Arial MT"/>
            </a:endParaRPr>
          </a:p>
          <a:p>
            <a:pPr marL="12700" marR="264160">
              <a:lnSpc>
                <a:spcPts val="6720"/>
              </a:lnSpc>
            </a:pP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profissionais e do número de colaboradores, </a:t>
            </a:r>
            <a:r>
              <a:rPr sz="2800" spc="5" dirty="0">
                <a:solidFill>
                  <a:srgbClr val="1F2023"/>
                </a:solidFill>
                <a:latin typeface="Arial MT"/>
                <a:cs typeface="Arial MT"/>
              </a:rPr>
              <a:t>em um </a:t>
            </a: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cruzamento dos </a:t>
            </a:r>
            <a:r>
              <a:rPr sz="2800" spc="-765" dirty="0">
                <a:solidFill>
                  <a:srgbClr val="1F2023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quadros</a:t>
            </a:r>
            <a:r>
              <a:rPr sz="2800" spc="-5" dirty="0">
                <a:solidFill>
                  <a:srgbClr val="1F2023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I e</a:t>
            </a:r>
            <a:r>
              <a:rPr sz="2800" spc="-20" dirty="0">
                <a:solidFill>
                  <a:srgbClr val="1F2023"/>
                </a:solidFill>
                <a:latin typeface="Arial MT"/>
                <a:cs typeface="Arial MT"/>
              </a:rPr>
              <a:t> </a:t>
            </a:r>
            <a:r>
              <a:rPr sz="2800" spc="5" dirty="0">
                <a:solidFill>
                  <a:srgbClr val="1F2023"/>
                </a:solidFill>
                <a:latin typeface="Arial MT"/>
                <a:cs typeface="Arial MT"/>
              </a:rPr>
              <a:t>II</a:t>
            </a:r>
            <a:r>
              <a:rPr sz="2800" spc="-30" dirty="0">
                <a:solidFill>
                  <a:srgbClr val="1F2023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1F2023"/>
                </a:solidFill>
                <a:latin typeface="Arial MT"/>
                <a:cs typeface="Arial MT"/>
              </a:rPr>
              <a:t>da</a:t>
            </a:r>
            <a:r>
              <a:rPr sz="2800" spc="5" dirty="0">
                <a:solidFill>
                  <a:srgbClr val="1F2023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1F2023"/>
                </a:solidFill>
                <a:latin typeface="Arial MT"/>
                <a:cs typeface="Arial MT"/>
              </a:rPr>
              <a:t>NR4.</a:t>
            </a:r>
            <a:endParaRPr sz="2800">
              <a:latin typeface="Arial MT"/>
              <a:cs typeface="Arial MT"/>
            </a:endParaRPr>
          </a:p>
        </p:txBody>
      </p:sp>
    </p:spTree>
    <p:extLst>
      <p:ext uri="{BB962C8B-B14F-4D97-AF65-F5344CB8AC3E}">
        <p14:creationId xmlns:p14="http://schemas.microsoft.com/office/powerpoint/2010/main" val="376965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303987" y="780364"/>
            <a:ext cx="640651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10075" algn="l"/>
              </a:tabLst>
            </a:pPr>
            <a:r>
              <a:rPr sz="3600" b="1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sz="3600" b="1" spc="5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600" b="1" dirty="0" err="1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sz="3600" b="1" dirty="0" err="1" smtClean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mplementar</a:t>
            </a:r>
            <a:r>
              <a:rPr lang="pt-BR" sz="3600" b="1" dirty="0" smtClean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3600" b="1" dirty="0" smtClean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sz="3600" b="1" spc="-85" dirty="0" smtClean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3600" b="1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SESMT</a:t>
            </a:r>
            <a:endParaRPr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/>
          <a:srcRect l="20616" t="29375" r="21755" b="22185"/>
          <a:stretch/>
        </p:blipFill>
        <p:spPr>
          <a:xfrm>
            <a:off x="1254034" y="1590171"/>
            <a:ext cx="9157063" cy="4039921"/>
          </a:xfrm>
          <a:prstGeom prst="rect">
            <a:avLst/>
          </a:prstGeom>
        </p:spPr>
      </p:pic>
      <p:sp>
        <p:nvSpPr>
          <p:cNvPr id="5" name="Elipse 4"/>
          <p:cNvSpPr/>
          <p:nvPr/>
        </p:nvSpPr>
        <p:spPr>
          <a:xfrm>
            <a:off x="1776548" y="2116184"/>
            <a:ext cx="1254035" cy="3631474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8643256" y="2116184"/>
            <a:ext cx="1254035" cy="3631474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7" name="Conector de Seta Reta 6"/>
          <p:cNvCxnSpPr/>
          <p:nvPr/>
        </p:nvCxnSpPr>
        <p:spPr>
          <a:xfrm flipV="1">
            <a:off x="3196396" y="3814354"/>
            <a:ext cx="5281047" cy="13066"/>
          </a:xfrm>
          <a:prstGeom prst="straightConnector1">
            <a:avLst/>
          </a:prstGeom>
          <a:ln w="635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2309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317050" y="732431"/>
            <a:ext cx="640651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10075" algn="l"/>
              </a:tabLst>
            </a:pPr>
            <a:r>
              <a:rPr sz="3600" b="1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sz="3600" b="1" spc="5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600" b="1" spc="5" dirty="0" smtClean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sz="3600" b="1" dirty="0" err="1" smtClean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mplementar</a:t>
            </a:r>
            <a:r>
              <a:rPr lang="pt-BR" sz="3600" b="1" dirty="0" smtClean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3600" b="1" dirty="0" smtClean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sz="3600" b="1" spc="-85" dirty="0" smtClean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3600" b="1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SESMT</a:t>
            </a:r>
            <a:endParaRPr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2"/>
          <a:srcRect l="20617" t="21339" r="21755" b="19507"/>
          <a:stretch/>
        </p:blipFill>
        <p:spPr>
          <a:xfrm>
            <a:off x="1214846" y="1355039"/>
            <a:ext cx="9052559" cy="4327213"/>
          </a:xfrm>
          <a:prstGeom prst="rect">
            <a:avLst/>
          </a:prstGeom>
        </p:spPr>
      </p:pic>
      <p:sp>
        <p:nvSpPr>
          <p:cNvPr id="7" name="Elipse 6"/>
          <p:cNvSpPr/>
          <p:nvPr/>
        </p:nvSpPr>
        <p:spPr>
          <a:xfrm>
            <a:off x="1567543" y="2050778"/>
            <a:ext cx="1254035" cy="3631474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Elipse 7"/>
          <p:cNvSpPr/>
          <p:nvPr/>
        </p:nvSpPr>
        <p:spPr>
          <a:xfrm rot="5400000">
            <a:off x="5395800" y="-1145790"/>
            <a:ext cx="1582582" cy="6775972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9" name="Conector de Seta Reta 8"/>
          <p:cNvCxnSpPr/>
          <p:nvPr/>
        </p:nvCxnSpPr>
        <p:spPr>
          <a:xfrm flipV="1">
            <a:off x="2959902" y="3129353"/>
            <a:ext cx="1545070" cy="732973"/>
          </a:xfrm>
          <a:prstGeom prst="straightConnector1">
            <a:avLst/>
          </a:prstGeom>
          <a:ln w="635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4295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3987" y="587197"/>
            <a:ext cx="831215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</a:t>
            </a:r>
            <a:r>
              <a:rPr sz="3600" b="1" spc="-30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3600" b="1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</a:t>
            </a:r>
            <a:r>
              <a:rPr sz="3600" b="1" spc="-10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3600" b="1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sz="3600" b="1" spc="-5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relação</a:t>
            </a:r>
            <a:r>
              <a:rPr sz="3600" b="1" spc="20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3600" b="1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entre</a:t>
            </a:r>
            <a:r>
              <a:rPr sz="3600" b="1" spc="-15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3600" b="1" spc="-65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CIPA</a:t>
            </a:r>
            <a:r>
              <a:rPr sz="3600" b="1" spc="-155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3600" b="1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sz="3600" b="1" spc="-10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3600" b="1" dirty="0">
                <a:solidFill>
                  <a:srgbClr val="1F20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SESMT?</a:t>
            </a:r>
            <a:endParaRPr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3987" y="1332433"/>
            <a:ext cx="11254740" cy="45986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95"/>
              </a:spcBef>
              <a:buChar char="•"/>
              <a:tabLst>
                <a:tab pos="356870" algn="l"/>
                <a:tab pos="357505" algn="l"/>
              </a:tabLst>
            </a:pPr>
            <a:r>
              <a:rPr sz="2000" spc="-5" dirty="0">
                <a:solidFill>
                  <a:srgbClr val="4B4B4B"/>
                </a:solidFill>
                <a:latin typeface="Arial MT"/>
                <a:cs typeface="Arial MT"/>
              </a:rPr>
              <a:t>Não</a:t>
            </a:r>
            <a:r>
              <a:rPr sz="2000" spc="370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4B4B4B"/>
                </a:solidFill>
                <a:latin typeface="Arial MT"/>
                <a:cs typeface="Arial MT"/>
              </a:rPr>
              <a:t>resta</a:t>
            </a:r>
            <a:r>
              <a:rPr sz="2000" spc="390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4B4B4B"/>
                </a:solidFill>
                <a:latin typeface="Arial MT"/>
                <a:cs typeface="Arial MT"/>
              </a:rPr>
              <a:t>dúvida</a:t>
            </a:r>
            <a:r>
              <a:rPr sz="2000" spc="380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4B4B4B"/>
                </a:solidFill>
                <a:latin typeface="Arial MT"/>
                <a:cs typeface="Arial MT"/>
              </a:rPr>
              <a:t>que</a:t>
            </a:r>
            <a:r>
              <a:rPr sz="2000" spc="385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4B4B4B"/>
                </a:solidFill>
                <a:latin typeface="Arial MT"/>
                <a:cs typeface="Arial MT"/>
              </a:rPr>
              <a:t>a</a:t>
            </a:r>
            <a:r>
              <a:rPr sz="2000" spc="380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4B4B4B"/>
                </a:solidFill>
                <a:latin typeface="Arial MT"/>
                <a:cs typeface="Arial MT"/>
              </a:rPr>
              <a:t>criação</a:t>
            </a:r>
            <a:r>
              <a:rPr sz="2000" spc="385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4B4B4B"/>
                </a:solidFill>
                <a:latin typeface="Arial MT"/>
                <a:cs typeface="Arial MT"/>
              </a:rPr>
              <a:t>do</a:t>
            </a:r>
            <a:r>
              <a:rPr sz="2000" spc="405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4B4B4B"/>
                </a:solidFill>
                <a:latin typeface="Arial MT"/>
                <a:cs typeface="Arial MT"/>
              </a:rPr>
              <a:t>SESMT</a:t>
            </a:r>
            <a:r>
              <a:rPr sz="2000" spc="360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4B4B4B"/>
                </a:solidFill>
                <a:latin typeface="Arial MT"/>
                <a:cs typeface="Arial MT"/>
              </a:rPr>
              <a:t>e</a:t>
            </a:r>
            <a:r>
              <a:rPr sz="2000" spc="380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4B4B4B"/>
                </a:solidFill>
                <a:latin typeface="Arial MT"/>
                <a:cs typeface="Arial MT"/>
              </a:rPr>
              <a:t>da</a:t>
            </a:r>
            <a:r>
              <a:rPr sz="2000" spc="380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2000" spc="-35" dirty="0">
                <a:solidFill>
                  <a:srgbClr val="4B4B4B"/>
                </a:solidFill>
                <a:latin typeface="Arial MT"/>
                <a:cs typeface="Arial MT"/>
              </a:rPr>
              <a:t>CIPA,</a:t>
            </a:r>
            <a:r>
              <a:rPr sz="2000" spc="385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4B4B4B"/>
                </a:solidFill>
                <a:latin typeface="Arial MT"/>
                <a:cs typeface="Arial MT"/>
              </a:rPr>
              <a:t>frutos</a:t>
            </a:r>
            <a:r>
              <a:rPr sz="2000" spc="390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4B4B4B"/>
                </a:solidFill>
                <a:latin typeface="Arial MT"/>
                <a:cs typeface="Arial MT"/>
              </a:rPr>
              <a:t>da</a:t>
            </a:r>
            <a:r>
              <a:rPr sz="2000" spc="385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4B4B4B"/>
                </a:solidFill>
                <a:latin typeface="Arial MT"/>
                <a:cs typeface="Arial MT"/>
              </a:rPr>
              <a:t>Consolidação</a:t>
            </a:r>
            <a:r>
              <a:rPr sz="2000" spc="390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4B4B4B"/>
                </a:solidFill>
                <a:latin typeface="Arial MT"/>
                <a:cs typeface="Arial MT"/>
              </a:rPr>
              <a:t>das</a:t>
            </a:r>
            <a:r>
              <a:rPr sz="2000" spc="395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4B4B4B"/>
                </a:solidFill>
                <a:latin typeface="Arial MT"/>
                <a:cs typeface="Arial MT"/>
              </a:rPr>
              <a:t>Leis</a:t>
            </a:r>
            <a:r>
              <a:rPr sz="2000" spc="400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4B4B4B"/>
                </a:solidFill>
                <a:latin typeface="Arial MT"/>
                <a:cs typeface="Arial MT"/>
              </a:rPr>
              <a:t>do</a:t>
            </a:r>
            <a:endParaRPr sz="2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4B4B4B"/>
              </a:buClr>
              <a:buFont typeface="Arial MT"/>
              <a:buChar char="•"/>
            </a:pPr>
            <a:endParaRPr sz="2050">
              <a:latin typeface="Arial MT"/>
              <a:cs typeface="Arial MT"/>
            </a:endParaRPr>
          </a:p>
          <a:p>
            <a:pPr marL="356870">
              <a:lnSpc>
                <a:spcPct val="100000"/>
              </a:lnSpc>
              <a:spcBef>
                <a:spcPts val="5"/>
              </a:spcBef>
            </a:pPr>
            <a:r>
              <a:rPr sz="2000" spc="-15" dirty="0">
                <a:solidFill>
                  <a:srgbClr val="4B4B4B"/>
                </a:solidFill>
                <a:latin typeface="Arial MT"/>
                <a:cs typeface="Arial MT"/>
              </a:rPr>
              <a:t>Trabalho,</a:t>
            </a:r>
            <a:r>
              <a:rPr sz="2000" spc="25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4B4B4B"/>
                </a:solidFill>
                <a:latin typeface="Arial MT"/>
                <a:cs typeface="Arial MT"/>
              </a:rPr>
              <a:t>trouxeram</a:t>
            </a:r>
            <a:r>
              <a:rPr sz="2000" dirty="0">
                <a:solidFill>
                  <a:srgbClr val="4B4B4B"/>
                </a:solidFill>
                <a:latin typeface="Arial MT"/>
                <a:cs typeface="Arial MT"/>
              </a:rPr>
              <a:t> muitos</a:t>
            </a:r>
            <a:r>
              <a:rPr sz="2000" spc="5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4B4B4B"/>
                </a:solidFill>
                <a:latin typeface="Arial MT"/>
                <a:cs typeface="Arial MT"/>
              </a:rPr>
              <a:t>benefícios </a:t>
            </a:r>
            <a:r>
              <a:rPr sz="2000" spc="-10" dirty="0">
                <a:solidFill>
                  <a:srgbClr val="4B4B4B"/>
                </a:solidFill>
                <a:latin typeface="Arial MT"/>
                <a:cs typeface="Arial MT"/>
              </a:rPr>
              <a:t>as</a:t>
            </a:r>
            <a:r>
              <a:rPr sz="2000" spc="10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4B4B4B"/>
                </a:solidFill>
                <a:latin typeface="Arial MT"/>
                <a:cs typeface="Arial MT"/>
              </a:rPr>
              <a:t>empresas</a:t>
            </a:r>
            <a:r>
              <a:rPr sz="2000" spc="-15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4B4B4B"/>
                </a:solidFill>
                <a:latin typeface="Arial MT"/>
                <a:cs typeface="Arial MT"/>
              </a:rPr>
              <a:t>e</a:t>
            </a:r>
            <a:r>
              <a:rPr sz="2000" spc="-10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4B4B4B"/>
                </a:solidFill>
                <a:latin typeface="Arial MT"/>
                <a:cs typeface="Arial MT"/>
              </a:rPr>
              <a:t>principalmente</a:t>
            </a:r>
            <a:r>
              <a:rPr sz="2000" spc="45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4B4B4B"/>
                </a:solidFill>
                <a:latin typeface="Arial MT"/>
                <a:cs typeface="Arial MT"/>
              </a:rPr>
              <a:t>aos</a:t>
            </a:r>
            <a:r>
              <a:rPr sz="2000" spc="10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4B4B4B"/>
                </a:solidFill>
                <a:latin typeface="Arial MT"/>
                <a:cs typeface="Arial MT"/>
              </a:rPr>
              <a:t>colaboradores.</a:t>
            </a:r>
            <a:endParaRPr sz="2000">
              <a:latin typeface="Arial MT"/>
              <a:cs typeface="Arial MT"/>
            </a:endParaRPr>
          </a:p>
          <a:p>
            <a:pPr marL="356870" marR="5080" indent="-344805" algn="just">
              <a:lnSpc>
                <a:spcPct val="200100"/>
              </a:lnSpc>
              <a:buChar char="•"/>
              <a:tabLst>
                <a:tab pos="357505" algn="l"/>
              </a:tabLst>
            </a:pPr>
            <a:r>
              <a:rPr sz="2000" spc="-45" dirty="0">
                <a:solidFill>
                  <a:srgbClr val="4B4B4B"/>
                </a:solidFill>
                <a:latin typeface="Arial MT"/>
                <a:cs typeface="Arial MT"/>
              </a:rPr>
              <a:t>Tanto CIPA </a:t>
            </a:r>
            <a:r>
              <a:rPr sz="2000" spc="-5" dirty="0">
                <a:solidFill>
                  <a:srgbClr val="4B4B4B"/>
                </a:solidFill>
                <a:latin typeface="Arial MT"/>
                <a:cs typeface="Arial MT"/>
              </a:rPr>
              <a:t>quanto SESMT empenham-se </a:t>
            </a:r>
            <a:r>
              <a:rPr sz="2000" spc="-25" dirty="0">
                <a:solidFill>
                  <a:srgbClr val="4B4B4B"/>
                </a:solidFill>
                <a:latin typeface="Arial MT"/>
                <a:cs typeface="Arial MT"/>
              </a:rPr>
              <a:t>em </a:t>
            </a:r>
            <a:r>
              <a:rPr sz="2000" spc="-10" dirty="0">
                <a:solidFill>
                  <a:srgbClr val="4B4B4B"/>
                </a:solidFill>
                <a:latin typeface="Arial MT"/>
                <a:cs typeface="Arial MT"/>
              </a:rPr>
              <a:t>ampliar </a:t>
            </a:r>
            <a:r>
              <a:rPr sz="2000" spc="-5" dirty="0">
                <a:solidFill>
                  <a:srgbClr val="4B4B4B"/>
                </a:solidFill>
                <a:latin typeface="Arial MT"/>
                <a:cs typeface="Arial MT"/>
              </a:rPr>
              <a:t>a qualidade </a:t>
            </a:r>
            <a:r>
              <a:rPr sz="2000" spc="-10" dirty="0">
                <a:solidFill>
                  <a:srgbClr val="4B4B4B"/>
                </a:solidFill>
                <a:latin typeface="Arial MT"/>
                <a:cs typeface="Arial MT"/>
              </a:rPr>
              <a:t>de </a:t>
            </a:r>
            <a:r>
              <a:rPr sz="2000" dirty="0">
                <a:solidFill>
                  <a:srgbClr val="4B4B4B"/>
                </a:solidFill>
                <a:latin typeface="Arial MT"/>
                <a:cs typeface="Arial MT"/>
              </a:rPr>
              <a:t>vida </a:t>
            </a:r>
            <a:r>
              <a:rPr sz="2000" spc="-5" dirty="0">
                <a:solidFill>
                  <a:srgbClr val="4B4B4B"/>
                </a:solidFill>
                <a:latin typeface="Arial MT"/>
                <a:cs typeface="Arial MT"/>
              </a:rPr>
              <a:t>dos colaboradores </a:t>
            </a:r>
            <a:r>
              <a:rPr sz="2000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4B4B4B"/>
                </a:solidFill>
                <a:latin typeface="Arial MT"/>
                <a:cs typeface="Arial MT"/>
              </a:rPr>
              <a:t>gerando </a:t>
            </a:r>
            <a:r>
              <a:rPr sz="2000" dirty="0">
                <a:solidFill>
                  <a:srgbClr val="4B4B4B"/>
                </a:solidFill>
                <a:latin typeface="Arial MT"/>
                <a:cs typeface="Arial MT"/>
              </a:rPr>
              <a:t>meios </a:t>
            </a:r>
            <a:r>
              <a:rPr sz="2000" spc="-10" dirty="0">
                <a:solidFill>
                  <a:srgbClr val="4B4B4B"/>
                </a:solidFill>
                <a:latin typeface="Arial MT"/>
                <a:cs typeface="Arial MT"/>
              </a:rPr>
              <a:t>para que </a:t>
            </a:r>
            <a:r>
              <a:rPr sz="2000" spc="5" dirty="0">
                <a:solidFill>
                  <a:srgbClr val="4B4B4B"/>
                </a:solidFill>
                <a:latin typeface="Arial MT"/>
                <a:cs typeface="Arial MT"/>
              </a:rPr>
              <a:t>os </a:t>
            </a:r>
            <a:r>
              <a:rPr sz="2000" dirty="0">
                <a:solidFill>
                  <a:srgbClr val="4B4B4B"/>
                </a:solidFill>
                <a:latin typeface="Arial MT"/>
                <a:cs typeface="Arial MT"/>
              </a:rPr>
              <a:t>mesmos </a:t>
            </a:r>
            <a:r>
              <a:rPr sz="2000" spc="-10" dirty="0">
                <a:solidFill>
                  <a:srgbClr val="4B4B4B"/>
                </a:solidFill>
                <a:latin typeface="Arial MT"/>
                <a:cs typeface="Arial MT"/>
              </a:rPr>
              <a:t>não sofram </a:t>
            </a:r>
            <a:r>
              <a:rPr sz="2000" spc="-15" dirty="0">
                <a:solidFill>
                  <a:srgbClr val="4B4B4B"/>
                </a:solidFill>
                <a:latin typeface="Arial MT"/>
                <a:cs typeface="Arial MT"/>
              </a:rPr>
              <a:t>com </a:t>
            </a:r>
            <a:r>
              <a:rPr sz="2000" spc="-10" dirty="0">
                <a:solidFill>
                  <a:srgbClr val="4B4B4B"/>
                </a:solidFill>
                <a:latin typeface="Arial MT"/>
                <a:cs typeface="Arial MT"/>
              </a:rPr>
              <a:t>os </a:t>
            </a:r>
            <a:r>
              <a:rPr sz="2000" spc="-5" dirty="0">
                <a:solidFill>
                  <a:srgbClr val="4B4B4B"/>
                </a:solidFill>
                <a:latin typeface="Arial MT"/>
                <a:cs typeface="Arial MT"/>
              </a:rPr>
              <a:t>riscos </a:t>
            </a:r>
            <a:r>
              <a:rPr sz="2000" spc="-10" dirty="0">
                <a:solidFill>
                  <a:srgbClr val="4B4B4B"/>
                </a:solidFill>
                <a:latin typeface="Arial MT"/>
                <a:cs typeface="Arial MT"/>
              </a:rPr>
              <a:t>do ambiente </a:t>
            </a:r>
            <a:r>
              <a:rPr sz="2000" spc="-5" dirty="0">
                <a:solidFill>
                  <a:srgbClr val="4B4B4B"/>
                </a:solidFill>
                <a:latin typeface="Arial MT"/>
                <a:cs typeface="Arial MT"/>
              </a:rPr>
              <a:t>laboral, </a:t>
            </a:r>
            <a:r>
              <a:rPr sz="2000" spc="5" dirty="0">
                <a:solidFill>
                  <a:srgbClr val="4B4B4B"/>
                </a:solidFill>
                <a:latin typeface="Arial MT"/>
                <a:cs typeface="Arial MT"/>
              </a:rPr>
              <a:t>ou </a:t>
            </a:r>
            <a:r>
              <a:rPr sz="2000" spc="-10" dirty="0">
                <a:solidFill>
                  <a:srgbClr val="4B4B4B"/>
                </a:solidFill>
                <a:latin typeface="Arial MT"/>
                <a:cs typeface="Arial MT"/>
              </a:rPr>
              <a:t>que no </a:t>
            </a:r>
            <a:r>
              <a:rPr sz="2000" spc="-5" dirty="0">
                <a:solidFill>
                  <a:srgbClr val="4B4B4B"/>
                </a:solidFill>
                <a:latin typeface="Arial MT"/>
                <a:cs typeface="Arial MT"/>
              </a:rPr>
              <a:t> limite,</a:t>
            </a:r>
            <a:r>
              <a:rPr sz="2000" spc="15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4B4B4B"/>
                </a:solidFill>
                <a:latin typeface="Arial MT"/>
                <a:cs typeface="Arial MT"/>
              </a:rPr>
              <a:t>eles</a:t>
            </a:r>
            <a:r>
              <a:rPr sz="2000" spc="30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4B4B4B"/>
                </a:solidFill>
                <a:latin typeface="Arial MT"/>
                <a:cs typeface="Arial MT"/>
              </a:rPr>
              <a:t>sejam</a:t>
            </a:r>
            <a:r>
              <a:rPr sz="2000" spc="-10" dirty="0">
                <a:solidFill>
                  <a:srgbClr val="4B4B4B"/>
                </a:solidFill>
                <a:latin typeface="Arial MT"/>
                <a:cs typeface="Arial MT"/>
              </a:rPr>
              <a:t> não</a:t>
            </a:r>
            <a:r>
              <a:rPr sz="2000" spc="15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4B4B4B"/>
                </a:solidFill>
                <a:latin typeface="Arial MT"/>
                <a:cs typeface="Arial MT"/>
              </a:rPr>
              <a:t>só</a:t>
            </a:r>
            <a:r>
              <a:rPr sz="2000" spc="-10" dirty="0">
                <a:solidFill>
                  <a:srgbClr val="4B4B4B"/>
                </a:solidFill>
                <a:latin typeface="Arial MT"/>
                <a:cs typeface="Arial MT"/>
              </a:rPr>
              <a:t> amenizados,</a:t>
            </a:r>
            <a:r>
              <a:rPr sz="2000" spc="50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2000" spc="5" dirty="0">
                <a:solidFill>
                  <a:srgbClr val="4B4B4B"/>
                </a:solidFill>
                <a:latin typeface="Arial MT"/>
                <a:cs typeface="Arial MT"/>
              </a:rPr>
              <a:t>mas</a:t>
            </a:r>
            <a:r>
              <a:rPr sz="2000" spc="-45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4B4B4B"/>
                </a:solidFill>
                <a:latin typeface="Arial MT"/>
                <a:cs typeface="Arial MT"/>
              </a:rPr>
              <a:t>também</a:t>
            </a:r>
            <a:r>
              <a:rPr sz="2000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4B4B4B"/>
                </a:solidFill>
                <a:latin typeface="Arial MT"/>
                <a:cs typeface="Arial MT"/>
              </a:rPr>
              <a:t>eliminados.</a:t>
            </a:r>
            <a:endParaRPr sz="2000">
              <a:latin typeface="Arial MT"/>
              <a:cs typeface="Arial MT"/>
            </a:endParaRPr>
          </a:p>
          <a:p>
            <a:pPr marL="356870" marR="5080" indent="-344805" algn="just">
              <a:lnSpc>
                <a:spcPct val="200000"/>
              </a:lnSpc>
              <a:buChar char="•"/>
              <a:tabLst>
                <a:tab pos="357505" algn="l"/>
              </a:tabLst>
            </a:pPr>
            <a:r>
              <a:rPr sz="2000" spc="-10" dirty="0">
                <a:solidFill>
                  <a:srgbClr val="4B4B4B"/>
                </a:solidFill>
                <a:latin typeface="Arial MT"/>
                <a:cs typeface="Arial MT"/>
              </a:rPr>
              <a:t>O que </a:t>
            </a:r>
            <a:r>
              <a:rPr sz="2000" spc="-5" dirty="0">
                <a:solidFill>
                  <a:srgbClr val="4B4B4B"/>
                </a:solidFill>
                <a:latin typeface="Arial MT"/>
                <a:cs typeface="Arial MT"/>
              </a:rPr>
              <a:t>diferencia </a:t>
            </a:r>
            <a:r>
              <a:rPr sz="2000" spc="-35" dirty="0">
                <a:solidFill>
                  <a:srgbClr val="4B4B4B"/>
                </a:solidFill>
                <a:latin typeface="Arial MT"/>
                <a:cs typeface="Arial MT"/>
              </a:rPr>
              <a:t>CIPA </a:t>
            </a:r>
            <a:r>
              <a:rPr sz="2000" spc="-5" dirty="0">
                <a:solidFill>
                  <a:srgbClr val="4B4B4B"/>
                </a:solidFill>
                <a:latin typeface="Arial MT"/>
                <a:cs typeface="Arial MT"/>
              </a:rPr>
              <a:t>e SESMT </a:t>
            </a:r>
            <a:r>
              <a:rPr sz="2000" spc="-10" dirty="0">
                <a:solidFill>
                  <a:srgbClr val="4B4B4B"/>
                </a:solidFill>
                <a:latin typeface="Arial MT"/>
                <a:cs typeface="Arial MT"/>
              </a:rPr>
              <a:t>em </a:t>
            </a:r>
            <a:r>
              <a:rPr sz="2000" spc="-5" dirty="0">
                <a:solidFill>
                  <a:srgbClr val="4B4B4B"/>
                </a:solidFill>
                <a:latin typeface="Arial MT"/>
                <a:cs typeface="Arial MT"/>
              </a:rPr>
              <a:t>primeiro </a:t>
            </a:r>
            <a:r>
              <a:rPr sz="2000" spc="-10" dirty="0">
                <a:solidFill>
                  <a:srgbClr val="4B4B4B"/>
                </a:solidFill>
                <a:latin typeface="Arial MT"/>
                <a:cs typeface="Arial MT"/>
              </a:rPr>
              <a:t>ponto </a:t>
            </a:r>
            <a:r>
              <a:rPr sz="2000" spc="-5" dirty="0">
                <a:solidFill>
                  <a:srgbClr val="4B4B4B"/>
                </a:solidFill>
                <a:latin typeface="Arial MT"/>
                <a:cs typeface="Arial MT"/>
              </a:rPr>
              <a:t>é a necessidade </a:t>
            </a:r>
            <a:r>
              <a:rPr sz="2000" spc="5" dirty="0">
                <a:solidFill>
                  <a:srgbClr val="4B4B4B"/>
                </a:solidFill>
                <a:latin typeface="Arial MT"/>
                <a:cs typeface="Arial MT"/>
              </a:rPr>
              <a:t>de </a:t>
            </a:r>
            <a:r>
              <a:rPr sz="2000" spc="-5" dirty="0">
                <a:solidFill>
                  <a:srgbClr val="4B4B4B"/>
                </a:solidFill>
                <a:latin typeface="Arial MT"/>
                <a:cs typeface="Arial MT"/>
              </a:rPr>
              <a:t>formação técnica </a:t>
            </a:r>
            <a:r>
              <a:rPr sz="2000" dirty="0">
                <a:solidFill>
                  <a:srgbClr val="4B4B4B"/>
                </a:solidFill>
                <a:latin typeface="Arial MT"/>
                <a:cs typeface="Arial MT"/>
              </a:rPr>
              <a:t>(no </a:t>
            </a:r>
            <a:r>
              <a:rPr sz="2000" spc="5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4B4B4B"/>
                </a:solidFill>
                <a:latin typeface="Arial MT"/>
                <a:cs typeface="Arial MT"/>
              </a:rPr>
              <a:t>SESMT), </a:t>
            </a:r>
            <a:r>
              <a:rPr sz="2000" spc="5" dirty="0">
                <a:solidFill>
                  <a:srgbClr val="4B4B4B"/>
                </a:solidFill>
                <a:latin typeface="Arial MT"/>
                <a:cs typeface="Arial MT"/>
              </a:rPr>
              <a:t>mas </a:t>
            </a:r>
            <a:r>
              <a:rPr sz="2000" spc="-10" dirty="0">
                <a:solidFill>
                  <a:srgbClr val="4B4B4B"/>
                </a:solidFill>
                <a:latin typeface="Arial MT"/>
                <a:cs typeface="Arial MT"/>
              </a:rPr>
              <a:t>tanto </a:t>
            </a:r>
            <a:r>
              <a:rPr sz="2000" spc="5" dirty="0">
                <a:solidFill>
                  <a:srgbClr val="4B4B4B"/>
                </a:solidFill>
                <a:latin typeface="Arial MT"/>
                <a:cs typeface="Arial MT"/>
              </a:rPr>
              <a:t>uma </a:t>
            </a:r>
            <a:r>
              <a:rPr sz="2000" dirty="0">
                <a:solidFill>
                  <a:srgbClr val="4B4B4B"/>
                </a:solidFill>
                <a:latin typeface="Arial MT"/>
                <a:cs typeface="Arial MT"/>
              </a:rPr>
              <a:t>como </a:t>
            </a:r>
            <a:r>
              <a:rPr sz="2000" spc="-5" dirty="0">
                <a:solidFill>
                  <a:srgbClr val="4B4B4B"/>
                </a:solidFill>
                <a:latin typeface="Arial MT"/>
                <a:cs typeface="Arial MT"/>
              </a:rPr>
              <a:t>outra </a:t>
            </a:r>
            <a:r>
              <a:rPr sz="2000" spc="-10" dirty="0">
                <a:solidFill>
                  <a:srgbClr val="4B4B4B"/>
                </a:solidFill>
                <a:latin typeface="Arial MT"/>
                <a:cs typeface="Arial MT"/>
              </a:rPr>
              <a:t>atuam de </a:t>
            </a:r>
            <a:r>
              <a:rPr sz="2000" spc="-5" dirty="0">
                <a:solidFill>
                  <a:srgbClr val="4B4B4B"/>
                </a:solidFill>
                <a:latin typeface="Arial MT"/>
                <a:cs typeface="Arial MT"/>
              </a:rPr>
              <a:t>forma concomitante estabelecendo meios para </a:t>
            </a:r>
            <a:r>
              <a:rPr sz="2000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4B4B4B"/>
                </a:solidFill>
                <a:latin typeface="Arial MT"/>
                <a:cs typeface="Arial MT"/>
              </a:rPr>
              <a:t>que</a:t>
            </a:r>
            <a:r>
              <a:rPr sz="2000" spc="15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4B4B4B"/>
                </a:solidFill>
                <a:latin typeface="Arial MT"/>
                <a:cs typeface="Arial MT"/>
              </a:rPr>
              <a:t>os</a:t>
            </a:r>
            <a:r>
              <a:rPr sz="2000" spc="5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4B4B4B"/>
                </a:solidFill>
                <a:latin typeface="Arial MT"/>
                <a:cs typeface="Arial MT"/>
              </a:rPr>
              <a:t>direitos</a:t>
            </a:r>
            <a:r>
              <a:rPr sz="2000" spc="45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4B4B4B"/>
                </a:solidFill>
                <a:latin typeface="Arial MT"/>
                <a:cs typeface="Arial MT"/>
              </a:rPr>
              <a:t>e</a:t>
            </a:r>
            <a:r>
              <a:rPr sz="2000" spc="-10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4B4B4B"/>
                </a:solidFill>
                <a:latin typeface="Arial MT"/>
                <a:cs typeface="Arial MT"/>
              </a:rPr>
              <a:t>a saúde</a:t>
            </a:r>
            <a:r>
              <a:rPr sz="2000" spc="10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4B4B4B"/>
                </a:solidFill>
                <a:latin typeface="Arial MT"/>
                <a:cs typeface="Arial MT"/>
              </a:rPr>
              <a:t>dos</a:t>
            </a:r>
            <a:r>
              <a:rPr sz="2000" spc="5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4B4B4B"/>
                </a:solidFill>
                <a:latin typeface="Arial MT"/>
                <a:cs typeface="Arial MT"/>
              </a:rPr>
              <a:t>colaboradores</a:t>
            </a:r>
            <a:r>
              <a:rPr sz="2000" spc="55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4B4B4B"/>
                </a:solidFill>
                <a:latin typeface="Arial MT"/>
                <a:cs typeface="Arial MT"/>
              </a:rPr>
              <a:t>sejam</a:t>
            </a:r>
            <a:r>
              <a:rPr sz="2000" spc="20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4B4B4B"/>
                </a:solidFill>
                <a:latin typeface="Arial MT"/>
                <a:cs typeface="Arial MT"/>
              </a:rPr>
              <a:t>assistidos.</a:t>
            </a:r>
            <a:endParaRPr sz="2000">
              <a:latin typeface="Arial MT"/>
              <a:cs typeface="Arial MT"/>
            </a:endParaRPr>
          </a:p>
        </p:txBody>
      </p:sp>
    </p:spTree>
    <p:extLst>
      <p:ext uri="{BB962C8B-B14F-4D97-AF65-F5344CB8AC3E}">
        <p14:creationId xmlns:p14="http://schemas.microsoft.com/office/powerpoint/2010/main" val="374636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74320" y="742124"/>
            <a:ext cx="112993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NR 5 - COMISSÃO INTERNA DE PREVENÇÃO DE </a:t>
            </a:r>
            <a:r>
              <a:rPr lang="pt-BR" b="1" dirty="0" smtClean="0"/>
              <a:t>ACIDENTES</a:t>
            </a:r>
          </a:p>
          <a:p>
            <a:endParaRPr lang="pt-BR" b="1" dirty="0"/>
          </a:p>
          <a:p>
            <a:r>
              <a:rPr lang="pt-BR" i="1" dirty="0"/>
              <a:t>(Texto dado pela </a:t>
            </a:r>
            <a:r>
              <a:rPr lang="pt-BR" i="1" u="sng" dirty="0">
                <a:hlinkClick r:id="rId2"/>
              </a:rPr>
              <a:t>Portaria MTP n.º 422, de 07 de outubro de 2021</a:t>
            </a:r>
            <a:r>
              <a:rPr lang="pt-BR" i="1" dirty="0"/>
              <a:t>)</a:t>
            </a:r>
            <a:endParaRPr lang="pt-BR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BEA0098A-D0B6-40E3-99AA-C4A0FC335083}"/>
              </a:ext>
            </a:extLst>
          </p:cNvPr>
          <p:cNvSpPr txBox="1">
            <a:spLocks noChangeArrowheads="1"/>
          </p:cNvSpPr>
          <p:nvPr/>
        </p:nvSpPr>
        <p:spPr>
          <a:xfrm>
            <a:off x="6204856" y="274320"/>
            <a:ext cx="5826035" cy="67681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4400" b="1" dirty="0" smtClean="0">
                <a:latin typeface="+mn-lt"/>
                <a:ea typeface="Cambria Math" panose="02040503050406030204" pitchFamily="18" charset="0"/>
                <a:cs typeface="Arial" panose="020B0604020202020204" pitchFamily="34" charset="0"/>
              </a:rPr>
              <a:t>LEGISLAÇÃO</a:t>
            </a:r>
            <a:r>
              <a:rPr lang="pt-BR" altLang="pt-BR" sz="4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  </a:t>
            </a:r>
            <a:endParaRPr lang="pt-BR" altLang="pt-BR" sz="4400" dirty="0"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274320" y="1665454"/>
            <a:ext cx="838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677545">
              <a:spcBef>
                <a:spcPts val="5"/>
              </a:spcBef>
            </a:pPr>
            <a:r>
              <a:rPr lang="pt-BR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Publicação </a:t>
            </a:r>
            <a:r>
              <a:rPr lang="pt-B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D.O.U.</a:t>
            </a:r>
            <a:endParaRPr lang="pt-BR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R="678815"/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Portaria</a:t>
            </a:r>
            <a:r>
              <a:rPr lang="pt-BR" spc="-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MTb</a:t>
            </a:r>
            <a:r>
              <a:rPr lang="pt-BR" spc="-1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n.º 3.214, de 08</a:t>
            </a:r>
            <a:r>
              <a:rPr lang="pt-BR" spc="-1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de</a:t>
            </a:r>
            <a:r>
              <a:rPr lang="pt-BR" spc="1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junho de</a:t>
            </a:r>
            <a:r>
              <a:rPr lang="pt-BR" spc="-1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1978   06/07/78</a:t>
            </a:r>
          </a:p>
          <a:p>
            <a:pPr marR="678815"/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pt-BR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R="678815"/>
            <a:r>
              <a:rPr lang="pt-B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Alterações/Atualizações                                            </a:t>
            </a:r>
            <a:r>
              <a:rPr lang="pt-BR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               </a:t>
            </a:r>
            <a:r>
              <a:rPr lang="pt-B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     D.O.U.</a:t>
            </a:r>
            <a:endParaRPr lang="pt-BR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R="678815"/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Portaria SSMT n.º</a:t>
            </a:r>
            <a:r>
              <a:rPr lang="pt-BR" spc="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33,</a:t>
            </a:r>
            <a:r>
              <a:rPr lang="pt-BR" spc="-1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de</a:t>
            </a:r>
            <a:r>
              <a:rPr lang="pt-BR" spc="-1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27de</a:t>
            </a:r>
            <a:r>
              <a:rPr lang="pt-BR" spc="-1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outubro</a:t>
            </a:r>
            <a:r>
              <a:rPr lang="pt-BR" spc="-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de</a:t>
            </a:r>
            <a:r>
              <a:rPr lang="pt-BR" spc="-1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1983                                   31/10/83</a:t>
            </a:r>
          </a:p>
          <a:p>
            <a:pPr marR="678815"/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Portaria</a:t>
            </a:r>
            <a:r>
              <a:rPr lang="pt-BR" spc="-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SSST</a:t>
            </a:r>
            <a:r>
              <a:rPr lang="pt-BR" spc="-1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n.º</a:t>
            </a:r>
            <a:r>
              <a:rPr lang="pt-BR" spc="-1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25,</a:t>
            </a:r>
            <a:r>
              <a:rPr lang="pt-BR" spc="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de</a:t>
            </a:r>
            <a:r>
              <a:rPr lang="pt-BR" spc="-1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29</a:t>
            </a:r>
            <a:r>
              <a:rPr lang="pt-BR" spc="1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de</a:t>
            </a:r>
            <a:r>
              <a:rPr lang="pt-BR" spc="-1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dezembro</a:t>
            </a:r>
            <a:r>
              <a:rPr lang="pt-BR" spc="-1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de 1994                        </a:t>
            </a:r>
            <a:r>
              <a:rPr lang="pt-BR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 15/12/95</a:t>
            </a:r>
            <a:endParaRPr lang="pt-BR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R="678815"/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Portaria SSST</a:t>
            </a:r>
            <a:r>
              <a:rPr lang="pt-BR" spc="-1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n.º</a:t>
            </a:r>
            <a:r>
              <a:rPr lang="pt-BR" spc="-1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08,</a:t>
            </a:r>
            <a:r>
              <a:rPr lang="pt-BR" spc="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de</a:t>
            </a:r>
            <a:r>
              <a:rPr lang="pt-BR" spc="-1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23</a:t>
            </a:r>
            <a:r>
              <a:rPr lang="pt-BR" spc="1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de</a:t>
            </a:r>
            <a:r>
              <a:rPr lang="pt-BR" spc="-1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fevereiro de 1999                         </a:t>
            </a:r>
            <a:r>
              <a:rPr lang="pt-BR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 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10/05/99</a:t>
            </a:r>
          </a:p>
          <a:p>
            <a:pPr marR="678815"/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Portaria SSST</a:t>
            </a:r>
            <a:r>
              <a:rPr lang="pt-BR" spc="-1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n.º</a:t>
            </a:r>
            <a:r>
              <a:rPr lang="pt-BR" spc="-1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15,</a:t>
            </a:r>
            <a:r>
              <a:rPr lang="pt-BR" spc="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de</a:t>
            </a:r>
            <a:r>
              <a:rPr lang="pt-BR" spc="-1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26</a:t>
            </a:r>
            <a:r>
              <a:rPr lang="pt-BR" spc="1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de</a:t>
            </a:r>
            <a:r>
              <a:rPr lang="pt-BR" spc="-1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fevereiro de 1999                                 </a:t>
            </a:r>
            <a:r>
              <a:rPr lang="pt-BR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01/03/99</a:t>
            </a:r>
            <a:endParaRPr lang="pt-BR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R="678815"/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Portaria</a:t>
            </a:r>
            <a:r>
              <a:rPr lang="pt-BR" spc="-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SSST</a:t>
            </a:r>
            <a:r>
              <a:rPr lang="pt-BR" spc="-1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n.º</a:t>
            </a:r>
            <a:r>
              <a:rPr lang="pt-BR" spc="-1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24, de</a:t>
            </a:r>
            <a:r>
              <a:rPr lang="pt-BR" spc="-1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27</a:t>
            </a:r>
            <a:r>
              <a:rPr lang="pt-BR" spc="1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de maio</a:t>
            </a:r>
            <a:r>
              <a:rPr lang="pt-BR" spc="-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de</a:t>
            </a:r>
            <a:r>
              <a:rPr lang="pt-BR" spc="1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1999                                        </a:t>
            </a:r>
            <a:r>
              <a:rPr lang="pt-BR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28/05/99</a:t>
            </a:r>
            <a:endParaRPr lang="pt-BR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R="678815"/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Portaria</a:t>
            </a:r>
            <a:r>
              <a:rPr lang="pt-BR" spc="-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SSST</a:t>
            </a:r>
            <a:r>
              <a:rPr lang="pt-BR" spc="-1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n.º</a:t>
            </a:r>
            <a:r>
              <a:rPr lang="pt-BR" spc="-1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25, de</a:t>
            </a:r>
            <a:r>
              <a:rPr lang="pt-BR" spc="-1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27</a:t>
            </a:r>
            <a:r>
              <a:rPr lang="pt-BR" spc="1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de maio</a:t>
            </a:r>
            <a:r>
              <a:rPr lang="pt-BR" spc="-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de</a:t>
            </a:r>
            <a:r>
              <a:rPr lang="pt-BR" spc="1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1999                                        </a:t>
            </a:r>
            <a:r>
              <a:rPr lang="pt-BR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28/05/99</a:t>
            </a:r>
            <a:endParaRPr lang="pt-BR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R="678815"/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Portaria</a:t>
            </a:r>
            <a:r>
              <a:rPr lang="pt-BR" spc="-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SSST</a:t>
            </a:r>
            <a:r>
              <a:rPr lang="pt-BR" spc="-1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n.º</a:t>
            </a:r>
            <a:r>
              <a:rPr lang="pt-BR" spc="-1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16, de</a:t>
            </a:r>
            <a:r>
              <a:rPr lang="pt-BR" spc="-1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10</a:t>
            </a:r>
            <a:r>
              <a:rPr lang="pt-BR" spc="1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de maio</a:t>
            </a:r>
            <a:r>
              <a:rPr lang="pt-BR" spc="-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de</a:t>
            </a:r>
            <a:r>
              <a:rPr lang="pt-BR" spc="1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2001                                        </a:t>
            </a:r>
            <a:r>
              <a:rPr lang="pt-BR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11/05/01</a:t>
            </a:r>
            <a:endParaRPr lang="pt-BR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R="678815"/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Portaria</a:t>
            </a:r>
            <a:r>
              <a:rPr lang="pt-BR" spc="-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SIT</a:t>
            </a:r>
            <a:r>
              <a:rPr lang="pt-BR" spc="-1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n.º 14,</a:t>
            </a:r>
            <a:r>
              <a:rPr lang="pt-BR" spc="-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de</a:t>
            </a:r>
            <a:r>
              <a:rPr lang="pt-BR" spc="1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21</a:t>
            </a:r>
            <a:r>
              <a:rPr lang="pt-BR" spc="-1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de junho</a:t>
            </a:r>
            <a:r>
              <a:rPr lang="pt-BR" spc="-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de 2007                                          26/06/07</a:t>
            </a:r>
          </a:p>
          <a:p>
            <a:pPr marR="678815"/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Portaria</a:t>
            </a:r>
            <a:r>
              <a:rPr lang="pt-BR" spc="-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SIT</a:t>
            </a:r>
            <a:r>
              <a:rPr lang="pt-BR" spc="-1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n.º</a:t>
            </a:r>
            <a:r>
              <a:rPr lang="pt-BR" spc="-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247,</a:t>
            </a:r>
            <a:r>
              <a:rPr lang="pt-BR" spc="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de</a:t>
            </a:r>
            <a:r>
              <a:rPr lang="pt-BR" spc="-1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12</a:t>
            </a:r>
            <a:r>
              <a:rPr lang="pt-BR" spc="1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de</a:t>
            </a:r>
            <a:r>
              <a:rPr lang="pt-BR" spc="-1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julho</a:t>
            </a:r>
            <a:r>
              <a:rPr lang="pt-BR" spc="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de</a:t>
            </a:r>
            <a:r>
              <a:rPr lang="pt-BR" spc="-1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2011                                         </a:t>
            </a:r>
            <a:r>
              <a:rPr lang="pt-BR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14/07/11</a:t>
            </a:r>
            <a:endParaRPr lang="pt-BR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R="678815"/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Portaria SEPRT n.º</a:t>
            </a:r>
            <a:r>
              <a:rPr lang="pt-BR" spc="-1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915,</a:t>
            </a:r>
            <a:r>
              <a:rPr lang="pt-BR" spc="-1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de</a:t>
            </a:r>
            <a:r>
              <a:rPr lang="pt-BR" spc="1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30</a:t>
            </a:r>
            <a:r>
              <a:rPr lang="pt-BR" spc="-1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de julho de 2019                                   </a:t>
            </a:r>
            <a:r>
              <a:rPr lang="pt-BR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31/07/19</a:t>
            </a:r>
            <a:endParaRPr lang="pt-BR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R="678815"/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Portaria MTP</a:t>
            </a:r>
            <a:r>
              <a:rPr lang="pt-BR" spc="-1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n.º 422,</a:t>
            </a:r>
            <a:r>
              <a:rPr lang="pt-BR" spc="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de</a:t>
            </a:r>
            <a:r>
              <a:rPr lang="pt-BR" spc="-1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07</a:t>
            </a:r>
            <a:r>
              <a:rPr lang="pt-BR" spc="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de</a:t>
            </a:r>
            <a:r>
              <a:rPr lang="pt-BR" spc="-1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outubro</a:t>
            </a:r>
            <a:r>
              <a:rPr lang="pt-BR" spc="-1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de</a:t>
            </a:r>
            <a:r>
              <a:rPr lang="pt-BR" spc="-1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2021                                  08/10/21</a:t>
            </a:r>
            <a:endParaRPr lang="pt-BR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32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26572" y="663747"/>
            <a:ext cx="1129937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NR 5 - COMISSÃO INTERNA DE PREVENÇÃO DE </a:t>
            </a: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ACIDENTES</a:t>
            </a:r>
          </a:p>
          <a:p>
            <a:pPr algn="just"/>
            <a:r>
              <a:rPr lang="pt-BR" sz="2400" b="1" dirty="0" smtClean="0"/>
              <a:t>Objetivo</a:t>
            </a:r>
            <a:endParaRPr lang="pt-BR" sz="2400" dirty="0"/>
          </a:p>
          <a:p>
            <a:pPr algn="just"/>
            <a:r>
              <a:rPr lang="pt-BR" sz="2000" dirty="0"/>
              <a:t> </a:t>
            </a:r>
          </a:p>
          <a:p>
            <a:pPr algn="just"/>
            <a:r>
              <a:rPr lang="pt-BR" sz="2000" dirty="0"/>
              <a:t>5.1.1 Esta norma regulamentadora - NR estabelece os parâmetros e os requisitos da Comissão Interna de Prevenção de Acidentes - CIPA tendo por objetivo a prevenção de acidentes e doenças relacionadas ao trabalho, de modo a tornar compatível permanentemente o trabalho com a preservação da vida e promoção da saúde do trabalhador</a:t>
            </a:r>
            <a:r>
              <a:rPr lang="pt-BR" sz="2000" dirty="0" smtClean="0"/>
              <a:t>.</a:t>
            </a:r>
          </a:p>
          <a:p>
            <a:pPr algn="just"/>
            <a:endParaRPr lang="pt-BR" sz="2000" dirty="0"/>
          </a:p>
          <a:p>
            <a:r>
              <a:rPr lang="pt-BR" sz="2400" b="1" dirty="0" smtClean="0"/>
              <a:t>Campo </a:t>
            </a:r>
            <a:r>
              <a:rPr lang="pt-BR" sz="2400" b="1" dirty="0"/>
              <a:t>de aplicação</a:t>
            </a:r>
          </a:p>
          <a:p>
            <a:r>
              <a:rPr lang="pt-BR" sz="2000" dirty="0"/>
              <a:t> </a:t>
            </a:r>
          </a:p>
          <a:p>
            <a:r>
              <a:rPr lang="pt-BR" sz="2000" dirty="0"/>
              <a:t>5.2.1 As organizações e os órgãos públicos da administração direta e indireta, bem como os órgãos dos Poderes Legislativo, Judiciário e Ministério Público, que possuam empregados regidos pela Consolidação das Leis do Trabalho - CLT, devem constituir e manter CIPA.</a:t>
            </a:r>
          </a:p>
          <a:p>
            <a:r>
              <a:rPr lang="pt-BR" sz="2000" dirty="0"/>
              <a:t> </a:t>
            </a:r>
          </a:p>
          <a:p>
            <a:r>
              <a:rPr lang="pt-BR" sz="2000" dirty="0"/>
              <a:t>5.2.2 Nos termos previstos em lei, aplica-se o disposto nesta NR a outras relações jurídicas de trabalho.</a:t>
            </a:r>
          </a:p>
          <a:p>
            <a:pPr algn="just"/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8935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52697" y="676810"/>
            <a:ext cx="1129937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NR 5 - COMISSÃO INTERNA DE PREVENÇÃO DE </a:t>
            </a: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ACIDENTES</a:t>
            </a:r>
          </a:p>
          <a:p>
            <a:endParaRPr lang="pt-BR" dirty="0" smtClean="0"/>
          </a:p>
          <a:p>
            <a:r>
              <a:rPr lang="pt-BR" sz="2400" b="1" dirty="0" smtClean="0"/>
              <a:t>A </a:t>
            </a:r>
            <a:r>
              <a:rPr lang="pt-BR" sz="2400" b="1" dirty="0"/>
              <a:t>CIPA tem por atribuição:</a:t>
            </a:r>
          </a:p>
          <a:p>
            <a:r>
              <a:rPr lang="pt-BR" dirty="0"/>
              <a:t/>
            </a:r>
            <a:br>
              <a:rPr lang="pt-BR" dirty="0"/>
            </a:br>
            <a:r>
              <a:rPr lang="pt-BR" sz="2000" dirty="0"/>
              <a:t>A</a:t>
            </a:r>
            <a:r>
              <a:rPr lang="pt-BR" sz="2000" dirty="0" smtClean="0"/>
              <a:t>companhar </a:t>
            </a:r>
            <a:r>
              <a:rPr lang="pt-BR" sz="2000" dirty="0"/>
              <a:t>o processo de identificação de perigos e avaliação de riscos bem como a adoção de medidas de prevenção implementadas pela organização</a:t>
            </a:r>
            <a:r>
              <a:rPr lang="pt-BR" sz="2000" dirty="0" smtClean="0"/>
              <a:t>;</a:t>
            </a:r>
          </a:p>
          <a:p>
            <a:endParaRPr lang="pt-BR" sz="2000" dirty="0"/>
          </a:p>
          <a:p>
            <a:r>
              <a:rPr lang="pt-BR" sz="2000" dirty="0" smtClean="0"/>
              <a:t>Registrar </a:t>
            </a:r>
            <a:r>
              <a:rPr lang="pt-BR" sz="2000" dirty="0"/>
              <a:t>a percepção dos riscos dos trabalhadores, em conformidade com o subitem 1.5.3.3 da NR-01, por meio do mapa de risco ou outra técnica ou ferramenta apropriada à sua escolha, sem ordem de preferência, com assessoria do Serviço Especializado em Segurança e em Medicina do Trabalho - SESMT, onde houver</a:t>
            </a:r>
            <a:r>
              <a:rPr lang="pt-BR" sz="2000" dirty="0" smtClean="0"/>
              <a:t>;</a:t>
            </a:r>
          </a:p>
          <a:p>
            <a:endParaRPr lang="pt-BR" sz="2000" dirty="0"/>
          </a:p>
          <a:p>
            <a:r>
              <a:rPr lang="pt-BR" sz="2000" dirty="0" smtClean="0"/>
              <a:t>Verificar </a:t>
            </a:r>
            <a:r>
              <a:rPr lang="pt-BR" sz="2000" dirty="0"/>
              <a:t>os ambientes e as condições de trabalho visando identificar situações que possam trazer riscos para a segurança e saúde dos trabalhadores</a:t>
            </a:r>
            <a:r>
              <a:rPr lang="pt-BR" sz="2000" dirty="0" smtClean="0"/>
              <a:t>;</a:t>
            </a:r>
          </a:p>
          <a:p>
            <a:endParaRPr lang="pt-BR" sz="2000" dirty="0"/>
          </a:p>
          <a:p>
            <a:r>
              <a:rPr lang="pt-BR" sz="2000" dirty="0" smtClean="0"/>
              <a:t>Elaborar </a:t>
            </a:r>
            <a:r>
              <a:rPr lang="pt-BR" sz="2000" dirty="0"/>
              <a:t>e acompanhar plano de trabalho que possibilite a ação preventiva em segurança e saúde no trabalho</a:t>
            </a:r>
            <a:r>
              <a:rPr lang="pt-BR" sz="2000" dirty="0" smtClean="0"/>
              <a:t>;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89319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65760" y="624559"/>
            <a:ext cx="11299372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NR 5 - COMISSÃO INTERNA DE PREVENÇÃO DE </a:t>
            </a: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ACIDENTES</a:t>
            </a:r>
          </a:p>
          <a:p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>Participar </a:t>
            </a:r>
            <a:r>
              <a:rPr lang="pt-BR" dirty="0"/>
              <a:t>no desenvolvimento e implementação de programas relacionados à segurança e saúde no trabalho</a:t>
            </a:r>
            <a:r>
              <a:rPr lang="pt-BR" dirty="0" smtClean="0"/>
              <a:t>;</a:t>
            </a:r>
          </a:p>
          <a:p>
            <a:endParaRPr lang="pt-BR" dirty="0"/>
          </a:p>
          <a:p>
            <a:r>
              <a:rPr lang="pt-BR" dirty="0" smtClean="0"/>
              <a:t>Acompanhar </a:t>
            </a:r>
            <a:r>
              <a:rPr lang="pt-BR" dirty="0"/>
              <a:t>a análise dos acidentes e doenças relacionadas ao trabalho, nos termos da NR-1 e propor, quando for o caso, medidas para a solução dos problemas identificados</a:t>
            </a:r>
            <a:r>
              <a:rPr lang="pt-BR" dirty="0" smtClean="0"/>
              <a:t>;</a:t>
            </a:r>
          </a:p>
          <a:p>
            <a:endParaRPr lang="pt-BR" dirty="0"/>
          </a:p>
          <a:p>
            <a:r>
              <a:rPr lang="pt-BR" dirty="0" smtClean="0"/>
              <a:t>Requisitar </a:t>
            </a:r>
            <a:r>
              <a:rPr lang="pt-BR" dirty="0"/>
              <a:t>à organização as informações sobre questões relacionadas à segurança e saúde dos trabalhadores, incluindo as Comunicações de Acidente de Trabalho - CAT emitidas pela organização, resguardados o sigilo médico e as informações pessoais</a:t>
            </a:r>
            <a:r>
              <a:rPr lang="pt-BR" dirty="0" smtClean="0"/>
              <a:t>;</a:t>
            </a:r>
          </a:p>
          <a:p>
            <a:endParaRPr lang="pt-BR" dirty="0"/>
          </a:p>
          <a:p>
            <a:r>
              <a:rPr lang="pt-BR" dirty="0" smtClean="0"/>
              <a:t>Propor </a:t>
            </a:r>
            <a:r>
              <a:rPr lang="pt-BR" dirty="0"/>
              <a:t>ao SESMT, quando houver, ou à organização, a análise das condições ou situações de trabalho nas quais considere haver risco grave e iminente à segurança e saúde dos trabalhadores e, se for o caso, a interrupção das atividades até a adoção das medidas corretivas e de controle; 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Promover</a:t>
            </a:r>
            <a:r>
              <a:rPr lang="pt-BR" dirty="0"/>
              <a:t>, anualmente, em conjunto com o SESMT, onde houver, a Semana Interna de Prevenção de Acidentes do Trabalho - SIPAT, conforme programação definida pela CIPA.</a:t>
            </a:r>
          </a:p>
          <a:p>
            <a:r>
              <a:rPr lang="pt-BR" dirty="0"/>
              <a:t> </a:t>
            </a:r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49083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65760" y="781313"/>
            <a:ext cx="1129937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NR 5 - COMISSÃO INTERNA DE PREVENÇÃO DE </a:t>
            </a: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ACID</a:t>
            </a:r>
            <a:r>
              <a:rPr lang="pt-BR" sz="2800" b="1" dirty="0" smtClean="0"/>
              <a:t>ENTES</a:t>
            </a:r>
          </a:p>
          <a:p>
            <a:r>
              <a:rPr lang="pt-BR" dirty="0"/>
              <a:t/>
            </a:r>
            <a:br>
              <a:rPr lang="pt-BR" dirty="0"/>
            </a:br>
            <a:r>
              <a:rPr lang="pt-BR" sz="2400" b="1" dirty="0" smtClean="0"/>
              <a:t>Organização da CIPA</a:t>
            </a:r>
          </a:p>
          <a:p>
            <a:endParaRPr lang="pt-BR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Trabalhadores e SESMT  (Atribuições)</a:t>
            </a:r>
          </a:p>
          <a:p>
            <a:endParaRPr lang="pt-B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Presidente da CIPA (Atribuições)</a:t>
            </a:r>
          </a:p>
          <a:p>
            <a:endParaRPr lang="pt-B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Vice Presidente da CIPA (Atribuições)</a:t>
            </a:r>
          </a:p>
          <a:p>
            <a:endParaRPr lang="pt-BR" sz="2400" b="1" dirty="0"/>
          </a:p>
          <a:p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251695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65760" y="781313"/>
            <a:ext cx="11299372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NR 5 - COMISSÃO INTERNA DE PREVENÇÃO DE </a:t>
            </a: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ACIDENTES</a:t>
            </a:r>
          </a:p>
          <a:p>
            <a:endParaRPr lang="pt-BR" dirty="0" smtClean="0"/>
          </a:p>
          <a:p>
            <a:r>
              <a:rPr lang="pt-BR" dirty="0"/>
              <a:t/>
            </a:r>
            <a:br>
              <a:rPr lang="pt-BR" dirty="0"/>
            </a:br>
            <a:r>
              <a:rPr lang="pt-BR" sz="2400" b="1" dirty="0"/>
              <a:t>C</a:t>
            </a:r>
            <a:r>
              <a:rPr lang="pt-BR" sz="2400" b="1" dirty="0" smtClean="0"/>
              <a:t>onstituição e Estruturação</a:t>
            </a:r>
          </a:p>
          <a:p>
            <a:endParaRPr lang="pt-BR" sz="2400" b="1" dirty="0"/>
          </a:p>
          <a:p>
            <a:pPr algn="just"/>
            <a:r>
              <a:rPr lang="pt-BR" sz="2400" dirty="0"/>
              <a:t>A CIPA será constituída por estabelecimento e composta de representantes da organização e dos empregados, de acordo com o dimensionamento previsto no Quadro I desta NR, ressalvadas as disposições para setores econômicos específicos.</a:t>
            </a:r>
          </a:p>
          <a:p>
            <a:pPr algn="just"/>
            <a:r>
              <a:rPr lang="pt-BR" sz="2800" dirty="0"/>
              <a:t> </a:t>
            </a:r>
          </a:p>
          <a:p>
            <a:endParaRPr lang="pt-BR" sz="2400" dirty="0" smtClean="0"/>
          </a:p>
          <a:p>
            <a:endParaRPr lang="pt-BR" sz="2400" b="1" dirty="0"/>
          </a:p>
          <a:p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127805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65760" y="781313"/>
            <a:ext cx="11299372" cy="8186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NR 5 - COMISSÃO INTERNA DE PREVENÇÃO DE </a:t>
            </a: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ACIDENTES</a:t>
            </a:r>
          </a:p>
          <a:p>
            <a:endParaRPr lang="pt-BR" dirty="0" smtClean="0"/>
          </a:p>
          <a:p>
            <a:r>
              <a:rPr lang="pt-BR" sz="2400" b="1" dirty="0" smtClean="0"/>
              <a:t>Constituição e Estruturação</a:t>
            </a:r>
          </a:p>
          <a:p>
            <a:endParaRPr lang="pt-BR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b="1" dirty="0" smtClean="0"/>
              <a:t>A CIPA será composta por membros eleitos e indicados e distribuídos como titulares e suplentes;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b="1" dirty="0" smtClean="0"/>
              <a:t>Os membros eleitos serão escolhidos através de votação e escrutínio secreto e os mais votados serão eleitos, conforme quadro I em anexo a norma;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b="1" dirty="0" smtClean="0"/>
              <a:t>Entre os indicados será escolhido o presidente e entre os eleitos titulares será escolhido o vice presidente;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b="1" dirty="0" smtClean="0"/>
              <a:t>O mandato dos eleitos por voto, será de 01 ano, podendo haver uma reeleição;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b="1" dirty="0" smtClean="0"/>
              <a:t>A posso a CIPA será no 1º dia posterior ao termino da gestão anterior;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400" b="1" dirty="0" smtClean="0"/>
          </a:p>
          <a:p>
            <a:endParaRPr lang="pt-BR" sz="2400" b="1" dirty="0"/>
          </a:p>
          <a:p>
            <a:pPr algn="just"/>
            <a:endParaRPr lang="pt-BR" sz="2400" dirty="0"/>
          </a:p>
          <a:p>
            <a:pPr algn="just"/>
            <a:r>
              <a:rPr lang="pt-BR" sz="2800" dirty="0"/>
              <a:t> </a:t>
            </a:r>
          </a:p>
          <a:p>
            <a:endParaRPr lang="pt-BR" sz="2400" dirty="0" smtClean="0"/>
          </a:p>
          <a:p>
            <a:endParaRPr lang="pt-BR" sz="2400" b="1" dirty="0"/>
          </a:p>
          <a:p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117892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</TotalTime>
  <Words>2880</Words>
  <Application>Microsoft Office PowerPoint</Application>
  <PresentationFormat>Widescreen</PresentationFormat>
  <Paragraphs>217</Paragraphs>
  <Slides>27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34" baseType="lpstr">
      <vt:lpstr>Arial</vt:lpstr>
      <vt:lpstr>Arial MT</vt:lpstr>
      <vt:lpstr>Calibri</vt:lpstr>
      <vt:lpstr>Calibri Light</vt:lpstr>
      <vt:lpstr>Cambria Math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O que é SESMT SESMT é  a  sigla para Serviço Especializado em Engenharia de  Segurança e em Medicina do Trabalho. Trata-se de  uma comissão</vt:lpstr>
      <vt:lpstr>Base Legal</vt:lpstr>
      <vt:lpstr>Quais as Atribuições do SESMT</vt:lpstr>
      <vt:lpstr>Quais as Atribuições do SESMT</vt:lpstr>
      <vt:lpstr>Quem é responsável pelo SESMT</vt:lpstr>
      <vt:lpstr>Como Implementar o SESMT</vt:lpstr>
      <vt:lpstr>Como Implementar o SESMT</vt:lpstr>
      <vt:lpstr>Como Implementar o SESMT</vt:lpstr>
      <vt:lpstr>Qual é a relação entre CIPA e SESMT?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wagne</dc:creator>
  <cp:lastModifiedBy>ALEX SANDRO DE ALMEIDA</cp:lastModifiedBy>
  <cp:revision>24</cp:revision>
  <dcterms:created xsi:type="dcterms:W3CDTF">2022-04-11T21:43:05Z</dcterms:created>
  <dcterms:modified xsi:type="dcterms:W3CDTF">2022-11-10T00:47:52Z</dcterms:modified>
</cp:coreProperties>
</file>