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5"/>
  </p:notesMasterIdLst>
  <p:handoutMasterIdLst>
    <p:handoutMasterId r:id="rId16"/>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rtl="0">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82"/>
      </p:cViewPr>
      <p:guideLst/>
    </p:cSldViewPr>
  </p:slideViewPr>
  <p:notesTextViewPr>
    <p:cViewPr>
      <p:scale>
        <a:sx n="1" d="1"/>
        <a:sy n="1" d="1"/>
      </p:scale>
      <p:origin x="0" y="0"/>
    </p:cViewPr>
  </p:notesTextViewPr>
  <p:notesViewPr>
    <p:cSldViewPr snapToGrid="0">
      <p:cViewPr varScale="1">
        <p:scale>
          <a:sx n="120" d="100"/>
          <a:sy n="120" d="100"/>
        </p:scale>
        <p:origin x="50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Espaço Reservado para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4A170B22-A4BB-4708-B0CE-A73E8306129B}" type="datetime1">
              <a:rPr lang="pt-BR" smtClean="0"/>
              <a:t>21/09/2022</a:t>
            </a:fld>
            <a:endParaRPr lang="en-US" dirty="0"/>
          </a:p>
        </p:txBody>
      </p:sp>
      <p:sp>
        <p:nvSpPr>
          <p:cNvPr id="4" name="Espaço Reservado para Rodapé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Espaço Reservado para o Número do Sl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7ACF5E7-ACB0-497B-A8C6-F2E617B4631D}" type="slidenum">
              <a:rPr lang="en-US" smtClean="0"/>
              <a:t>‹nº›</a:t>
            </a:fld>
            <a:endParaRPr lang="en-US"/>
          </a:p>
        </p:txBody>
      </p:sp>
    </p:spTree>
    <p:extLst>
      <p:ext uri="{BB962C8B-B14F-4D97-AF65-F5344CB8AC3E}">
        <p14:creationId xmlns:p14="http://schemas.microsoft.com/office/powerpoint/2010/main" val="193853396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E6245E56-2EE9-450B-A671-BE5C90BAC91C}" type="datetime1">
              <a:rPr lang="pt-BR" smtClean="0"/>
              <a:t>21/09/2022</a:t>
            </a:fld>
            <a:endParaRPr lang="en-US"/>
          </a:p>
        </p:txBody>
      </p:sp>
      <p:sp>
        <p:nvSpPr>
          <p:cNvPr id="4" name="Espaço Reservado para Imagem do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pt-br"/>
              <a:t>Clique para editar o texto Mestre</a:t>
            </a:r>
            <a:endParaRPr lang="en-US"/>
          </a:p>
          <a:p>
            <a:pPr lvl="1" rtl="0"/>
            <a:r>
              <a:rPr lang="pt-br"/>
              <a:t>Segundo nível</a:t>
            </a:r>
          </a:p>
          <a:p>
            <a:pPr lvl="2" rtl="0"/>
            <a:r>
              <a:rPr lang="pt-br"/>
              <a:t>Terceiro nível</a:t>
            </a:r>
          </a:p>
          <a:p>
            <a:pPr lvl="3" rtl="0"/>
            <a:r>
              <a:rPr lang="pt-br"/>
              <a:t>Quarto nível</a:t>
            </a:r>
          </a:p>
          <a:p>
            <a:pPr lvl="4" rtl="0"/>
            <a:r>
              <a:rPr lang="pt-br"/>
              <a:t>Quinto nível</a:t>
            </a:r>
            <a:endParaRPr lang="en-US"/>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Espaço Reservado para o Número do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7A705E3-E620-489D-9973-6221209A4B3B}" type="slidenum">
              <a:rPr lang="en-US" smtClean="0"/>
              <a:t>‹nº›</a:t>
            </a:fld>
            <a:endParaRPr lang="en-US"/>
          </a:p>
        </p:txBody>
      </p:sp>
    </p:spTree>
    <p:extLst>
      <p:ext uri="{BB962C8B-B14F-4D97-AF65-F5344CB8AC3E}">
        <p14:creationId xmlns:p14="http://schemas.microsoft.com/office/powerpoint/2010/main" val="388958183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10" name="Retângulo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tângulo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tângulo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upo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Conector Reto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Conector reto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Conector reto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ítulo 1"/>
          <p:cNvSpPr>
            <a:spLocks noGrp="1"/>
          </p:cNvSpPr>
          <p:nvPr>
            <p:ph type="ctrTitle"/>
          </p:nvPr>
        </p:nvSpPr>
        <p:spPr>
          <a:xfrm>
            <a:off x="1629103" y="2244830"/>
            <a:ext cx="8933796" cy="2437232"/>
          </a:xfrm>
        </p:spPr>
        <p:txBody>
          <a:bodyPr tIns="45720" bIns="45720" rtlCol="0" anchor="ctr">
            <a:noAutofit/>
          </a:bodyPr>
          <a:lstStyle>
            <a:lvl1pPr algn="ctr">
              <a:lnSpc>
                <a:spcPct val="83000"/>
              </a:lnSpc>
              <a:defRPr lang="en-US" sz="6400" b="0" kern="1200" cap="all" spc="-100" baseline="0" dirty="0">
                <a:solidFill>
                  <a:schemeClr val="tx1">
                    <a:lumMod val="85000"/>
                    <a:lumOff val="15000"/>
                  </a:schemeClr>
                </a:solidFill>
                <a:effectLst/>
                <a:latin typeface="+mj-lt"/>
                <a:ea typeface="+mn-ea"/>
                <a:cs typeface="+mn-cs"/>
              </a:defRPr>
            </a:lvl1pPr>
          </a:lstStyle>
          <a:p>
            <a:pPr rtl="0"/>
            <a:r>
              <a:rPr lang="pt-BR"/>
              <a:t>Clique para editar o título Mestre</a:t>
            </a:r>
            <a:endParaRPr lang="en-US" dirty="0"/>
          </a:p>
        </p:txBody>
      </p:sp>
      <p:sp>
        <p:nvSpPr>
          <p:cNvPr id="3" name="Subtítulo 2"/>
          <p:cNvSpPr>
            <a:spLocks noGrp="1"/>
          </p:cNvSpPr>
          <p:nvPr>
            <p:ph type="subTitle" idx="1"/>
          </p:nvPr>
        </p:nvSpPr>
        <p:spPr>
          <a:xfrm>
            <a:off x="1629101" y="4682062"/>
            <a:ext cx="8936846" cy="457201"/>
          </a:xfrm>
        </p:spPr>
        <p:txBody>
          <a:bodyPr rtlCol="0">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pt-BR"/>
              <a:t>Clique para editar o estilo do subtítulo Mestre</a:t>
            </a:r>
            <a:endParaRPr lang="en-US" dirty="0"/>
          </a:p>
        </p:txBody>
      </p:sp>
      <p:sp>
        <p:nvSpPr>
          <p:cNvPr id="20" name="Espaço Reservado para Data 19"/>
          <p:cNvSpPr>
            <a:spLocks noGrp="1"/>
          </p:cNvSpPr>
          <p:nvPr>
            <p:ph type="dt" sz="half" idx="10"/>
          </p:nvPr>
        </p:nvSpPr>
        <p:spPr>
          <a:xfrm>
            <a:off x="5318760" y="1341256"/>
            <a:ext cx="1554480" cy="485546"/>
          </a:xfrm>
        </p:spPr>
        <p:txBody>
          <a:bodyPr rtlCol="0"/>
          <a:lstStyle>
            <a:lvl1pPr algn="ctr">
              <a:defRPr sz="1300" spc="0" baseline="0">
                <a:solidFill>
                  <a:srgbClr val="FFFFFF"/>
                </a:solidFill>
                <a:latin typeface="+mn-lt"/>
              </a:defRPr>
            </a:lvl1pPr>
          </a:lstStyle>
          <a:p>
            <a:pPr rtl="0"/>
            <a:fld id="{2F3AF6F7-5911-45C3-BE0F-7F38FEFE43FA}" type="datetime1">
              <a:rPr lang="pt-BR" smtClean="0"/>
              <a:t>21/09/2022</a:t>
            </a:fld>
            <a:endParaRPr lang="en-US" dirty="0"/>
          </a:p>
        </p:txBody>
      </p:sp>
      <p:sp>
        <p:nvSpPr>
          <p:cNvPr id="21" name="Espaço Reservado para Rodapé 20"/>
          <p:cNvSpPr>
            <a:spLocks noGrp="1"/>
          </p:cNvSpPr>
          <p:nvPr>
            <p:ph type="ftr" sz="quarter" idx="11"/>
          </p:nvPr>
        </p:nvSpPr>
        <p:spPr>
          <a:xfrm>
            <a:off x="1629100" y="5177408"/>
            <a:ext cx="5730295" cy="228600"/>
          </a:xfrm>
        </p:spPr>
        <p:txBody>
          <a:bodyPr rtlCol="0"/>
          <a:lstStyle>
            <a:lvl1pPr algn="l">
              <a:defRPr>
                <a:solidFill>
                  <a:schemeClr val="tx1">
                    <a:lumMod val="85000"/>
                    <a:lumOff val="15000"/>
                  </a:schemeClr>
                </a:solidFill>
              </a:defRPr>
            </a:lvl1pPr>
          </a:lstStyle>
          <a:p>
            <a:pPr rtl="0"/>
            <a:endParaRPr lang="en-US" dirty="0"/>
          </a:p>
        </p:txBody>
      </p:sp>
      <p:sp>
        <p:nvSpPr>
          <p:cNvPr id="22" name="Espaço reservado para o número do slide 21"/>
          <p:cNvSpPr>
            <a:spLocks noGrp="1"/>
          </p:cNvSpPr>
          <p:nvPr>
            <p:ph type="sldNum" sz="quarter" idx="12"/>
          </p:nvPr>
        </p:nvSpPr>
        <p:spPr>
          <a:xfrm>
            <a:off x="8606920" y="5177408"/>
            <a:ext cx="1955980" cy="228600"/>
          </a:xfrm>
        </p:spPr>
        <p:txBody>
          <a:bodyPr rtlCol="0"/>
          <a:lstStyle>
            <a:lvl1pPr>
              <a:defRPr>
                <a:solidFill>
                  <a:schemeClr val="tx1">
                    <a:lumMod val="85000"/>
                    <a:lumOff val="15000"/>
                  </a:schemeClr>
                </a:solidFill>
              </a:defRPr>
            </a:lvl1pPr>
          </a:lstStyle>
          <a:p>
            <a:pPr rtl="0"/>
            <a:fld id="{34B7E4EF-A1BD-40F4-AB7B-04F084DD991D}" type="slidenum">
              <a:rPr lang="en-US" smtClean="0"/>
              <a:t>‹nº›</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lvl1pPr>
              <a:defRPr sz="3800"/>
            </a:lvl1pPr>
          </a:lstStyle>
          <a:p>
            <a:pPr rtl="0"/>
            <a:r>
              <a:rPr lang="pt-BR"/>
              <a:t>Clique para editar o título Mestre</a:t>
            </a:r>
            <a:endParaRPr lang="en-US" dirty="0"/>
          </a:p>
        </p:txBody>
      </p:sp>
      <p:sp>
        <p:nvSpPr>
          <p:cNvPr id="3" name="Espaço reservado para texto vertical 2"/>
          <p:cNvSpPr>
            <a:spLocks noGrp="1"/>
          </p:cNvSpPr>
          <p:nvPr>
            <p:ph type="body" orient="vert" idx="1"/>
          </p:nvPr>
        </p:nvSpPr>
        <p:spPr/>
        <p:txBody>
          <a:bodyPr vert="eaVert" rtlCol="0"/>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10"/>
          </p:nvPr>
        </p:nvSpPr>
        <p:spPr/>
        <p:txBody>
          <a:bodyPr rtlCol="0"/>
          <a:lstStyle/>
          <a:p>
            <a:pPr rtl="0"/>
            <a:fld id="{870C3F0E-1EAD-419A-B8F3-CB7CDE6B1E86}" type="datetime1">
              <a:rPr lang="pt-BR" smtClean="0"/>
              <a:t>21/09/2022</a:t>
            </a:fld>
            <a:endParaRPr lang="en-US"/>
          </a:p>
        </p:txBody>
      </p:sp>
      <p:sp>
        <p:nvSpPr>
          <p:cNvPr id="5" name="Espaço Reservado para Rodapé 4"/>
          <p:cNvSpPr>
            <a:spLocks noGrp="1"/>
          </p:cNvSpPr>
          <p:nvPr>
            <p:ph type="ftr" sz="quarter" idx="11"/>
          </p:nvPr>
        </p:nvSpPr>
        <p:spPr/>
        <p:txBody>
          <a:bodyPr rtlCol="0"/>
          <a:lstStyle/>
          <a:p>
            <a:pPr rtl="0"/>
            <a:endParaRPr lang="en-US"/>
          </a:p>
        </p:txBody>
      </p:sp>
      <p:sp>
        <p:nvSpPr>
          <p:cNvPr id="6" name="Espaço Reservado para o Número do Slide 5"/>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hasCustomPrompt="1"/>
          </p:nvPr>
        </p:nvSpPr>
        <p:spPr>
          <a:xfrm>
            <a:off x="8991600" y="762000"/>
            <a:ext cx="2362200" cy="5257800"/>
          </a:xfrm>
        </p:spPr>
        <p:txBody>
          <a:bodyPr vert="eaVert" rtlCol="0"/>
          <a:lstStyle>
            <a:lvl1pPr>
              <a:defRPr/>
            </a:lvl1pPr>
          </a:lstStyle>
          <a:p>
            <a:pPr rtl="0"/>
            <a:r>
              <a:rPr lang="pt-br" dirty="0"/>
              <a:t>Clique para editar o estilo de título Mestre</a:t>
            </a:r>
            <a:endParaRPr lang="en-US" dirty="0"/>
          </a:p>
        </p:txBody>
      </p:sp>
      <p:sp>
        <p:nvSpPr>
          <p:cNvPr id="3" name="Espaço reservado para texto vertical 2"/>
          <p:cNvSpPr>
            <a:spLocks noGrp="1"/>
          </p:cNvSpPr>
          <p:nvPr>
            <p:ph type="body" orient="vert" idx="1"/>
          </p:nvPr>
        </p:nvSpPr>
        <p:spPr>
          <a:xfrm>
            <a:off x="838200" y="762000"/>
            <a:ext cx="8077200" cy="5257800"/>
          </a:xfrm>
        </p:spPr>
        <p:txBody>
          <a:bodyPr vert="eaVert" rtlCol="0"/>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10"/>
          </p:nvPr>
        </p:nvSpPr>
        <p:spPr/>
        <p:txBody>
          <a:bodyPr rtlCol="0"/>
          <a:lstStyle/>
          <a:p>
            <a:pPr rtl="0"/>
            <a:fld id="{5274CCBA-3812-426F-BA8C-8BC3E97D7FB5}" type="datetime1">
              <a:rPr lang="pt-BR" smtClean="0"/>
              <a:t>21/09/2022</a:t>
            </a:fld>
            <a:endParaRPr lang="en-US"/>
          </a:p>
        </p:txBody>
      </p:sp>
      <p:sp>
        <p:nvSpPr>
          <p:cNvPr id="5" name="Espaço Reservado para Rodapé 4"/>
          <p:cNvSpPr>
            <a:spLocks noGrp="1"/>
          </p:cNvSpPr>
          <p:nvPr>
            <p:ph type="ftr" sz="quarter" idx="11"/>
          </p:nvPr>
        </p:nvSpPr>
        <p:spPr/>
        <p:txBody>
          <a:bodyPr rtlCol="0"/>
          <a:lstStyle/>
          <a:p>
            <a:pPr rtl="0"/>
            <a:endParaRPr lang="en-US"/>
          </a:p>
        </p:txBody>
      </p:sp>
      <p:sp>
        <p:nvSpPr>
          <p:cNvPr id="6" name="Espaço Reservado para o Número do Slide 5"/>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lvl1pPr>
              <a:defRPr sz="3800"/>
            </a:lvl1pPr>
          </a:lstStyle>
          <a:p>
            <a:pPr rtl="0"/>
            <a:r>
              <a:rPr lang="pt-BR"/>
              <a:t>Clique para editar o título Mestre</a:t>
            </a:r>
            <a:endParaRPr lang="en-US" dirty="0"/>
          </a:p>
        </p:txBody>
      </p:sp>
      <p:sp>
        <p:nvSpPr>
          <p:cNvPr id="3" name="Espaço reservado para conteúdo 2"/>
          <p:cNvSpPr>
            <a:spLocks noGrp="1"/>
          </p:cNvSpPr>
          <p:nvPr>
            <p:ph idx="1"/>
          </p:nvPr>
        </p:nvSpPr>
        <p:spPr/>
        <p:txBody>
          <a:bodyPr rtlCol="0"/>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10"/>
          </p:nvPr>
        </p:nvSpPr>
        <p:spPr/>
        <p:txBody>
          <a:bodyPr rtlCol="0"/>
          <a:lstStyle/>
          <a:p>
            <a:pPr rtl="0"/>
            <a:fld id="{D48C737E-092E-4203-A347-8410086932C6}" type="datetime1">
              <a:rPr lang="pt-BR" smtClean="0"/>
              <a:t>21/09/2022</a:t>
            </a:fld>
            <a:endParaRPr lang="en-US"/>
          </a:p>
        </p:txBody>
      </p:sp>
      <p:sp>
        <p:nvSpPr>
          <p:cNvPr id="5" name="Espaço Reservado para Rodapé 4"/>
          <p:cNvSpPr>
            <a:spLocks noGrp="1"/>
          </p:cNvSpPr>
          <p:nvPr>
            <p:ph type="ftr" sz="quarter" idx="11"/>
          </p:nvPr>
        </p:nvSpPr>
        <p:spPr/>
        <p:txBody>
          <a:bodyPr rtlCol="0"/>
          <a:lstStyle/>
          <a:p>
            <a:pPr rtl="0"/>
            <a:endParaRPr lang="en-US"/>
          </a:p>
        </p:txBody>
      </p:sp>
      <p:sp>
        <p:nvSpPr>
          <p:cNvPr id="6" name="Espaço Reservado para o Número do Slide 5"/>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15" name="Retângulo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23" name="Retângulo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tângulo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tângulo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1629156" y="2275165"/>
            <a:ext cx="8933688" cy="2406895"/>
          </a:xfrm>
        </p:spPr>
        <p:txBody>
          <a:bodyPr rtlCol="0" anchor="ctr">
            <a:noAutofit/>
          </a:bodyPr>
          <a:lstStyle>
            <a:lvl1pPr algn="ctr">
              <a:lnSpc>
                <a:spcPct val="83000"/>
              </a:lnSpc>
              <a:defRPr lang="en-US" sz="6400" kern="1200" cap="all" spc="-100" baseline="0" dirty="0">
                <a:solidFill>
                  <a:schemeClr val="tx1">
                    <a:lumMod val="85000"/>
                    <a:lumOff val="15000"/>
                  </a:schemeClr>
                </a:solidFill>
                <a:effectLst/>
                <a:latin typeface="+mj-lt"/>
                <a:ea typeface="+mn-ea"/>
                <a:cs typeface="+mn-cs"/>
              </a:defRPr>
            </a:lvl1pPr>
          </a:lstStyle>
          <a:p>
            <a:pPr rtl="0"/>
            <a:r>
              <a:rPr lang="pt-BR"/>
              <a:t>Clique para editar o título Mestre</a:t>
            </a:r>
            <a:endParaRPr lang="en-US" dirty="0"/>
          </a:p>
        </p:txBody>
      </p:sp>
      <p:grpSp>
        <p:nvGrpSpPr>
          <p:cNvPr id="16" name="Grupo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Conector Reto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Conector reto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Conector Reto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Espaço reservado para texto 2"/>
          <p:cNvSpPr>
            <a:spLocks noGrp="1"/>
          </p:cNvSpPr>
          <p:nvPr>
            <p:ph type="body" idx="1"/>
          </p:nvPr>
        </p:nvSpPr>
        <p:spPr>
          <a:xfrm>
            <a:off x="1629156" y="4682062"/>
            <a:ext cx="8939784" cy="457200"/>
          </a:xfrm>
        </p:spPr>
        <p:txBody>
          <a:bodyPr rtlCol="0"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pt-BR"/>
              <a:t>Clique para editar os estilos de texto Mestres</a:t>
            </a:r>
          </a:p>
        </p:txBody>
      </p:sp>
      <p:sp>
        <p:nvSpPr>
          <p:cNvPr id="4" name="Espaço Reservado para Data 3"/>
          <p:cNvSpPr>
            <a:spLocks noGrp="1"/>
          </p:cNvSpPr>
          <p:nvPr>
            <p:ph type="dt" sz="half" idx="10"/>
          </p:nvPr>
        </p:nvSpPr>
        <p:spPr>
          <a:xfrm>
            <a:off x="5318760" y="1344502"/>
            <a:ext cx="1554480" cy="498781"/>
          </a:xfrm>
        </p:spPr>
        <p:txBody>
          <a:bodyPr rtlCol="0"/>
          <a:lstStyle>
            <a:lvl1pPr algn="ctr">
              <a:defRPr lang="en-US" sz="1300" kern="1200" spc="0" baseline="0">
                <a:solidFill>
                  <a:srgbClr val="FFFFFF"/>
                </a:solidFill>
                <a:latin typeface="+mn-lt"/>
                <a:ea typeface="+mn-ea"/>
                <a:cs typeface="+mn-cs"/>
              </a:defRPr>
            </a:lvl1pPr>
          </a:lstStyle>
          <a:p>
            <a:pPr rtl="0"/>
            <a:fld id="{494319B4-ED34-4D08-91C0-F7E8BD9417E6}" type="datetime1">
              <a:rPr lang="pt-BR" smtClean="0"/>
              <a:t>21/09/2022</a:t>
            </a:fld>
            <a:endParaRPr lang="en-US" dirty="0"/>
          </a:p>
        </p:txBody>
      </p:sp>
      <p:sp>
        <p:nvSpPr>
          <p:cNvPr id="5" name="Espaço Reservado para Rodapé 4"/>
          <p:cNvSpPr>
            <a:spLocks noGrp="1"/>
          </p:cNvSpPr>
          <p:nvPr>
            <p:ph type="ftr" sz="quarter" idx="11"/>
          </p:nvPr>
        </p:nvSpPr>
        <p:spPr>
          <a:xfrm>
            <a:off x="1629157" y="5177408"/>
            <a:ext cx="5660134" cy="228600"/>
          </a:xfrm>
        </p:spPr>
        <p:txBody>
          <a:bodyPr rtlCol="0"/>
          <a:lstStyle>
            <a:lvl1pPr algn="l">
              <a:defRPr>
                <a:solidFill>
                  <a:schemeClr val="tx1">
                    <a:lumMod val="85000"/>
                    <a:lumOff val="15000"/>
                  </a:schemeClr>
                </a:solidFill>
              </a:defRPr>
            </a:lvl1pPr>
          </a:lstStyle>
          <a:p>
            <a:pPr rtl="0"/>
            <a:endParaRPr lang="en-US" dirty="0"/>
          </a:p>
        </p:txBody>
      </p:sp>
      <p:sp>
        <p:nvSpPr>
          <p:cNvPr id="6" name="Espaço Reservado para o Número do Slide 5"/>
          <p:cNvSpPr>
            <a:spLocks noGrp="1"/>
          </p:cNvSpPr>
          <p:nvPr>
            <p:ph type="sldNum" sz="quarter" idx="12"/>
          </p:nvPr>
        </p:nvSpPr>
        <p:spPr>
          <a:xfrm>
            <a:off x="8604504" y="5177408"/>
            <a:ext cx="1958339" cy="228600"/>
          </a:xfrm>
        </p:spPr>
        <p:txBody>
          <a:bodyPr rtlCol="0"/>
          <a:lstStyle>
            <a:lvl1pPr>
              <a:defRPr>
                <a:solidFill>
                  <a:schemeClr val="tx1">
                    <a:lumMod val="85000"/>
                    <a:lumOff val="15000"/>
                  </a:schemeClr>
                </a:solidFill>
              </a:defRPr>
            </a:lvl1pPr>
          </a:lstStyle>
          <a:p>
            <a:pPr rtl="0"/>
            <a:fld id="{34B7E4EF-A1BD-40F4-AB7B-04F084DD991D}" type="slidenum">
              <a:rPr lang="en-US" smtClean="0"/>
              <a:t>‹nº›</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is conteúdos">
    <p:spTree>
      <p:nvGrpSpPr>
        <p:cNvPr id="1" name=""/>
        <p:cNvGrpSpPr/>
        <p:nvPr/>
      </p:nvGrpSpPr>
      <p:grpSpPr>
        <a:xfrm>
          <a:off x="0" y="0"/>
          <a:ext cx="0" cy="0"/>
          <a:chOff x="0" y="0"/>
          <a:chExt cx="0" cy="0"/>
        </a:xfrm>
      </p:grpSpPr>
      <p:sp>
        <p:nvSpPr>
          <p:cNvPr id="8" name="Título 7"/>
          <p:cNvSpPr>
            <a:spLocks noGrp="1"/>
          </p:cNvSpPr>
          <p:nvPr>
            <p:ph type="title"/>
          </p:nvPr>
        </p:nvSpPr>
        <p:spPr/>
        <p:txBody>
          <a:bodyPr rtlCol="0"/>
          <a:lstStyle/>
          <a:p>
            <a:pPr rtl="0"/>
            <a:r>
              <a:rPr lang="pt-BR"/>
              <a:t>Clique para editar o título Mestre</a:t>
            </a:r>
            <a:endParaRPr lang="en-US" dirty="0"/>
          </a:p>
        </p:txBody>
      </p:sp>
      <p:sp>
        <p:nvSpPr>
          <p:cNvPr id="3" name="Espaço reservado para conteúdo 2"/>
          <p:cNvSpPr>
            <a:spLocks noGrp="1"/>
          </p:cNvSpPr>
          <p:nvPr>
            <p:ph sz="half" idx="1"/>
          </p:nvPr>
        </p:nvSpPr>
        <p:spPr>
          <a:xfrm>
            <a:off x="106680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conteúdo 3"/>
          <p:cNvSpPr>
            <a:spLocks noGrp="1"/>
          </p:cNvSpPr>
          <p:nvPr>
            <p:ph sz="half" idx="2"/>
          </p:nvPr>
        </p:nvSpPr>
        <p:spPr>
          <a:xfrm>
            <a:off x="646176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5" name="Espaço Reservado para Data 4"/>
          <p:cNvSpPr>
            <a:spLocks noGrp="1"/>
          </p:cNvSpPr>
          <p:nvPr>
            <p:ph type="dt" sz="half" idx="10"/>
          </p:nvPr>
        </p:nvSpPr>
        <p:spPr/>
        <p:txBody>
          <a:bodyPr rtlCol="0"/>
          <a:lstStyle/>
          <a:p>
            <a:pPr rtl="0"/>
            <a:fld id="{EDD1C28D-3F4C-4305-9CD5-9949626E9ED5}" type="datetime1">
              <a:rPr lang="pt-BR" smtClean="0"/>
              <a:t>21/09/2022</a:t>
            </a:fld>
            <a:endParaRPr lang="en-US"/>
          </a:p>
        </p:txBody>
      </p:sp>
      <p:sp>
        <p:nvSpPr>
          <p:cNvPr id="6" name="Espaço Reservado para Rodapé 5"/>
          <p:cNvSpPr>
            <a:spLocks noGrp="1"/>
          </p:cNvSpPr>
          <p:nvPr>
            <p:ph type="ftr" sz="quarter" idx="11"/>
          </p:nvPr>
        </p:nvSpPr>
        <p:spPr/>
        <p:txBody>
          <a:bodyPr rtlCol="0"/>
          <a:lstStyle/>
          <a:p>
            <a:pPr rtl="0"/>
            <a:endParaRPr lang="en-US"/>
          </a:p>
        </p:txBody>
      </p:sp>
      <p:sp>
        <p:nvSpPr>
          <p:cNvPr id="7" name="Espaço Reservado para o Número do Slide 6"/>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lvl1pPr>
              <a:defRPr sz="3800"/>
            </a:lvl1pPr>
          </a:lstStyle>
          <a:p>
            <a:pPr rtl="0"/>
            <a:r>
              <a:rPr lang="pt-BR"/>
              <a:t>Clique para editar o título Mestre</a:t>
            </a:r>
            <a:endParaRPr lang="en-US" dirty="0"/>
          </a:p>
        </p:txBody>
      </p:sp>
      <p:sp>
        <p:nvSpPr>
          <p:cNvPr id="3" name="Espaço reservado para texto 2"/>
          <p:cNvSpPr>
            <a:spLocks noGrp="1"/>
          </p:cNvSpPr>
          <p:nvPr>
            <p:ph type="body" idx="1"/>
          </p:nvPr>
        </p:nvSpPr>
        <p:spPr>
          <a:xfrm>
            <a:off x="1069848" y="2074334"/>
            <a:ext cx="4663440" cy="640080"/>
          </a:xfrm>
        </p:spPr>
        <p:txBody>
          <a:bodyPr rtlCol="0"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a:t>Clique para editar os estilos de texto Mestres</a:t>
            </a:r>
          </a:p>
        </p:txBody>
      </p:sp>
      <p:sp>
        <p:nvSpPr>
          <p:cNvPr id="4" name="Espaço reservado para conteúdo 3"/>
          <p:cNvSpPr>
            <a:spLocks noGrp="1"/>
          </p:cNvSpPr>
          <p:nvPr>
            <p:ph sz="half" idx="2"/>
          </p:nvPr>
        </p:nvSpPr>
        <p:spPr>
          <a:xfrm>
            <a:off x="1069848" y="2792472"/>
            <a:ext cx="4663440" cy="3163825"/>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pt-br"/>
          </a:p>
        </p:txBody>
      </p:sp>
      <p:sp>
        <p:nvSpPr>
          <p:cNvPr id="5" name="Espaço reservado para texto 4"/>
          <p:cNvSpPr>
            <a:spLocks noGrp="1"/>
          </p:cNvSpPr>
          <p:nvPr>
            <p:ph type="body" sz="quarter" idx="3"/>
          </p:nvPr>
        </p:nvSpPr>
        <p:spPr>
          <a:xfrm>
            <a:off x="6458712" y="2074334"/>
            <a:ext cx="4663440" cy="640080"/>
          </a:xfrm>
        </p:spPr>
        <p:txBody>
          <a:bodyPr rtlCol="0"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a:t>Clique para editar os estilos de texto Mestres</a:t>
            </a:r>
          </a:p>
        </p:txBody>
      </p:sp>
      <p:sp>
        <p:nvSpPr>
          <p:cNvPr id="6" name="Espaço reservado para conteúdo 5"/>
          <p:cNvSpPr>
            <a:spLocks noGrp="1"/>
          </p:cNvSpPr>
          <p:nvPr>
            <p:ph sz="quarter" idx="4"/>
          </p:nvPr>
        </p:nvSpPr>
        <p:spPr>
          <a:xfrm>
            <a:off x="6458712" y="2792471"/>
            <a:ext cx="4663440" cy="3164509"/>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pt-br"/>
          </a:p>
        </p:txBody>
      </p:sp>
      <p:sp>
        <p:nvSpPr>
          <p:cNvPr id="7" name="Espaço Reservado para Data 6"/>
          <p:cNvSpPr>
            <a:spLocks noGrp="1"/>
          </p:cNvSpPr>
          <p:nvPr>
            <p:ph type="dt" sz="half" idx="10"/>
          </p:nvPr>
        </p:nvSpPr>
        <p:spPr/>
        <p:txBody>
          <a:bodyPr rtlCol="0"/>
          <a:lstStyle/>
          <a:p>
            <a:pPr rtl="0"/>
            <a:fld id="{D05F8630-DFFC-437C-A718-61BE3F548C4E}" type="datetime1">
              <a:rPr lang="pt-BR" smtClean="0"/>
              <a:t>21/09/2022</a:t>
            </a:fld>
            <a:endParaRPr lang="en-US"/>
          </a:p>
        </p:txBody>
      </p:sp>
      <p:sp>
        <p:nvSpPr>
          <p:cNvPr id="8" name="Espaço Reservado para Rodapé 7"/>
          <p:cNvSpPr>
            <a:spLocks noGrp="1"/>
          </p:cNvSpPr>
          <p:nvPr>
            <p:ph type="ftr" sz="quarter" idx="11"/>
          </p:nvPr>
        </p:nvSpPr>
        <p:spPr/>
        <p:txBody>
          <a:bodyPr rtlCol="0"/>
          <a:lstStyle/>
          <a:p>
            <a:pPr rtl="0"/>
            <a:endParaRPr lang="en-US"/>
          </a:p>
        </p:txBody>
      </p:sp>
      <p:sp>
        <p:nvSpPr>
          <p:cNvPr id="9" name="Espaço Reservado para o Número do Slide 8"/>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lvl1pPr>
              <a:defRPr sz="3800"/>
            </a:lvl1pPr>
          </a:lstStyle>
          <a:p>
            <a:pPr rtl="0"/>
            <a:r>
              <a:rPr lang="pt-BR"/>
              <a:t>Clique para editar o título Mestre</a:t>
            </a:r>
            <a:endParaRPr lang="en-US" dirty="0"/>
          </a:p>
        </p:txBody>
      </p:sp>
      <p:sp>
        <p:nvSpPr>
          <p:cNvPr id="3" name="Espaço Reservado para Data 2"/>
          <p:cNvSpPr>
            <a:spLocks noGrp="1"/>
          </p:cNvSpPr>
          <p:nvPr>
            <p:ph type="dt" sz="half" idx="10"/>
          </p:nvPr>
        </p:nvSpPr>
        <p:spPr/>
        <p:txBody>
          <a:bodyPr rtlCol="0"/>
          <a:lstStyle/>
          <a:p>
            <a:pPr rtl="0"/>
            <a:fld id="{3812AD8E-909B-47FE-B3D6-961E1D2E7A49}" type="datetime1">
              <a:rPr lang="pt-BR" smtClean="0"/>
              <a:t>21/09/2022</a:t>
            </a:fld>
            <a:endParaRPr lang="en-US"/>
          </a:p>
        </p:txBody>
      </p:sp>
      <p:sp>
        <p:nvSpPr>
          <p:cNvPr id="4" name="Espaço Reservado para Rodapé 3"/>
          <p:cNvSpPr>
            <a:spLocks noGrp="1"/>
          </p:cNvSpPr>
          <p:nvPr>
            <p:ph type="ftr" sz="quarter" idx="11"/>
          </p:nvPr>
        </p:nvSpPr>
        <p:spPr/>
        <p:txBody>
          <a:bodyPr rtlCol="0"/>
          <a:lstStyle/>
          <a:p>
            <a:pPr rtl="0"/>
            <a:endParaRPr lang="en-US"/>
          </a:p>
        </p:txBody>
      </p:sp>
      <p:sp>
        <p:nvSpPr>
          <p:cNvPr id="5" name="Espaço Reservado para o Número do Slide 4"/>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rtlCol="0"/>
          <a:lstStyle/>
          <a:p>
            <a:pPr rtl="0"/>
            <a:fld id="{5D0BF672-AFC3-4C39-AA84-C1113D4307F1}" type="datetime1">
              <a:rPr lang="pt-BR" smtClean="0"/>
              <a:t>21/09/2022</a:t>
            </a:fld>
            <a:endParaRPr lang="en-US"/>
          </a:p>
        </p:txBody>
      </p:sp>
      <p:sp>
        <p:nvSpPr>
          <p:cNvPr id="3" name="Espaço Reservado para Rodapé 2"/>
          <p:cNvSpPr>
            <a:spLocks noGrp="1"/>
          </p:cNvSpPr>
          <p:nvPr>
            <p:ph type="ftr" sz="quarter" idx="11"/>
          </p:nvPr>
        </p:nvSpPr>
        <p:spPr/>
        <p:txBody>
          <a:bodyPr rtlCol="0"/>
          <a:lstStyle/>
          <a:p>
            <a:pPr rtl="0"/>
            <a:endParaRPr lang="en-US"/>
          </a:p>
        </p:txBody>
      </p:sp>
      <p:sp>
        <p:nvSpPr>
          <p:cNvPr id="4" name="Espaço reservado para o número do slide 3"/>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10" name="Retângulo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tângulo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hasCustomPrompt="1"/>
          </p:nvPr>
        </p:nvSpPr>
        <p:spPr>
          <a:xfrm>
            <a:off x="8458200" y="607392"/>
            <a:ext cx="3161963" cy="1645920"/>
          </a:xfrm>
        </p:spPr>
        <p:txBody>
          <a:bodyPr rtlCol="0" anchor="b">
            <a:normAutofit/>
          </a:bodyPr>
          <a:lstStyle>
            <a:lvl1pPr algn="l" defTabSz="914400" rtl="0" eaLnBrk="1" latinLnBrk="0" hangingPunct="1">
              <a:lnSpc>
                <a:spcPct val="100000"/>
              </a:lnSpc>
              <a:spcBef>
                <a:spcPct val="0"/>
              </a:spcBef>
              <a:buNone/>
              <a:defRPr lang="en-US" sz="2800" b="0" kern="1200" cap="none" spc="0" baseline="0" dirty="0">
                <a:solidFill>
                  <a:schemeClr val="tx1"/>
                </a:solidFill>
                <a:effectLst/>
                <a:latin typeface="+mj-lt"/>
                <a:ea typeface="+mn-ea"/>
                <a:cs typeface="+mn-cs"/>
              </a:defRPr>
            </a:lvl1pPr>
          </a:lstStyle>
          <a:p>
            <a:pPr rtl="0"/>
            <a:r>
              <a:rPr lang="pt-br" dirty="0"/>
              <a:t>Clique para editar o estilo de título Mestre</a:t>
            </a:r>
            <a:endParaRPr lang="en-US" dirty="0"/>
          </a:p>
        </p:txBody>
      </p:sp>
      <p:sp>
        <p:nvSpPr>
          <p:cNvPr id="3" name="Espaço reservado para conteúdo 2"/>
          <p:cNvSpPr>
            <a:spLocks noGrp="1"/>
          </p:cNvSpPr>
          <p:nvPr>
            <p:ph idx="1"/>
          </p:nvPr>
        </p:nvSpPr>
        <p:spPr>
          <a:xfrm>
            <a:off x="685800" y="609600"/>
            <a:ext cx="6858000" cy="5334000"/>
          </a:xfrm>
        </p:spPr>
        <p:txBody>
          <a:bodyPr rtlCol="0"/>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texto 3"/>
          <p:cNvSpPr>
            <a:spLocks noGrp="1"/>
          </p:cNvSpPr>
          <p:nvPr>
            <p:ph type="body" sz="half" idx="2" hasCustomPrompt="1"/>
          </p:nvPr>
        </p:nvSpPr>
        <p:spPr>
          <a:xfrm>
            <a:off x="8458200" y="2336800"/>
            <a:ext cx="3161963" cy="3606800"/>
          </a:xfrm>
        </p:spPr>
        <p:txBody>
          <a:bodyPr rtlCol="0">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t-br" dirty="0"/>
              <a:t>Clique para editar o texto Mestre</a:t>
            </a:r>
          </a:p>
        </p:txBody>
      </p:sp>
      <p:sp>
        <p:nvSpPr>
          <p:cNvPr id="8" name="Espaço Reservado para Data 7"/>
          <p:cNvSpPr>
            <a:spLocks noGrp="1"/>
          </p:cNvSpPr>
          <p:nvPr>
            <p:ph type="dt" sz="half" idx="10"/>
          </p:nvPr>
        </p:nvSpPr>
        <p:spPr>
          <a:xfrm>
            <a:off x="5588000" y="6035040"/>
            <a:ext cx="1955800" cy="365760"/>
          </a:xfrm>
        </p:spPr>
        <p:txBody>
          <a:bodyPr rtlCol="0"/>
          <a:lstStyle>
            <a:lvl1pPr>
              <a:defRPr>
                <a:solidFill>
                  <a:schemeClr val="tx1">
                    <a:lumMod val="85000"/>
                    <a:lumOff val="15000"/>
                  </a:schemeClr>
                </a:solidFill>
              </a:defRPr>
            </a:lvl1pPr>
          </a:lstStyle>
          <a:p>
            <a:pPr rtl="0"/>
            <a:fld id="{B01F5550-97CC-4F3B-A34B-FE39BFD06EF0}" type="datetime1">
              <a:rPr lang="pt-BR" smtClean="0"/>
              <a:t>21/09/2022</a:t>
            </a:fld>
            <a:endParaRPr lang="en-US"/>
          </a:p>
        </p:txBody>
      </p:sp>
      <p:sp>
        <p:nvSpPr>
          <p:cNvPr id="9" name="Espaço Reservado para Rodapé 8"/>
          <p:cNvSpPr>
            <a:spLocks noGrp="1"/>
          </p:cNvSpPr>
          <p:nvPr>
            <p:ph type="ftr" sz="quarter" idx="11"/>
          </p:nvPr>
        </p:nvSpPr>
        <p:spPr>
          <a:xfrm>
            <a:off x="685801" y="6035040"/>
            <a:ext cx="4584700" cy="365760"/>
          </a:xfrm>
        </p:spPr>
        <p:txBody>
          <a:bodyPr rtlCol="0"/>
          <a:lstStyle>
            <a:lvl1pPr algn="l">
              <a:defRPr/>
            </a:lvl1pPr>
          </a:lstStyle>
          <a:p>
            <a:pPr rtl="0"/>
            <a:endParaRPr lang="en-US"/>
          </a:p>
        </p:txBody>
      </p:sp>
      <p:sp>
        <p:nvSpPr>
          <p:cNvPr id="11" name="Espaço Reservado para o Número do Slide 10"/>
          <p:cNvSpPr>
            <a:spLocks noGrp="1"/>
          </p:cNvSpPr>
          <p:nvPr>
            <p:ph type="sldNum" sz="quarter" idx="12"/>
          </p:nvPr>
        </p:nvSpPr>
        <p:spPr>
          <a:xfrm>
            <a:off x="10396728" y="6035040"/>
            <a:ext cx="1223435" cy="365760"/>
          </a:xfrm>
        </p:spPr>
        <p:txBody>
          <a:bodyPr rtlCol="0"/>
          <a:lstStyle>
            <a:lvl1pPr>
              <a:defRPr>
                <a:solidFill>
                  <a:schemeClr val="tx1">
                    <a:lumMod val="85000"/>
                    <a:lumOff val="15000"/>
                  </a:schemeClr>
                </a:solidFill>
              </a:defRPr>
            </a:lvl1pPr>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11" name="Retângulo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Espaço reservado para imagem 2"/>
          <p:cNvSpPr>
            <a:spLocks noGrp="1" noChangeAspect="1"/>
          </p:cNvSpPr>
          <p:nvPr>
            <p:ph type="pic" idx="1" hasCustomPrompt="1"/>
          </p:nvPr>
        </p:nvSpPr>
        <p:spPr>
          <a:xfrm>
            <a:off x="228599" y="237744"/>
            <a:ext cx="7696201" cy="6382512"/>
          </a:xfrm>
          <a:solidFill>
            <a:schemeClr val="accent1">
              <a:lumMod val="60000"/>
              <a:lumOff val="40000"/>
            </a:schemeClr>
          </a:solidFill>
          <a:ln>
            <a:noFill/>
          </a:ln>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pt-br" dirty="0"/>
              <a:t>Clique no ícone para adicionar uma imagem</a:t>
            </a:r>
            <a:endParaRPr lang="en-US" dirty="0"/>
          </a:p>
        </p:txBody>
      </p:sp>
      <p:sp>
        <p:nvSpPr>
          <p:cNvPr id="5" name="Espaço Reservado para Data 4"/>
          <p:cNvSpPr>
            <a:spLocks noGrp="1"/>
          </p:cNvSpPr>
          <p:nvPr>
            <p:ph type="dt" sz="half" idx="10"/>
          </p:nvPr>
        </p:nvSpPr>
        <p:spPr>
          <a:xfrm>
            <a:off x="5662337" y="6035040"/>
            <a:ext cx="2071963" cy="365760"/>
          </a:xfrm>
        </p:spPr>
        <p:txBody>
          <a:bodyPr rtlCol="0"/>
          <a:lstStyle>
            <a:lvl1pPr>
              <a:defRPr b="1">
                <a:solidFill>
                  <a:srgbClr val="FFFFFF"/>
                </a:solidFill>
                <a:effectLst>
                  <a:outerShdw blurRad="19050" dist="6350" dir="2700000" algn="tl" rotWithShape="0">
                    <a:prstClr val="black">
                      <a:alpha val="40000"/>
                    </a:prstClr>
                  </a:outerShdw>
                </a:effectLst>
              </a:defRPr>
            </a:lvl1pPr>
          </a:lstStyle>
          <a:p>
            <a:pPr rtl="0"/>
            <a:fld id="{7975B8C2-382E-4F5E-B0CE-7E0EEF75E017}" type="datetime1">
              <a:rPr lang="pt-BR" smtClean="0"/>
              <a:t>21/09/2022</a:t>
            </a:fld>
            <a:endParaRPr lang="en-US" dirty="0"/>
          </a:p>
        </p:txBody>
      </p:sp>
      <p:sp>
        <p:nvSpPr>
          <p:cNvPr id="6" name="Espaço Reservado para Rodapé 5"/>
          <p:cNvSpPr>
            <a:spLocks noGrp="1"/>
          </p:cNvSpPr>
          <p:nvPr>
            <p:ph type="ftr" sz="quarter" idx="11"/>
          </p:nvPr>
        </p:nvSpPr>
        <p:spPr>
          <a:xfrm>
            <a:off x="612648" y="6035040"/>
            <a:ext cx="4588002" cy="365760"/>
          </a:xfrm>
        </p:spPr>
        <p:txBody>
          <a:bodyPr rtlCol="0"/>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rtl="0"/>
            <a:endParaRPr lang="en-US" dirty="0"/>
          </a:p>
        </p:txBody>
      </p:sp>
      <p:sp>
        <p:nvSpPr>
          <p:cNvPr id="7" name="Espaço Reservado para o Número do Slide 6"/>
          <p:cNvSpPr>
            <a:spLocks noGrp="1"/>
          </p:cNvSpPr>
          <p:nvPr>
            <p:ph type="sldNum" sz="quarter" idx="12"/>
          </p:nvPr>
        </p:nvSpPr>
        <p:spPr>
          <a:xfrm>
            <a:off x="10396728" y="6035040"/>
            <a:ext cx="1225296" cy="365760"/>
          </a:xfrm>
        </p:spPr>
        <p:txBody>
          <a:bodyPr rtlCol="0"/>
          <a:lstStyle/>
          <a:p>
            <a:pPr rtl="0"/>
            <a:fld id="{34B7E4EF-A1BD-40F4-AB7B-04F084DD991D}" type="slidenum">
              <a:rPr lang="en-US" smtClean="0"/>
              <a:t>‹nº›</a:t>
            </a:fld>
            <a:endParaRPr lang="en-US"/>
          </a:p>
        </p:txBody>
      </p:sp>
      <p:sp>
        <p:nvSpPr>
          <p:cNvPr id="12" name="Retângulo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hasCustomPrompt="1"/>
          </p:nvPr>
        </p:nvSpPr>
        <p:spPr>
          <a:xfrm>
            <a:off x="8477250" y="603504"/>
            <a:ext cx="3144774" cy="1645920"/>
          </a:xfrm>
        </p:spPr>
        <p:txBody>
          <a:bodyPr rtlCol="0" anchor="b">
            <a:noAutofit/>
          </a:bodyPr>
          <a:lstStyle>
            <a:lvl1pPr algn="l">
              <a:lnSpc>
                <a:spcPct val="100000"/>
              </a:lnSpc>
              <a:defRPr sz="2800" b="0">
                <a:solidFill>
                  <a:schemeClr val="tx1"/>
                </a:solidFill>
                <a:latin typeface="+mj-lt"/>
              </a:defRPr>
            </a:lvl1pPr>
          </a:lstStyle>
          <a:p>
            <a:pPr rtl="0"/>
            <a:r>
              <a:rPr lang="pt-br" dirty="0"/>
              <a:t>Clique para editar o estilo de título Mestre</a:t>
            </a:r>
            <a:endParaRPr lang="en-US" dirty="0"/>
          </a:p>
        </p:txBody>
      </p:sp>
      <p:sp>
        <p:nvSpPr>
          <p:cNvPr id="4" name="Espaço reservado para texto 3"/>
          <p:cNvSpPr>
            <a:spLocks noGrp="1"/>
          </p:cNvSpPr>
          <p:nvPr>
            <p:ph type="body" sz="half" idx="2" hasCustomPrompt="1"/>
          </p:nvPr>
        </p:nvSpPr>
        <p:spPr>
          <a:xfrm>
            <a:off x="8477250" y="2386584"/>
            <a:ext cx="3144774" cy="3511296"/>
          </a:xfrm>
        </p:spPr>
        <p:txBody>
          <a:bodyPr rtlCol="0">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t-br" dirty="0"/>
              <a:t>Clique para editar o texto Mestre</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tângulo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7" name="Retângulo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tângulo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Espaço reservado para título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pt-br"/>
              <a:t>Clique para editar o estilo de título Mestre</a:t>
            </a:r>
            <a:endParaRPr lang="en-US" dirty="0"/>
          </a:p>
        </p:txBody>
      </p:sp>
      <p:sp>
        <p:nvSpPr>
          <p:cNvPr id="3" name="Espaço reservado para texto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rtl="0"/>
            <a:r>
              <a:rPr lang="pt-br"/>
              <a:t>Clique para editar o texto Mestre</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91DF2A3A-30FD-464E-8202-27A276433376}" type="datetime1">
              <a:rPr lang="pt-BR" smtClean="0"/>
              <a:t>21/09/2022</a:t>
            </a:fld>
            <a:endParaRPr lang="en-US" dirty="0"/>
          </a:p>
        </p:txBody>
      </p:sp>
      <p:sp>
        <p:nvSpPr>
          <p:cNvPr id="5" name="Espaço Reservado para Rodapé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pPr rtl="0"/>
            <a:endParaRPr lang="en-US" dirty="0"/>
          </a:p>
        </p:txBody>
      </p:sp>
      <p:sp>
        <p:nvSpPr>
          <p:cNvPr id="6" name="Espaço Reservado para o Número do Slide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Imagem 5" descr="Imagem ampliada de um logotipo&#10;&#10;Descrição gerada automaticamente">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r="-1"/>
          <a:stretch/>
        </p:blipFill>
        <p:spPr>
          <a:xfrm>
            <a:off x="20" y="10"/>
            <a:ext cx="12191979" cy="6857990"/>
          </a:xfrm>
          <a:prstGeom prst="rect">
            <a:avLst/>
          </a:prstGeom>
        </p:spPr>
      </p:pic>
      <p:sp>
        <p:nvSpPr>
          <p:cNvPr id="82" name="Retângulo 8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5067"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84" name="Retângulo 8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61010" y="1975104"/>
            <a:ext cx="5120640" cy="2907792"/>
          </a:xfrm>
          <a:prstGeom prst="rect">
            <a:avLst/>
          </a:prstGeom>
          <a:noFill/>
          <a:ln w="6350" cap="sq" cmpd="sng" algn="ctr">
            <a:solidFill>
              <a:schemeClr val="tx1"/>
            </a:solidFill>
            <a:prstDash val="solid"/>
            <a:miter lim="800000"/>
          </a:ln>
          <a:effectLst>
            <a:softEdge rad="0"/>
          </a:effectLst>
        </p:spPr>
      </p:sp>
      <p:sp>
        <p:nvSpPr>
          <p:cNvPr id="2" name="Título 1">
            <a:extLst>
              <a:ext uri="{FF2B5EF4-FFF2-40B4-BE49-F238E27FC236}">
                <a16:creationId xmlns:a16="http://schemas.microsoft.com/office/drawing/2014/main" id="{18C3B467-088C-4F3D-A9A7-105C4E1E20CD}"/>
              </a:ext>
            </a:extLst>
          </p:cNvPr>
          <p:cNvSpPr>
            <a:spLocks noGrp="1"/>
          </p:cNvSpPr>
          <p:nvPr>
            <p:ph type="ctrTitle"/>
          </p:nvPr>
        </p:nvSpPr>
        <p:spPr>
          <a:xfrm>
            <a:off x="6033793" y="2355458"/>
            <a:ext cx="4775075" cy="1630907"/>
          </a:xfrm>
        </p:spPr>
        <p:txBody>
          <a:bodyPr rtlCol="0">
            <a:normAutofit/>
          </a:bodyPr>
          <a:lstStyle/>
          <a:p>
            <a:pPr rtl="0"/>
            <a:r>
              <a:rPr lang="pt-BR" sz="4400" dirty="0">
                <a:solidFill>
                  <a:schemeClr val="tx1"/>
                </a:solidFill>
              </a:rPr>
              <a:t>DOENÇAS DA GESTAÇÃO</a:t>
            </a:r>
            <a:endParaRPr lang="pt-br" sz="4400" dirty="0">
              <a:solidFill>
                <a:schemeClr val="tx1"/>
              </a:solidFill>
            </a:endParaRPr>
          </a:p>
        </p:txBody>
      </p:sp>
      <p:sp>
        <p:nvSpPr>
          <p:cNvPr id="3" name="Subtítulo 2">
            <a:extLst>
              <a:ext uri="{FF2B5EF4-FFF2-40B4-BE49-F238E27FC236}">
                <a16:creationId xmlns:a16="http://schemas.microsoft.com/office/drawing/2014/main" id="{C8722DDC-8EEE-4A06-8DFE-B44871EAA2CF}"/>
              </a:ext>
            </a:extLst>
          </p:cNvPr>
          <p:cNvSpPr>
            <a:spLocks noGrp="1"/>
          </p:cNvSpPr>
          <p:nvPr>
            <p:ph type="subTitle" idx="1"/>
          </p:nvPr>
        </p:nvSpPr>
        <p:spPr>
          <a:xfrm>
            <a:off x="6033793" y="3995988"/>
            <a:ext cx="4775075" cy="559656"/>
          </a:xfrm>
        </p:spPr>
        <p:txBody>
          <a:bodyPr rtlCol="0">
            <a:normAutofit/>
          </a:bodyPr>
          <a:lstStyle/>
          <a:p>
            <a:pPr rtl="0">
              <a:spcAft>
                <a:spcPts val="600"/>
              </a:spcAft>
            </a:pPr>
            <a:r>
              <a:rPr lang="pt-BR" dirty="0">
                <a:solidFill>
                  <a:schemeClr val="tx1"/>
                </a:solidFill>
              </a:rPr>
              <a:t>ENFERMEIRA DANIELA</a:t>
            </a:r>
            <a:endParaRPr lang="pt-br" dirty="0">
              <a:solidFill>
                <a:schemeClr val="tx1"/>
              </a:solidFill>
            </a:endParaRP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2D4890-7B31-423F-B25E-7CDF12FAF7E2}"/>
              </a:ext>
            </a:extLst>
          </p:cNvPr>
          <p:cNvSpPr>
            <a:spLocks noGrp="1"/>
          </p:cNvSpPr>
          <p:nvPr>
            <p:ph type="title"/>
          </p:nvPr>
        </p:nvSpPr>
        <p:spPr/>
        <p:txBody>
          <a:bodyPr/>
          <a:lstStyle/>
          <a:p>
            <a:r>
              <a:rPr lang="pt-BR" dirty="0"/>
              <a:t>RUBÉOLA</a:t>
            </a:r>
          </a:p>
        </p:txBody>
      </p:sp>
      <p:sp>
        <p:nvSpPr>
          <p:cNvPr id="3" name="Espaço Reservado para Conteúdo 2">
            <a:extLst>
              <a:ext uri="{FF2B5EF4-FFF2-40B4-BE49-F238E27FC236}">
                <a16:creationId xmlns:a16="http://schemas.microsoft.com/office/drawing/2014/main" id="{849F0732-330A-46F5-8593-1CC562EC1878}"/>
              </a:ext>
            </a:extLst>
          </p:cNvPr>
          <p:cNvSpPr>
            <a:spLocks noGrp="1"/>
          </p:cNvSpPr>
          <p:nvPr>
            <p:ph idx="1"/>
          </p:nvPr>
        </p:nvSpPr>
        <p:spPr/>
        <p:txBody>
          <a:bodyPr>
            <a:normAutofit/>
          </a:bodyPr>
          <a:lstStyle/>
          <a:p>
            <a:pPr marL="0" indent="0" algn="just">
              <a:buNone/>
            </a:pPr>
            <a:r>
              <a:rPr lang="pt-BR" sz="1800" b="0" i="0" dirty="0">
                <a:effectLst/>
                <a:latin typeface="Source Sans Pro" panose="020B0503030403020204" pitchFamily="34" charset="0"/>
              </a:rPr>
              <a:t>A Rubéola é uma doença que pode causar malformações no bebê, assim, o ideal é que a mulher faça a vacina contra a doença cerca de um mês antes de tentar engravidar. Caso a mulher tenha rubéola durante a gravidez, o tratamento é feito com remédios para controlar a febre, analgésicos, repouso e ingestão de líquidos, mas sem garantias de que o bebê não seja infectado.</a:t>
            </a:r>
            <a:endParaRPr lang="pt-BR" sz="1800" dirty="0"/>
          </a:p>
        </p:txBody>
      </p:sp>
      <p:sp>
        <p:nvSpPr>
          <p:cNvPr id="4" name="Espaço Reservado para Data 3">
            <a:extLst>
              <a:ext uri="{FF2B5EF4-FFF2-40B4-BE49-F238E27FC236}">
                <a16:creationId xmlns:a16="http://schemas.microsoft.com/office/drawing/2014/main" id="{E7A7B078-4B05-4B69-A2CE-6B8233B2E1C0}"/>
              </a:ext>
            </a:extLst>
          </p:cNvPr>
          <p:cNvSpPr>
            <a:spLocks noGrp="1"/>
          </p:cNvSpPr>
          <p:nvPr>
            <p:ph type="dt" sz="half" idx="10"/>
          </p:nvPr>
        </p:nvSpPr>
        <p:spPr/>
        <p:txBody>
          <a:bodyPr/>
          <a:lstStyle/>
          <a:p>
            <a:pPr rtl="0"/>
            <a:fld id="{D48C737E-092E-4203-A347-8410086932C6}" type="datetime1">
              <a:rPr lang="pt-BR" smtClean="0"/>
              <a:t>21/09/2022</a:t>
            </a:fld>
            <a:endParaRPr lang="en-US"/>
          </a:p>
        </p:txBody>
      </p:sp>
    </p:spTree>
    <p:extLst>
      <p:ext uri="{BB962C8B-B14F-4D97-AF65-F5344CB8AC3E}">
        <p14:creationId xmlns:p14="http://schemas.microsoft.com/office/powerpoint/2010/main" val="1958390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3A1230-8153-4A89-A75A-5C587C21DE77}"/>
              </a:ext>
            </a:extLst>
          </p:cNvPr>
          <p:cNvSpPr>
            <a:spLocks noGrp="1"/>
          </p:cNvSpPr>
          <p:nvPr>
            <p:ph type="title"/>
          </p:nvPr>
        </p:nvSpPr>
        <p:spPr/>
        <p:txBody>
          <a:bodyPr/>
          <a:lstStyle/>
          <a:p>
            <a:r>
              <a:rPr lang="pt-BR" dirty="0"/>
              <a:t>CITOMEGALOVÍRUS</a:t>
            </a:r>
          </a:p>
        </p:txBody>
      </p:sp>
      <p:sp>
        <p:nvSpPr>
          <p:cNvPr id="3" name="Espaço Reservado para Conteúdo 2">
            <a:extLst>
              <a:ext uri="{FF2B5EF4-FFF2-40B4-BE49-F238E27FC236}">
                <a16:creationId xmlns:a16="http://schemas.microsoft.com/office/drawing/2014/main" id="{CF9FD7A9-D582-432C-A06E-D4F0A4A303BF}"/>
              </a:ext>
            </a:extLst>
          </p:cNvPr>
          <p:cNvSpPr>
            <a:spLocks noGrp="1"/>
          </p:cNvSpPr>
          <p:nvPr>
            <p:ph idx="1"/>
          </p:nvPr>
        </p:nvSpPr>
        <p:spPr/>
        <p:txBody>
          <a:bodyPr>
            <a:normAutofit/>
          </a:bodyPr>
          <a:lstStyle/>
          <a:p>
            <a:pPr marL="0" indent="0" algn="just">
              <a:buNone/>
            </a:pPr>
            <a:r>
              <a:rPr lang="pt-BR" sz="1800" b="0" i="0" dirty="0">
                <a:effectLst/>
                <a:latin typeface="Source Sans Pro" panose="020B0503030403020204" pitchFamily="34" charset="0"/>
              </a:rPr>
              <a:t>Também conhecido como CMV, é um vírus da mesma família da herpes, que pode causar sintomas como febre, dor de garganta e inchaço na barriga. O citomegalovírus na gravidez não tem cura, mas normalmente é possível iniciar o tratamento com antivirais ou injeção de imunoglobulinas receitados pelo médico para evitar a transmissão para o bebê.</a:t>
            </a:r>
            <a:endParaRPr lang="pt-BR" sz="1800" dirty="0"/>
          </a:p>
        </p:txBody>
      </p:sp>
      <p:sp>
        <p:nvSpPr>
          <p:cNvPr id="4" name="Espaço Reservado para Data 3">
            <a:extLst>
              <a:ext uri="{FF2B5EF4-FFF2-40B4-BE49-F238E27FC236}">
                <a16:creationId xmlns:a16="http://schemas.microsoft.com/office/drawing/2014/main" id="{EFCE001C-5AA9-4AE0-A118-C837660CFC03}"/>
              </a:ext>
            </a:extLst>
          </p:cNvPr>
          <p:cNvSpPr>
            <a:spLocks noGrp="1"/>
          </p:cNvSpPr>
          <p:nvPr>
            <p:ph type="dt" sz="half" idx="10"/>
          </p:nvPr>
        </p:nvSpPr>
        <p:spPr/>
        <p:txBody>
          <a:bodyPr/>
          <a:lstStyle/>
          <a:p>
            <a:pPr rtl="0"/>
            <a:fld id="{D48C737E-092E-4203-A347-8410086932C6}" type="datetime1">
              <a:rPr lang="pt-BR" smtClean="0"/>
              <a:t>21/09/2022</a:t>
            </a:fld>
            <a:endParaRPr lang="en-US"/>
          </a:p>
        </p:txBody>
      </p:sp>
    </p:spTree>
    <p:extLst>
      <p:ext uri="{BB962C8B-B14F-4D97-AF65-F5344CB8AC3E}">
        <p14:creationId xmlns:p14="http://schemas.microsoft.com/office/powerpoint/2010/main" val="3759433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867E0D-F482-486A-BB89-BFA35F8DC9AE}"/>
              </a:ext>
            </a:extLst>
          </p:cNvPr>
          <p:cNvSpPr>
            <a:spLocks noGrp="1"/>
          </p:cNvSpPr>
          <p:nvPr>
            <p:ph type="title"/>
          </p:nvPr>
        </p:nvSpPr>
        <p:spPr/>
        <p:txBody>
          <a:bodyPr/>
          <a:lstStyle/>
          <a:p>
            <a:r>
              <a:rPr lang="pt-BR" dirty="0"/>
              <a:t>TOXOPLASMOSE</a:t>
            </a:r>
          </a:p>
        </p:txBody>
      </p:sp>
      <p:sp>
        <p:nvSpPr>
          <p:cNvPr id="3" name="Espaço Reservado para Conteúdo 2">
            <a:extLst>
              <a:ext uri="{FF2B5EF4-FFF2-40B4-BE49-F238E27FC236}">
                <a16:creationId xmlns:a16="http://schemas.microsoft.com/office/drawing/2014/main" id="{A0CE1A8D-AEE3-450C-9A30-82FBD1713149}"/>
              </a:ext>
            </a:extLst>
          </p:cNvPr>
          <p:cNvSpPr>
            <a:spLocks noGrp="1"/>
          </p:cNvSpPr>
          <p:nvPr>
            <p:ph idx="1"/>
          </p:nvPr>
        </p:nvSpPr>
        <p:spPr/>
        <p:txBody>
          <a:bodyPr>
            <a:normAutofit/>
          </a:bodyPr>
          <a:lstStyle/>
          <a:p>
            <a:pPr marL="0" indent="0" algn="just">
              <a:buNone/>
            </a:pPr>
            <a:r>
              <a:rPr lang="pt-BR" sz="1800" b="0" i="0" dirty="0">
                <a:effectLst/>
                <a:latin typeface="Source Sans Pro" panose="020B0503030403020204" pitchFamily="34" charset="0"/>
              </a:rPr>
              <a:t>A Toxoplasmose é uma doença transmitida pelo solo, alimentos, água e fezes de animais contaminados, que pode causar problemas para o bebê. O tratamento é feito através do uso de antibiótico, o que reduz o risco de transmissão ao bebê.</a:t>
            </a:r>
            <a:endParaRPr lang="pt-BR" sz="1800" dirty="0"/>
          </a:p>
        </p:txBody>
      </p:sp>
      <p:sp>
        <p:nvSpPr>
          <p:cNvPr id="4" name="Espaço Reservado para Data 3">
            <a:extLst>
              <a:ext uri="{FF2B5EF4-FFF2-40B4-BE49-F238E27FC236}">
                <a16:creationId xmlns:a16="http://schemas.microsoft.com/office/drawing/2014/main" id="{D36A7D6B-2C9E-4DCE-9418-D5A7C61C5635}"/>
              </a:ext>
            </a:extLst>
          </p:cNvPr>
          <p:cNvSpPr>
            <a:spLocks noGrp="1"/>
          </p:cNvSpPr>
          <p:nvPr>
            <p:ph type="dt" sz="half" idx="10"/>
          </p:nvPr>
        </p:nvSpPr>
        <p:spPr/>
        <p:txBody>
          <a:bodyPr/>
          <a:lstStyle/>
          <a:p>
            <a:pPr rtl="0"/>
            <a:fld id="{D48C737E-092E-4203-A347-8410086932C6}" type="datetime1">
              <a:rPr lang="pt-BR" smtClean="0"/>
              <a:t>21/09/2022</a:t>
            </a:fld>
            <a:endParaRPr lang="en-US"/>
          </a:p>
        </p:txBody>
      </p:sp>
    </p:spTree>
    <p:extLst>
      <p:ext uri="{BB962C8B-B14F-4D97-AF65-F5344CB8AC3E}">
        <p14:creationId xmlns:p14="http://schemas.microsoft.com/office/powerpoint/2010/main" val="23621631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E2F94F-82C9-4C41-994E-808E9E2E56C3}"/>
              </a:ext>
            </a:extLst>
          </p:cNvPr>
          <p:cNvSpPr>
            <a:spLocks noGrp="1"/>
          </p:cNvSpPr>
          <p:nvPr>
            <p:ph type="title"/>
          </p:nvPr>
        </p:nvSpPr>
        <p:spPr/>
        <p:txBody>
          <a:bodyPr/>
          <a:lstStyle/>
          <a:p>
            <a:pPr algn="ctr"/>
            <a:r>
              <a:rPr lang="pt-BR" dirty="0"/>
              <a:t>COMO PREVENIR DOENÇAS NA GESTAÇÃO</a:t>
            </a:r>
          </a:p>
        </p:txBody>
      </p:sp>
      <p:sp>
        <p:nvSpPr>
          <p:cNvPr id="3" name="Espaço Reservado para Conteúdo 2">
            <a:extLst>
              <a:ext uri="{FF2B5EF4-FFF2-40B4-BE49-F238E27FC236}">
                <a16:creationId xmlns:a16="http://schemas.microsoft.com/office/drawing/2014/main" id="{6114B404-5CFD-4911-AD72-D6661C07D2B6}"/>
              </a:ext>
            </a:extLst>
          </p:cNvPr>
          <p:cNvSpPr>
            <a:spLocks noGrp="1"/>
          </p:cNvSpPr>
          <p:nvPr>
            <p:ph idx="1"/>
          </p:nvPr>
        </p:nvSpPr>
        <p:spPr>
          <a:xfrm>
            <a:off x="712176" y="1837592"/>
            <a:ext cx="11016761" cy="3780692"/>
          </a:xfrm>
        </p:spPr>
        <p:txBody>
          <a:bodyPr>
            <a:noAutofit/>
          </a:bodyPr>
          <a:lstStyle/>
          <a:p>
            <a:pPr marL="0" indent="0" algn="just">
              <a:buNone/>
            </a:pPr>
            <a:r>
              <a:rPr lang="pt-BR" sz="1600" b="0" i="0" dirty="0">
                <a:effectLst/>
                <a:latin typeface="Source Sans Pro" panose="020B0503030403020204" pitchFamily="34" charset="0"/>
              </a:rPr>
              <a:t>O pré-natal é a melhor maneira de evitar algumas doenças que podem ocorrer durante a gravidez.</a:t>
            </a:r>
          </a:p>
          <a:p>
            <a:pPr marL="0" indent="0" algn="just">
              <a:buNone/>
            </a:pPr>
            <a:r>
              <a:rPr lang="pt-BR" sz="1600" b="0" i="0" dirty="0">
                <a:effectLst/>
                <a:latin typeface="Source Sans Pro" panose="020B0503030403020204" pitchFamily="34" charset="0"/>
              </a:rPr>
              <a:t>A realização do pré-natal é fundamental para prevenir doenças na gravidez. O acompanhamento médico ajuda a detectar precocemente patologias tanto maternas como fetais, permitindo o desenvolvimento saudável do bebê e reduzindo os riscos da gestante.</a:t>
            </a:r>
          </a:p>
          <a:p>
            <a:pPr marL="0" indent="0" algn="just">
              <a:buNone/>
            </a:pPr>
            <a:r>
              <a:rPr lang="pt-BR" sz="1600" b="0" i="0" dirty="0">
                <a:effectLst/>
                <a:latin typeface="Source Sans Pro" panose="020B0503030403020204" pitchFamily="34" charset="0"/>
              </a:rPr>
              <a:t>Entre as vantagens do pré-natal na gravidez estão:</a:t>
            </a:r>
          </a:p>
          <a:p>
            <a:pPr algn="just">
              <a:buFont typeface="Arial" panose="020B0604020202020204" pitchFamily="34" charset="0"/>
              <a:buChar char="•"/>
            </a:pPr>
            <a:r>
              <a:rPr lang="pt-BR" sz="1600" b="0" i="0" dirty="0">
                <a:effectLst/>
                <a:latin typeface="Source Sans Pro" panose="020B0503030403020204" pitchFamily="34" charset="0"/>
              </a:rPr>
              <a:t>Identificar doenças que evoluem de forma “silenciosa”, como hipertensão arterial, diabetes, doenças do coração, anemias, sífilis, etc.</a:t>
            </a:r>
          </a:p>
          <a:p>
            <a:pPr algn="just">
              <a:buFont typeface="Arial" panose="020B0604020202020204" pitchFamily="34" charset="0"/>
              <a:buChar char="•"/>
            </a:pPr>
            <a:r>
              <a:rPr lang="pt-BR" sz="1600" b="0" i="0" dirty="0">
                <a:effectLst/>
                <a:latin typeface="Source Sans Pro" panose="020B0503030403020204" pitchFamily="34" charset="0"/>
              </a:rPr>
              <a:t>Detecta problemas fetais, como más formações. Em alguns casos é possível realizar o tratamento intraútero.</a:t>
            </a:r>
          </a:p>
          <a:p>
            <a:pPr algn="just">
              <a:buFont typeface="Arial" panose="020B0604020202020204" pitchFamily="34" charset="0"/>
              <a:buChar char="•"/>
            </a:pPr>
            <a:r>
              <a:rPr lang="pt-BR" sz="1600" b="0" i="0" dirty="0">
                <a:effectLst/>
                <a:latin typeface="Source Sans Pro" panose="020B0503030403020204" pitchFamily="34" charset="0"/>
              </a:rPr>
              <a:t>Avalia aspectos relativos à placenta, como posição adequada, presença de hemorragias e outros problemas.</a:t>
            </a:r>
          </a:p>
          <a:p>
            <a:pPr algn="just">
              <a:buFont typeface="Arial" panose="020B0604020202020204" pitchFamily="34" charset="0"/>
              <a:buChar char="•"/>
            </a:pPr>
            <a:r>
              <a:rPr lang="pt-BR" sz="1600" b="0" i="0" dirty="0">
                <a:effectLst/>
                <a:latin typeface="Source Sans Pro" panose="020B0503030403020204" pitchFamily="34" charset="0"/>
              </a:rPr>
              <a:t>Identifica precocemente a pré-eclâmpsia, que é uma das principais causas de mortalidade de gestantes no Brasil.</a:t>
            </a:r>
          </a:p>
          <a:p>
            <a:pPr marL="0" indent="0" algn="just">
              <a:buNone/>
            </a:pPr>
            <a:r>
              <a:rPr lang="pt-BR" sz="1600" b="0" i="0" dirty="0">
                <a:effectLst/>
                <a:latin typeface="Source Sans Pro" panose="020B0503030403020204" pitchFamily="34" charset="0"/>
              </a:rPr>
              <a:t>Algumas doenças podem causar problemas ao bebê e aumentar o risco de parto prematuro, por isso manter as consultas de pré-natal em dia é fundamental para ter uma gravidez tranquila e saudável. Consulte a rede credenciada São Bernardo Saúde, que possui uma extensa rede credenciada com profissionais das mais variadas especialidades, a fim de promover a saúde da mãe e do bebe.</a:t>
            </a:r>
          </a:p>
          <a:p>
            <a:pPr marL="0" indent="0" algn="just">
              <a:buNone/>
            </a:pPr>
            <a:endParaRPr lang="pt-BR" sz="1600" dirty="0"/>
          </a:p>
        </p:txBody>
      </p:sp>
      <p:sp>
        <p:nvSpPr>
          <p:cNvPr id="4" name="Espaço Reservado para Data 3">
            <a:extLst>
              <a:ext uri="{FF2B5EF4-FFF2-40B4-BE49-F238E27FC236}">
                <a16:creationId xmlns:a16="http://schemas.microsoft.com/office/drawing/2014/main" id="{BE03C909-F729-4A8D-8ECD-FED7E5EA6087}"/>
              </a:ext>
            </a:extLst>
          </p:cNvPr>
          <p:cNvSpPr>
            <a:spLocks noGrp="1"/>
          </p:cNvSpPr>
          <p:nvPr>
            <p:ph type="dt" sz="half" idx="10"/>
          </p:nvPr>
        </p:nvSpPr>
        <p:spPr/>
        <p:txBody>
          <a:bodyPr/>
          <a:lstStyle/>
          <a:p>
            <a:pPr rtl="0"/>
            <a:fld id="{D48C737E-092E-4203-A347-8410086932C6}" type="datetime1">
              <a:rPr lang="pt-BR" smtClean="0"/>
              <a:t>21/09/2022</a:t>
            </a:fld>
            <a:endParaRPr lang="en-US"/>
          </a:p>
        </p:txBody>
      </p:sp>
    </p:spTree>
    <p:extLst>
      <p:ext uri="{BB962C8B-B14F-4D97-AF65-F5344CB8AC3E}">
        <p14:creationId xmlns:p14="http://schemas.microsoft.com/office/powerpoint/2010/main" val="609251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37465F-A313-45EF-B17D-D56575F92B54}"/>
              </a:ext>
            </a:extLst>
          </p:cNvPr>
          <p:cNvSpPr>
            <a:spLocks noGrp="1"/>
          </p:cNvSpPr>
          <p:nvPr>
            <p:ph type="title"/>
          </p:nvPr>
        </p:nvSpPr>
        <p:spPr/>
        <p:txBody>
          <a:bodyPr/>
          <a:lstStyle/>
          <a:p>
            <a:r>
              <a:rPr lang="pt-BR" dirty="0"/>
              <a:t>INTRODUÇÃO</a:t>
            </a:r>
          </a:p>
        </p:txBody>
      </p:sp>
      <p:sp>
        <p:nvSpPr>
          <p:cNvPr id="3" name="Espaço Reservado para Conteúdo 2">
            <a:extLst>
              <a:ext uri="{FF2B5EF4-FFF2-40B4-BE49-F238E27FC236}">
                <a16:creationId xmlns:a16="http://schemas.microsoft.com/office/drawing/2014/main" id="{16194DDF-A49D-4270-A7BD-8359F373FE02}"/>
              </a:ext>
            </a:extLst>
          </p:cNvPr>
          <p:cNvSpPr>
            <a:spLocks noGrp="1"/>
          </p:cNvSpPr>
          <p:nvPr>
            <p:ph idx="1"/>
          </p:nvPr>
        </p:nvSpPr>
        <p:spPr>
          <a:xfrm>
            <a:off x="633046" y="2110154"/>
            <a:ext cx="11025554" cy="4105252"/>
          </a:xfrm>
        </p:spPr>
        <p:txBody>
          <a:bodyPr>
            <a:normAutofit lnSpcReduction="10000"/>
          </a:bodyPr>
          <a:lstStyle/>
          <a:p>
            <a:pPr marL="0" indent="0" algn="just">
              <a:buNone/>
            </a:pPr>
            <a:r>
              <a:rPr lang="pt-BR" sz="1800" b="0" i="0" dirty="0">
                <a:effectLst/>
                <a:latin typeface="Source Sans Pro" panose="020B0503030403020204" pitchFamily="34" charset="0"/>
              </a:rPr>
              <a:t>A gestação é um período que precisa de um acompanhamento médico constante, por isso, durante todo o tempo de gravidez, a gestante segue um cronograma de consultas e exames que é chamado de pré-natal. O pré-natal é importante para que diversos tipos de doenças sejam evitadas ou que recebam o devido tratamento, preservando a saúde da mãe e do bebê.</a:t>
            </a:r>
          </a:p>
          <a:p>
            <a:pPr marL="0" indent="0" algn="just">
              <a:buNone/>
            </a:pPr>
            <a:endParaRPr lang="pt-BR" sz="1800" b="0" i="0" dirty="0">
              <a:effectLst/>
              <a:latin typeface="Source Sans Pro" panose="020B0503030403020204" pitchFamily="34" charset="0"/>
            </a:endParaRPr>
          </a:p>
          <a:p>
            <a:pPr marL="0" indent="0" algn="just">
              <a:buNone/>
            </a:pPr>
            <a:r>
              <a:rPr lang="pt-BR" sz="1800" b="0" i="0" dirty="0">
                <a:effectLst/>
                <a:latin typeface="Source Sans Pro" panose="020B0503030403020204" pitchFamily="34" charset="0"/>
              </a:rPr>
              <a:t>A gravidez é um momento no qual o corpo da mulher sofre diversas transformações. A produção hormonal é alterada drasticamente, o corpo começa a se transformar com o crescimento do bebê e tantas alterações podem afetar o sistema imunológico da mulher, deixando-a mais suscetível a “doenças oportunistas”, que aproveitam esse momento de maior sensibilidade.</a:t>
            </a:r>
          </a:p>
          <a:p>
            <a:pPr marL="0" indent="0" algn="just">
              <a:buNone/>
            </a:pPr>
            <a:endParaRPr lang="pt-BR" sz="1800" b="0" i="0" dirty="0">
              <a:effectLst/>
              <a:latin typeface="Source Sans Pro" panose="020B0503030403020204" pitchFamily="34" charset="0"/>
            </a:endParaRPr>
          </a:p>
          <a:p>
            <a:pPr marL="0" indent="0" algn="just">
              <a:buNone/>
            </a:pPr>
            <a:r>
              <a:rPr lang="pt-BR" sz="1800" b="0" i="0" dirty="0">
                <a:effectLst/>
                <a:latin typeface="Source Sans Pro" panose="020B0503030403020204" pitchFamily="34" charset="0"/>
              </a:rPr>
              <a:t>As principais doenças que acometem as gestantes  são: anemia, pré-eclâmpsia, diabetes gestacional, infecção urinária, rubéola, citomegalovírus, toxoplasmose.</a:t>
            </a:r>
          </a:p>
          <a:p>
            <a:pPr marL="0" indent="0" algn="just">
              <a:buNone/>
            </a:pPr>
            <a:endParaRPr lang="pt-BR" sz="1800" dirty="0"/>
          </a:p>
        </p:txBody>
      </p:sp>
      <p:sp>
        <p:nvSpPr>
          <p:cNvPr id="4" name="Espaço Reservado para Data 3">
            <a:extLst>
              <a:ext uri="{FF2B5EF4-FFF2-40B4-BE49-F238E27FC236}">
                <a16:creationId xmlns:a16="http://schemas.microsoft.com/office/drawing/2014/main" id="{D8322B7F-6962-422E-B80E-D215FD2532A6}"/>
              </a:ext>
            </a:extLst>
          </p:cNvPr>
          <p:cNvSpPr>
            <a:spLocks noGrp="1"/>
          </p:cNvSpPr>
          <p:nvPr>
            <p:ph type="dt" sz="half" idx="10"/>
          </p:nvPr>
        </p:nvSpPr>
        <p:spPr/>
        <p:txBody>
          <a:bodyPr/>
          <a:lstStyle/>
          <a:p>
            <a:pPr rtl="0"/>
            <a:fld id="{D48C737E-092E-4203-A347-8410086932C6}" type="datetime1">
              <a:rPr lang="pt-BR" smtClean="0"/>
              <a:t>21/09/2022</a:t>
            </a:fld>
            <a:endParaRPr lang="en-US"/>
          </a:p>
        </p:txBody>
      </p:sp>
    </p:spTree>
    <p:extLst>
      <p:ext uri="{BB962C8B-B14F-4D97-AF65-F5344CB8AC3E}">
        <p14:creationId xmlns:p14="http://schemas.microsoft.com/office/powerpoint/2010/main" val="212260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DAF5F4-EE0A-4A1E-B6FA-BFFC62D0EF0E}"/>
              </a:ext>
            </a:extLst>
          </p:cNvPr>
          <p:cNvSpPr>
            <a:spLocks noGrp="1"/>
          </p:cNvSpPr>
          <p:nvPr>
            <p:ph type="title"/>
          </p:nvPr>
        </p:nvSpPr>
        <p:spPr/>
        <p:txBody>
          <a:bodyPr/>
          <a:lstStyle/>
          <a:p>
            <a:r>
              <a:rPr lang="pt-BR" dirty="0"/>
              <a:t>O QUE DEFINE UMA GESTAÇÃO DE RISCO</a:t>
            </a:r>
          </a:p>
        </p:txBody>
      </p:sp>
      <p:sp>
        <p:nvSpPr>
          <p:cNvPr id="3" name="Espaço Reservado para Conteúdo 2">
            <a:extLst>
              <a:ext uri="{FF2B5EF4-FFF2-40B4-BE49-F238E27FC236}">
                <a16:creationId xmlns:a16="http://schemas.microsoft.com/office/drawing/2014/main" id="{B5BA5F3B-B08E-4732-8882-A07233E64161}"/>
              </a:ext>
            </a:extLst>
          </p:cNvPr>
          <p:cNvSpPr>
            <a:spLocks noGrp="1"/>
          </p:cNvSpPr>
          <p:nvPr>
            <p:ph idx="1"/>
          </p:nvPr>
        </p:nvSpPr>
        <p:spPr>
          <a:xfrm>
            <a:off x="615462" y="2092569"/>
            <a:ext cx="11104684" cy="4193931"/>
          </a:xfrm>
        </p:spPr>
        <p:txBody>
          <a:bodyPr>
            <a:normAutofit/>
          </a:bodyPr>
          <a:lstStyle/>
          <a:p>
            <a:pPr marL="0" indent="0" algn="just">
              <a:buNone/>
            </a:pPr>
            <a:r>
              <a:rPr lang="pt-BR" sz="1800" b="0" i="0" dirty="0">
                <a:effectLst/>
                <a:latin typeface="Source Sans Pro" panose="020B0503030403020204" pitchFamily="34" charset="0"/>
              </a:rPr>
              <a:t>Uma gravidez é considerada de risco quando, após exames médicos, o obstetra verifica que existe alguma probabilidade de ocorrer uma doença da mãe ou do bebê durante a gravidez ou na hora do parto.</a:t>
            </a:r>
          </a:p>
          <a:p>
            <a:pPr marL="0" indent="0" algn="just">
              <a:buNone/>
            </a:pPr>
            <a:endParaRPr lang="pt-BR" sz="1800" b="0" i="0" dirty="0">
              <a:effectLst/>
              <a:latin typeface="Source Sans Pro" panose="020B0503030403020204" pitchFamily="34" charset="0"/>
            </a:endParaRPr>
          </a:p>
          <a:p>
            <a:pPr marL="0" indent="0" algn="just">
              <a:buNone/>
            </a:pPr>
            <a:r>
              <a:rPr lang="pt-BR" sz="1800" b="0" i="0" dirty="0">
                <a:effectLst/>
                <a:latin typeface="Source Sans Pro" panose="020B0503030403020204" pitchFamily="34" charset="0"/>
              </a:rPr>
              <a:t>Quando diagnosticada uma gravidez de risco, é importante seguir todas as orientações do médico, que pode recomendar que a grávida fique em casa de repouso e passe a maior parte do dia sentada ou deitada. Em alguns casos, pode mesmo ser necessário o internamento no hospital.</a:t>
            </a:r>
          </a:p>
          <a:p>
            <a:pPr marL="0" indent="0" algn="just">
              <a:buNone/>
            </a:pPr>
            <a:endParaRPr lang="pt-BR" sz="1800" b="0" i="0" dirty="0">
              <a:effectLst/>
              <a:latin typeface="Source Sans Pro" panose="020B0503030403020204" pitchFamily="34" charset="0"/>
            </a:endParaRPr>
          </a:p>
          <a:p>
            <a:pPr marL="0" indent="0" algn="just">
              <a:buNone/>
            </a:pPr>
            <a:r>
              <a:rPr lang="pt-BR" sz="1800" b="0" i="0" dirty="0">
                <a:effectLst/>
                <a:latin typeface="Source Sans Pro" panose="020B0503030403020204" pitchFamily="34" charset="0"/>
              </a:rPr>
              <a:t>Durante a gravidez, é frequente surgirem sintomas que provocam desconforto na mulher grávida, como náuseas, enjoo, dificuldade em digerir os alimentos, prisão de ventre, dores nas costas, câimbras ou necessidade de ir muitas vezes ao banheiro, por exemplo. Porém, existem outros sintomas que podem indicar uma gravidez de risco como:</a:t>
            </a:r>
          </a:p>
          <a:p>
            <a:pPr marL="0" indent="0" algn="just">
              <a:buNone/>
            </a:pPr>
            <a:endParaRPr lang="pt-BR" sz="1800" dirty="0"/>
          </a:p>
        </p:txBody>
      </p:sp>
      <p:sp>
        <p:nvSpPr>
          <p:cNvPr id="4" name="Espaço Reservado para Data 3">
            <a:extLst>
              <a:ext uri="{FF2B5EF4-FFF2-40B4-BE49-F238E27FC236}">
                <a16:creationId xmlns:a16="http://schemas.microsoft.com/office/drawing/2014/main" id="{BCA25F94-4620-4BFA-BFB4-28CD6AA2A085}"/>
              </a:ext>
            </a:extLst>
          </p:cNvPr>
          <p:cNvSpPr>
            <a:spLocks noGrp="1"/>
          </p:cNvSpPr>
          <p:nvPr>
            <p:ph type="dt" sz="half" idx="10"/>
          </p:nvPr>
        </p:nvSpPr>
        <p:spPr/>
        <p:txBody>
          <a:bodyPr/>
          <a:lstStyle/>
          <a:p>
            <a:pPr rtl="0"/>
            <a:fld id="{D48C737E-092E-4203-A347-8410086932C6}" type="datetime1">
              <a:rPr lang="pt-BR" smtClean="0"/>
              <a:t>21/09/2022</a:t>
            </a:fld>
            <a:endParaRPr lang="en-US"/>
          </a:p>
        </p:txBody>
      </p:sp>
    </p:spTree>
    <p:extLst>
      <p:ext uri="{BB962C8B-B14F-4D97-AF65-F5344CB8AC3E}">
        <p14:creationId xmlns:p14="http://schemas.microsoft.com/office/powerpoint/2010/main" val="3091834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7EF1E8-A3AA-4E10-9923-BD60996F7633}"/>
              </a:ext>
            </a:extLst>
          </p:cNvPr>
          <p:cNvSpPr>
            <a:spLocks noGrp="1"/>
          </p:cNvSpPr>
          <p:nvPr>
            <p:ph type="title"/>
          </p:nvPr>
        </p:nvSpPr>
        <p:spPr/>
        <p:txBody>
          <a:bodyPr/>
          <a:lstStyle/>
          <a:p>
            <a:pPr algn="ctr"/>
            <a:r>
              <a:rPr lang="pt-BR" dirty="0"/>
              <a:t>SINTOMAS INDICATIVOS DE RISCO</a:t>
            </a:r>
          </a:p>
        </p:txBody>
      </p:sp>
      <p:sp>
        <p:nvSpPr>
          <p:cNvPr id="3" name="Espaço Reservado para Conteúdo 2">
            <a:extLst>
              <a:ext uri="{FF2B5EF4-FFF2-40B4-BE49-F238E27FC236}">
                <a16:creationId xmlns:a16="http://schemas.microsoft.com/office/drawing/2014/main" id="{D6FE34B5-5C71-4F17-AC2C-958A37CBA29E}"/>
              </a:ext>
            </a:extLst>
          </p:cNvPr>
          <p:cNvSpPr>
            <a:spLocks noGrp="1"/>
          </p:cNvSpPr>
          <p:nvPr>
            <p:ph idx="1"/>
          </p:nvPr>
        </p:nvSpPr>
        <p:spPr/>
        <p:txBody>
          <a:bodyPr>
            <a:noAutofit/>
          </a:bodyPr>
          <a:lstStyle/>
          <a:p>
            <a:pPr algn="l">
              <a:buFont typeface="Wingdings" panose="05000000000000000000" pitchFamily="2" charset="2"/>
              <a:buChar char="q"/>
            </a:pPr>
            <a:r>
              <a:rPr lang="pt-BR" sz="1800" b="0" i="0" dirty="0">
                <a:effectLst/>
                <a:latin typeface="Source Sans Pro" panose="020B0503030403020204" pitchFamily="34" charset="0"/>
              </a:rPr>
              <a:t>Sangramento pela vagina,</a:t>
            </a:r>
          </a:p>
          <a:p>
            <a:pPr algn="l">
              <a:buFont typeface="Wingdings" panose="05000000000000000000" pitchFamily="2" charset="2"/>
              <a:buChar char="q"/>
            </a:pPr>
            <a:r>
              <a:rPr lang="pt-BR" sz="1800" b="0" i="0" dirty="0">
                <a:effectLst/>
                <a:latin typeface="Source Sans Pro" panose="020B0503030403020204" pitchFamily="34" charset="0"/>
              </a:rPr>
              <a:t>Contrações uterinas antes do tempo,</a:t>
            </a:r>
          </a:p>
          <a:p>
            <a:pPr algn="l">
              <a:buFont typeface="Wingdings" panose="05000000000000000000" pitchFamily="2" charset="2"/>
              <a:buChar char="q"/>
            </a:pPr>
            <a:r>
              <a:rPr lang="pt-BR" sz="1800" b="0" i="0" dirty="0">
                <a:effectLst/>
                <a:latin typeface="Source Sans Pro" panose="020B0503030403020204" pitchFamily="34" charset="0"/>
              </a:rPr>
              <a:t>Liberação de fluido amniótico antes do tempo,</a:t>
            </a:r>
          </a:p>
          <a:p>
            <a:pPr algn="l">
              <a:buFont typeface="Wingdings" panose="05000000000000000000" pitchFamily="2" charset="2"/>
              <a:buChar char="q"/>
            </a:pPr>
            <a:r>
              <a:rPr lang="pt-BR" sz="1800" b="0" i="0" dirty="0">
                <a:effectLst/>
                <a:latin typeface="Source Sans Pro" panose="020B0503030403020204" pitchFamily="34" charset="0"/>
              </a:rPr>
              <a:t>Não sentir o bebê se mexendo mais de um dia,</a:t>
            </a:r>
          </a:p>
          <a:p>
            <a:pPr algn="l">
              <a:buFont typeface="Wingdings" panose="05000000000000000000" pitchFamily="2" charset="2"/>
              <a:buChar char="q"/>
            </a:pPr>
            <a:r>
              <a:rPr lang="pt-BR" sz="1800" b="0" i="0" dirty="0">
                <a:effectLst/>
                <a:latin typeface="Source Sans Pro" panose="020B0503030403020204" pitchFamily="34" charset="0"/>
              </a:rPr>
              <a:t>Vômitos e náuseas frequentes,</a:t>
            </a:r>
          </a:p>
          <a:p>
            <a:pPr algn="l">
              <a:buFont typeface="Wingdings" panose="05000000000000000000" pitchFamily="2" charset="2"/>
              <a:buChar char="q"/>
            </a:pPr>
            <a:r>
              <a:rPr lang="pt-BR" sz="1800" b="0" i="0" dirty="0">
                <a:effectLst/>
                <a:latin typeface="Source Sans Pro" panose="020B0503030403020204" pitchFamily="34" charset="0"/>
              </a:rPr>
              <a:t>Tonturas e desmaios frequentes,</a:t>
            </a:r>
          </a:p>
          <a:p>
            <a:pPr algn="l">
              <a:buFont typeface="Wingdings" panose="05000000000000000000" pitchFamily="2" charset="2"/>
              <a:buChar char="q"/>
            </a:pPr>
            <a:r>
              <a:rPr lang="pt-BR" sz="1800" b="0" i="0" dirty="0">
                <a:effectLst/>
                <a:latin typeface="Source Sans Pro" panose="020B0503030403020204" pitchFamily="34" charset="0"/>
              </a:rPr>
              <a:t>Dores ao urinar,</a:t>
            </a:r>
          </a:p>
          <a:p>
            <a:pPr algn="l">
              <a:buFont typeface="Wingdings" panose="05000000000000000000" pitchFamily="2" charset="2"/>
              <a:buChar char="q"/>
            </a:pPr>
            <a:r>
              <a:rPr lang="pt-BR" sz="1800" b="0" i="0" dirty="0">
                <a:effectLst/>
                <a:latin typeface="Source Sans Pro" panose="020B0503030403020204" pitchFamily="34" charset="0"/>
              </a:rPr>
              <a:t>Inchaço repentino do corpo,</a:t>
            </a:r>
          </a:p>
          <a:p>
            <a:pPr algn="l">
              <a:buFont typeface="Wingdings" panose="05000000000000000000" pitchFamily="2" charset="2"/>
              <a:buChar char="q"/>
            </a:pPr>
            <a:r>
              <a:rPr lang="pt-BR" sz="1800" b="0" i="0" dirty="0">
                <a:effectLst/>
                <a:latin typeface="Source Sans Pro" panose="020B0503030403020204" pitchFamily="34" charset="0"/>
              </a:rPr>
              <a:t>Aceleração repentina dos batimentos cardíacos,</a:t>
            </a:r>
          </a:p>
          <a:p>
            <a:pPr algn="l">
              <a:buFont typeface="Wingdings" panose="05000000000000000000" pitchFamily="2" charset="2"/>
              <a:buChar char="q"/>
            </a:pPr>
            <a:r>
              <a:rPr lang="pt-BR" sz="1800" b="0" i="0" dirty="0">
                <a:effectLst/>
                <a:latin typeface="Source Sans Pro" panose="020B0503030403020204" pitchFamily="34" charset="0"/>
              </a:rPr>
              <a:t>Dificuldade para caminhar.</a:t>
            </a:r>
          </a:p>
          <a:p>
            <a:pPr>
              <a:buFont typeface="Wingdings" panose="05000000000000000000" pitchFamily="2" charset="2"/>
              <a:buChar char="q"/>
            </a:pPr>
            <a:endParaRPr lang="pt-BR" sz="1800" dirty="0"/>
          </a:p>
        </p:txBody>
      </p:sp>
      <p:sp>
        <p:nvSpPr>
          <p:cNvPr id="4" name="Espaço Reservado para Data 3">
            <a:extLst>
              <a:ext uri="{FF2B5EF4-FFF2-40B4-BE49-F238E27FC236}">
                <a16:creationId xmlns:a16="http://schemas.microsoft.com/office/drawing/2014/main" id="{48557AF4-9D0C-48A8-B0F9-F9D0B2C084A5}"/>
              </a:ext>
            </a:extLst>
          </p:cNvPr>
          <p:cNvSpPr>
            <a:spLocks noGrp="1"/>
          </p:cNvSpPr>
          <p:nvPr>
            <p:ph type="dt" sz="half" idx="10"/>
          </p:nvPr>
        </p:nvSpPr>
        <p:spPr/>
        <p:txBody>
          <a:bodyPr/>
          <a:lstStyle/>
          <a:p>
            <a:pPr rtl="0"/>
            <a:fld id="{D48C737E-092E-4203-A347-8410086932C6}" type="datetime1">
              <a:rPr lang="pt-BR" smtClean="0"/>
              <a:t>21/09/2022</a:t>
            </a:fld>
            <a:endParaRPr lang="en-US"/>
          </a:p>
        </p:txBody>
      </p:sp>
    </p:spTree>
    <p:extLst>
      <p:ext uri="{BB962C8B-B14F-4D97-AF65-F5344CB8AC3E}">
        <p14:creationId xmlns:p14="http://schemas.microsoft.com/office/powerpoint/2010/main" val="350510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913BA2-6BFA-49E1-BEA4-6B1CE0159D33}"/>
              </a:ext>
            </a:extLst>
          </p:cNvPr>
          <p:cNvSpPr>
            <a:spLocks noGrp="1"/>
          </p:cNvSpPr>
          <p:nvPr>
            <p:ph type="title"/>
          </p:nvPr>
        </p:nvSpPr>
        <p:spPr/>
        <p:txBody>
          <a:bodyPr/>
          <a:lstStyle/>
          <a:p>
            <a:r>
              <a:rPr lang="pt-BR" dirty="0"/>
              <a:t>ANEMIA</a:t>
            </a:r>
          </a:p>
        </p:txBody>
      </p:sp>
      <p:sp>
        <p:nvSpPr>
          <p:cNvPr id="3" name="Espaço Reservado para Conteúdo 2">
            <a:extLst>
              <a:ext uri="{FF2B5EF4-FFF2-40B4-BE49-F238E27FC236}">
                <a16:creationId xmlns:a16="http://schemas.microsoft.com/office/drawing/2014/main" id="{0C4D115E-1FB7-4704-97CB-EA1B737BA78F}"/>
              </a:ext>
            </a:extLst>
          </p:cNvPr>
          <p:cNvSpPr>
            <a:spLocks noGrp="1"/>
          </p:cNvSpPr>
          <p:nvPr>
            <p:ph idx="1"/>
          </p:nvPr>
        </p:nvSpPr>
        <p:spPr/>
        <p:txBody>
          <a:bodyPr>
            <a:normAutofit/>
          </a:bodyPr>
          <a:lstStyle/>
          <a:p>
            <a:pPr marL="0" indent="0" algn="just">
              <a:buNone/>
            </a:pPr>
            <a:r>
              <a:rPr lang="pt-BR" sz="1800" b="0" i="0" dirty="0">
                <a:effectLst/>
                <a:latin typeface="Source Sans Pro" panose="020B0503030403020204" pitchFamily="34" charset="0"/>
              </a:rPr>
              <a:t>A anemia gestacional ocorre devido à extensão do volume líquido no corpo da gestante e consequentemente a maior absorção de ferro. Isso se dá nas últimas semanas, pois o corpo passa a trabalhar mais para produzir hemoglobinas no feto e na mulher.</a:t>
            </a:r>
          </a:p>
          <a:p>
            <a:pPr marL="0" indent="0" algn="just">
              <a:buNone/>
            </a:pPr>
            <a:r>
              <a:rPr lang="pt-BR" sz="1800" b="0" i="0" dirty="0">
                <a:effectLst/>
                <a:latin typeface="Source Sans Pro" panose="020B0503030403020204" pitchFamily="34" charset="0"/>
              </a:rPr>
              <a:t>Esse processo é natural, mas é preciso ser acompanhado de perto caso se manifeste a anemia. Isso porque, se não tratada, a anemia coloca em risco o parto, levando a grande perda de sangue por parte da mãe e comprometendo a saúde do bebê, que pode nascer com peso abaixo do normal.</a:t>
            </a:r>
          </a:p>
          <a:p>
            <a:pPr marL="0" indent="0" algn="just">
              <a:buNone/>
            </a:pPr>
            <a:r>
              <a:rPr lang="pt-BR" sz="1800" b="0" i="0" dirty="0">
                <a:effectLst/>
                <a:latin typeface="Source Sans Pro" panose="020B0503030403020204" pitchFamily="34" charset="0"/>
              </a:rPr>
              <a:t>Portanto, é preciso estar atento aos sintomas: sonolência excessiva e fraqueza. Por outro lado, o tratamento é relativamente simples e consiste em uma dieta controlada e, em alguns casos, suplementação vitamínica.</a:t>
            </a:r>
          </a:p>
          <a:p>
            <a:pPr marL="0" indent="0" algn="just">
              <a:buNone/>
            </a:pPr>
            <a:endParaRPr lang="pt-BR" sz="1800" dirty="0"/>
          </a:p>
        </p:txBody>
      </p:sp>
      <p:sp>
        <p:nvSpPr>
          <p:cNvPr id="4" name="Espaço Reservado para Data 3">
            <a:extLst>
              <a:ext uri="{FF2B5EF4-FFF2-40B4-BE49-F238E27FC236}">
                <a16:creationId xmlns:a16="http://schemas.microsoft.com/office/drawing/2014/main" id="{BA59713A-A728-4A7C-BEA5-9CA269756694}"/>
              </a:ext>
            </a:extLst>
          </p:cNvPr>
          <p:cNvSpPr>
            <a:spLocks noGrp="1"/>
          </p:cNvSpPr>
          <p:nvPr>
            <p:ph type="dt" sz="half" idx="10"/>
          </p:nvPr>
        </p:nvSpPr>
        <p:spPr/>
        <p:txBody>
          <a:bodyPr/>
          <a:lstStyle/>
          <a:p>
            <a:pPr rtl="0"/>
            <a:fld id="{D48C737E-092E-4203-A347-8410086932C6}" type="datetime1">
              <a:rPr lang="pt-BR" smtClean="0"/>
              <a:t>21/09/2022</a:t>
            </a:fld>
            <a:endParaRPr lang="en-US"/>
          </a:p>
        </p:txBody>
      </p:sp>
    </p:spTree>
    <p:extLst>
      <p:ext uri="{BB962C8B-B14F-4D97-AF65-F5344CB8AC3E}">
        <p14:creationId xmlns:p14="http://schemas.microsoft.com/office/powerpoint/2010/main" val="2537022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DF151E-4568-45D0-BCEE-D851658F7AB2}"/>
              </a:ext>
            </a:extLst>
          </p:cNvPr>
          <p:cNvSpPr>
            <a:spLocks noGrp="1"/>
          </p:cNvSpPr>
          <p:nvPr>
            <p:ph type="title"/>
          </p:nvPr>
        </p:nvSpPr>
        <p:spPr>
          <a:xfrm>
            <a:off x="706316" y="300697"/>
            <a:ext cx="10058400" cy="1371600"/>
          </a:xfrm>
        </p:spPr>
        <p:txBody>
          <a:bodyPr/>
          <a:lstStyle/>
          <a:p>
            <a:r>
              <a:rPr lang="pt-BR" dirty="0"/>
              <a:t>PRÉ ECLAMPSIA</a:t>
            </a:r>
          </a:p>
        </p:txBody>
      </p:sp>
      <p:sp>
        <p:nvSpPr>
          <p:cNvPr id="3" name="Espaço Reservado para Conteúdo 2">
            <a:extLst>
              <a:ext uri="{FF2B5EF4-FFF2-40B4-BE49-F238E27FC236}">
                <a16:creationId xmlns:a16="http://schemas.microsoft.com/office/drawing/2014/main" id="{7C2FF412-F410-4875-A83D-8480F7BC8685}"/>
              </a:ext>
            </a:extLst>
          </p:cNvPr>
          <p:cNvSpPr>
            <a:spLocks noGrp="1"/>
          </p:cNvSpPr>
          <p:nvPr>
            <p:ph idx="1"/>
          </p:nvPr>
        </p:nvSpPr>
        <p:spPr>
          <a:xfrm>
            <a:off x="574431" y="1364566"/>
            <a:ext cx="11043138" cy="3849624"/>
          </a:xfrm>
        </p:spPr>
        <p:txBody>
          <a:bodyPr>
            <a:noAutofit/>
          </a:bodyPr>
          <a:lstStyle/>
          <a:p>
            <a:pPr marL="0" indent="0" algn="just">
              <a:buNone/>
            </a:pPr>
            <a:r>
              <a:rPr lang="pt-BR" sz="1600" b="0" i="0" dirty="0">
                <a:effectLst/>
                <a:latin typeface="Source Sans Pro" panose="020B0503030403020204" pitchFamily="34" charset="0"/>
              </a:rPr>
              <a:t>A pré-eclâmpsia está no conjunto dos problemas gestacionais mais severos. Estima-se que, no Brasil, três gestantes morrem pela doença por dia. A doença hipertensiva normalmente se manifesta na primeira gestação e terceiro trimestre.</a:t>
            </a:r>
          </a:p>
          <a:p>
            <a:pPr marL="0" indent="0" algn="just">
              <a:buNone/>
            </a:pPr>
            <a:r>
              <a:rPr lang="pt-BR" sz="1600" b="0" i="0" dirty="0">
                <a:effectLst/>
                <a:latin typeface="Source Sans Pro" panose="020B0503030403020204" pitchFamily="34" charset="0"/>
              </a:rPr>
              <a:t>A pré-eclâmpsia tem diversos sintomas:</a:t>
            </a:r>
          </a:p>
          <a:p>
            <a:pPr algn="just">
              <a:buFont typeface="Wingdings" panose="05000000000000000000" pitchFamily="2" charset="2"/>
              <a:buChar char="q"/>
            </a:pPr>
            <a:r>
              <a:rPr lang="pt-BR" sz="1600" b="0" i="0" dirty="0">
                <a:effectLst/>
                <a:latin typeface="Source Sans Pro" panose="020B0503030403020204" pitchFamily="34" charset="0"/>
              </a:rPr>
              <a:t>Espuma na urina;</a:t>
            </a:r>
          </a:p>
          <a:p>
            <a:pPr algn="just">
              <a:buFont typeface="Wingdings" panose="05000000000000000000" pitchFamily="2" charset="2"/>
              <a:buChar char="q"/>
            </a:pPr>
            <a:r>
              <a:rPr lang="pt-BR" sz="1600" b="0" i="0" dirty="0">
                <a:effectLst/>
                <a:latin typeface="Source Sans Pro" panose="020B0503030403020204" pitchFamily="34" charset="0"/>
              </a:rPr>
              <a:t>Vista embaralhada;</a:t>
            </a:r>
          </a:p>
          <a:p>
            <a:pPr algn="just">
              <a:buFont typeface="Wingdings" panose="05000000000000000000" pitchFamily="2" charset="2"/>
              <a:buChar char="q"/>
            </a:pPr>
            <a:r>
              <a:rPr lang="pt-BR" sz="1600" b="0" i="0" dirty="0">
                <a:effectLst/>
                <a:latin typeface="Source Sans Pro" panose="020B0503030403020204" pitchFamily="34" charset="0"/>
              </a:rPr>
              <a:t>Convulsões;</a:t>
            </a:r>
          </a:p>
          <a:p>
            <a:pPr algn="just">
              <a:buFont typeface="Wingdings" panose="05000000000000000000" pitchFamily="2" charset="2"/>
              <a:buChar char="q"/>
            </a:pPr>
            <a:r>
              <a:rPr lang="pt-BR" sz="1600" b="0" i="0" dirty="0">
                <a:effectLst/>
                <a:latin typeface="Source Sans Pro" panose="020B0503030403020204" pitchFamily="34" charset="0"/>
              </a:rPr>
              <a:t>Dores abdominais;</a:t>
            </a:r>
          </a:p>
          <a:p>
            <a:pPr algn="just">
              <a:buFont typeface="Wingdings" panose="05000000000000000000" pitchFamily="2" charset="2"/>
              <a:buChar char="q"/>
            </a:pPr>
            <a:r>
              <a:rPr lang="pt-BR" sz="1600" b="0" i="0" dirty="0">
                <a:effectLst/>
                <a:latin typeface="Source Sans Pro" panose="020B0503030403020204" pitchFamily="34" charset="0"/>
              </a:rPr>
              <a:t>Inchaço;</a:t>
            </a:r>
          </a:p>
          <a:p>
            <a:pPr algn="just">
              <a:buFont typeface="Wingdings" panose="05000000000000000000" pitchFamily="2" charset="2"/>
              <a:buChar char="q"/>
            </a:pPr>
            <a:r>
              <a:rPr lang="pt-BR" sz="1600" b="0" i="0" dirty="0">
                <a:effectLst/>
                <a:latin typeface="Source Sans Pro" panose="020B0503030403020204" pitchFamily="34" charset="0"/>
              </a:rPr>
              <a:t>Dores de cabeça e </a:t>
            </a:r>
          </a:p>
          <a:p>
            <a:pPr algn="just">
              <a:buFont typeface="Wingdings" panose="05000000000000000000" pitchFamily="2" charset="2"/>
              <a:buChar char="q"/>
            </a:pPr>
            <a:r>
              <a:rPr lang="pt-BR" sz="1600" b="0" i="0" dirty="0">
                <a:effectLst/>
                <a:latin typeface="Source Sans Pro" panose="020B0503030403020204" pitchFamily="34" charset="0"/>
              </a:rPr>
              <a:t>Dores no estômago.</a:t>
            </a:r>
          </a:p>
          <a:p>
            <a:pPr marL="0" indent="0" algn="just">
              <a:buNone/>
            </a:pPr>
            <a:r>
              <a:rPr lang="pt-BR" sz="1600" b="0" i="0" dirty="0">
                <a:effectLst/>
                <a:latin typeface="Source Sans Pro" panose="020B0503030403020204" pitchFamily="34" charset="0"/>
              </a:rPr>
              <a:t>A condição se dá devido a alteração vascular na placenta. Isso faz com que a pressão arterial aumente e suas consequências são graves. Se a condição não for controlada, ela pode evoluir para </a:t>
            </a:r>
            <a:r>
              <a:rPr lang="pt-BR" sz="1600" b="0" i="0" dirty="0" err="1">
                <a:effectLst/>
                <a:latin typeface="Source Sans Pro" panose="020B0503030403020204" pitchFamily="34" charset="0"/>
              </a:rPr>
              <a:t>eclâmpsia</a:t>
            </a:r>
            <a:r>
              <a:rPr lang="pt-BR" sz="1600" b="0" i="0" dirty="0">
                <a:effectLst/>
                <a:latin typeface="Source Sans Pro" panose="020B0503030403020204" pitchFamily="34" charset="0"/>
              </a:rPr>
              <a:t>, síndrome de </a:t>
            </a:r>
            <a:r>
              <a:rPr lang="pt-BR" sz="1600" b="0" i="0" dirty="0" err="1">
                <a:effectLst/>
                <a:latin typeface="Source Sans Pro" panose="020B0503030403020204" pitchFamily="34" charset="0"/>
              </a:rPr>
              <a:t>Hellp</a:t>
            </a:r>
            <a:r>
              <a:rPr lang="pt-BR" sz="1600" b="0" i="0" dirty="0">
                <a:effectLst/>
                <a:latin typeface="Source Sans Pro" panose="020B0503030403020204" pitchFamily="34" charset="0"/>
              </a:rPr>
              <a:t>, causar o envelhecimento da placenta e parto prematuro. Portanto, em casos de pré-eclâmpsia, orienta-se consultas e exames mais assíduos, com dieta e controle da pressão arterial.</a:t>
            </a:r>
          </a:p>
          <a:p>
            <a:pPr algn="just">
              <a:buFont typeface="Wingdings" panose="05000000000000000000" pitchFamily="2" charset="2"/>
              <a:buChar char="q"/>
            </a:pPr>
            <a:endParaRPr lang="pt-BR" sz="1600" dirty="0"/>
          </a:p>
        </p:txBody>
      </p:sp>
      <p:sp>
        <p:nvSpPr>
          <p:cNvPr id="4" name="Espaço Reservado para Data 3">
            <a:extLst>
              <a:ext uri="{FF2B5EF4-FFF2-40B4-BE49-F238E27FC236}">
                <a16:creationId xmlns:a16="http://schemas.microsoft.com/office/drawing/2014/main" id="{91CF96EB-D4AC-4FAE-94F3-333A5F10E2BD}"/>
              </a:ext>
            </a:extLst>
          </p:cNvPr>
          <p:cNvSpPr>
            <a:spLocks noGrp="1"/>
          </p:cNvSpPr>
          <p:nvPr>
            <p:ph type="dt" sz="half" idx="10"/>
          </p:nvPr>
        </p:nvSpPr>
        <p:spPr/>
        <p:txBody>
          <a:bodyPr/>
          <a:lstStyle/>
          <a:p>
            <a:pPr rtl="0"/>
            <a:fld id="{D48C737E-092E-4203-A347-8410086932C6}" type="datetime1">
              <a:rPr lang="pt-BR" smtClean="0"/>
              <a:t>21/09/2022</a:t>
            </a:fld>
            <a:endParaRPr lang="en-US"/>
          </a:p>
        </p:txBody>
      </p:sp>
    </p:spTree>
    <p:extLst>
      <p:ext uri="{BB962C8B-B14F-4D97-AF65-F5344CB8AC3E}">
        <p14:creationId xmlns:p14="http://schemas.microsoft.com/office/powerpoint/2010/main" val="1989598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5539C9-2CA3-4F6A-A166-5C2015D8A379}"/>
              </a:ext>
            </a:extLst>
          </p:cNvPr>
          <p:cNvSpPr>
            <a:spLocks noGrp="1"/>
          </p:cNvSpPr>
          <p:nvPr>
            <p:ph type="title"/>
          </p:nvPr>
        </p:nvSpPr>
        <p:spPr/>
        <p:txBody>
          <a:bodyPr/>
          <a:lstStyle/>
          <a:p>
            <a:r>
              <a:rPr lang="pt-BR" dirty="0"/>
              <a:t>INFECÇÃO URINÁRIA</a:t>
            </a:r>
          </a:p>
        </p:txBody>
      </p:sp>
      <p:sp>
        <p:nvSpPr>
          <p:cNvPr id="3" name="Espaço Reservado para Conteúdo 2">
            <a:extLst>
              <a:ext uri="{FF2B5EF4-FFF2-40B4-BE49-F238E27FC236}">
                <a16:creationId xmlns:a16="http://schemas.microsoft.com/office/drawing/2014/main" id="{E82179ED-5B8E-49AF-A995-C22A6E6E3C8D}"/>
              </a:ext>
            </a:extLst>
          </p:cNvPr>
          <p:cNvSpPr>
            <a:spLocks noGrp="1"/>
          </p:cNvSpPr>
          <p:nvPr>
            <p:ph idx="1"/>
          </p:nvPr>
        </p:nvSpPr>
        <p:spPr>
          <a:xfrm>
            <a:off x="703385" y="2103120"/>
            <a:ext cx="10920046" cy="3849624"/>
          </a:xfrm>
        </p:spPr>
        <p:txBody>
          <a:bodyPr>
            <a:normAutofit/>
          </a:bodyPr>
          <a:lstStyle/>
          <a:p>
            <a:pPr marL="0" indent="0" algn="just">
              <a:buNone/>
            </a:pPr>
            <a:r>
              <a:rPr lang="pt-BR" sz="1800" b="0" i="0" dirty="0">
                <a:effectLst/>
                <a:latin typeface="Source Sans Pro" panose="020B0503030403020204" pitchFamily="34" charset="0"/>
              </a:rPr>
              <a:t>A infecção urinária, ou cistite, é uma condição que acomete grande parte das mulheres e na gestação as chances são ainda maiores. A infecção bacteriana é extremamente comum na gravidez e tem como sintomas a ardência ao urinar, desconforto e dor no canal urinário.</a:t>
            </a:r>
          </a:p>
          <a:p>
            <a:pPr marL="0" indent="0" algn="just">
              <a:buNone/>
            </a:pPr>
            <a:endParaRPr lang="pt-BR" sz="1800" b="0" i="0" dirty="0">
              <a:effectLst/>
              <a:latin typeface="Source Sans Pro" panose="020B0503030403020204" pitchFamily="34" charset="0"/>
            </a:endParaRPr>
          </a:p>
          <a:p>
            <a:pPr marL="0" indent="0" algn="just">
              <a:buNone/>
            </a:pPr>
            <a:r>
              <a:rPr lang="pt-BR" sz="1800" b="0" i="0" dirty="0">
                <a:effectLst/>
                <a:latin typeface="Source Sans Pro" panose="020B0503030403020204" pitchFamily="34" charset="0"/>
              </a:rPr>
              <a:t>A doença gestacional tem sua explicação embasada nas alterações anatômicas e funcionais das vias urinárias e rins que facilitam a infecção. Apesar de não soar como perigosa, se não tratada corretamente, a doença pode prejudicar o crescimento do bebê, levar ao parto prematuro ou, em casos ainda mais graves, à morte de ambos.</a:t>
            </a:r>
          </a:p>
          <a:p>
            <a:pPr marL="0" indent="0" algn="just">
              <a:buNone/>
            </a:pPr>
            <a:endParaRPr lang="pt-BR" sz="1800" b="0" i="0" dirty="0">
              <a:effectLst/>
              <a:latin typeface="Source Sans Pro" panose="020B0503030403020204" pitchFamily="34" charset="0"/>
            </a:endParaRPr>
          </a:p>
          <a:p>
            <a:pPr marL="0" indent="0" algn="just">
              <a:buNone/>
            </a:pPr>
            <a:r>
              <a:rPr lang="pt-BR" sz="1800" b="0" i="0" dirty="0">
                <a:effectLst/>
                <a:latin typeface="Source Sans Pro" panose="020B0503030403020204" pitchFamily="34" charset="0"/>
              </a:rPr>
              <a:t>É sabido que a bacteriúria assintomática pode passar despercebida. Portanto, mesmo que não manifeste os sintomas, é essencial manter os exames pré-natal em dia para identificar qualquer alteração.</a:t>
            </a:r>
          </a:p>
          <a:p>
            <a:pPr marL="0" indent="0" algn="just">
              <a:buNone/>
            </a:pPr>
            <a:endParaRPr lang="pt-BR" sz="1800" dirty="0"/>
          </a:p>
        </p:txBody>
      </p:sp>
      <p:sp>
        <p:nvSpPr>
          <p:cNvPr id="4" name="Espaço Reservado para Data 3">
            <a:extLst>
              <a:ext uri="{FF2B5EF4-FFF2-40B4-BE49-F238E27FC236}">
                <a16:creationId xmlns:a16="http://schemas.microsoft.com/office/drawing/2014/main" id="{1B10E9EB-6536-4E4B-9971-394A640AAB41}"/>
              </a:ext>
            </a:extLst>
          </p:cNvPr>
          <p:cNvSpPr>
            <a:spLocks noGrp="1"/>
          </p:cNvSpPr>
          <p:nvPr>
            <p:ph type="dt" sz="half" idx="10"/>
          </p:nvPr>
        </p:nvSpPr>
        <p:spPr/>
        <p:txBody>
          <a:bodyPr/>
          <a:lstStyle/>
          <a:p>
            <a:pPr rtl="0"/>
            <a:fld id="{D48C737E-092E-4203-A347-8410086932C6}" type="datetime1">
              <a:rPr lang="pt-BR" smtClean="0"/>
              <a:t>21/09/2022</a:t>
            </a:fld>
            <a:endParaRPr lang="en-US"/>
          </a:p>
        </p:txBody>
      </p:sp>
    </p:spTree>
    <p:extLst>
      <p:ext uri="{BB962C8B-B14F-4D97-AF65-F5344CB8AC3E}">
        <p14:creationId xmlns:p14="http://schemas.microsoft.com/office/powerpoint/2010/main" val="3381481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94D017-B42A-4B44-99CD-9861024ED59F}"/>
              </a:ext>
            </a:extLst>
          </p:cNvPr>
          <p:cNvSpPr>
            <a:spLocks noGrp="1"/>
          </p:cNvSpPr>
          <p:nvPr>
            <p:ph type="title"/>
          </p:nvPr>
        </p:nvSpPr>
        <p:spPr/>
        <p:txBody>
          <a:bodyPr/>
          <a:lstStyle/>
          <a:p>
            <a:r>
              <a:rPr lang="pt-BR" dirty="0"/>
              <a:t>DIABETES GESTACIONAL</a:t>
            </a:r>
          </a:p>
        </p:txBody>
      </p:sp>
      <p:sp>
        <p:nvSpPr>
          <p:cNvPr id="3" name="Espaço Reservado para Conteúdo 2">
            <a:extLst>
              <a:ext uri="{FF2B5EF4-FFF2-40B4-BE49-F238E27FC236}">
                <a16:creationId xmlns:a16="http://schemas.microsoft.com/office/drawing/2014/main" id="{88A9B2D1-6455-4DD1-9D22-6A78D24B04EA}"/>
              </a:ext>
            </a:extLst>
          </p:cNvPr>
          <p:cNvSpPr>
            <a:spLocks noGrp="1"/>
          </p:cNvSpPr>
          <p:nvPr>
            <p:ph idx="1"/>
          </p:nvPr>
        </p:nvSpPr>
        <p:spPr/>
        <p:txBody>
          <a:bodyPr>
            <a:normAutofit lnSpcReduction="10000"/>
          </a:bodyPr>
          <a:lstStyle/>
          <a:p>
            <a:pPr marL="0" indent="0" algn="just">
              <a:buNone/>
            </a:pPr>
            <a:r>
              <a:rPr lang="pt-BR" sz="1800" b="0" i="0" dirty="0">
                <a:effectLst/>
                <a:latin typeface="Source Sans Pro" panose="020B0503030403020204" pitchFamily="34" charset="0"/>
              </a:rPr>
              <a:t>A diabetes gestacional costuma se manifestar após a 26ª semana de gravidez. A doença costuma acometer mulheres que tenham histórico familiar propício e que ganhem mais de 12 quilos na gestação.</a:t>
            </a:r>
          </a:p>
          <a:p>
            <a:pPr marL="0" indent="0" algn="just">
              <a:buNone/>
            </a:pPr>
            <a:endParaRPr lang="pt-BR" sz="1800" b="0" i="0" dirty="0">
              <a:effectLst/>
              <a:latin typeface="Source Sans Pro" panose="020B0503030403020204" pitchFamily="34" charset="0"/>
            </a:endParaRPr>
          </a:p>
          <a:p>
            <a:pPr marL="0" indent="0" algn="just">
              <a:buNone/>
            </a:pPr>
            <a:r>
              <a:rPr lang="pt-BR" sz="1800" b="0" i="0" dirty="0">
                <a:effectLst/>
                <a:latin typeface="Source Sans Pro" panose="020B0503030403020204" pitchFamily="34" charset="0"/>
              </a:rPr>
              <a:t>No entanto, ela não está necessariamente ligada ao peso. A placenta tem hormônios </a:t>
            </a:r>
            <a:r>
              <a:rPr lang="pt-BR" sz="1800" b="0" i="0" dirty="0" err="1">
                <a:effectLst/>
                <a:latin typeface="Source Sans Pro" panose="020B0503030403020204" pitchFamily="34" charset="0"/>
              </a:rPr>
              <a:t>diabetogênicos</a:t>
            </a:r>
            <a:r>
              <a:rPr lang="pt-BR" sz="1800" b="0" i="0" dirty="0">
                <a:effectLst/>
                <a:latin typeface="Source Sans Pro" panose="020B0503030403020204" pitchFamily="34" charset="0"/>
              </a:rPr>
              <a:t>, com potencial para desenvolver o diabetes . Aquela mulher cujo pâncreas produz insulina de forma normal passa tranquilamente pela gestação. Mas aquela com alguma deficiência na produção de insulina pode desenvolver a doença”, explica.</a:t>
            </a:r>
          </a:p>
          <a:p>
            <a:pPr marL="0" indent="0" algn="just">
              <a:buNone/>
            </a:pPr>
            <a:endParaRPr lang="pt-BR" sz="1800" b="0" i="0" dirty="0">
              <a:effectLst/>
              <a:latin typeface="Source Sans Pro" panose="020B0503030403020204" pitchFamily="34" charset="0"/>
            </a:endParaRPr>
          </a:p>
          <a:p>
            <a:pPr marL="0" indent="0" algn="just">
              <a:buNone/>
            </a:pPr>
            <a:r>
              <a:rPr lang="pt-BR" sz="1800" b="0" i="0" dirty="0">
                <a:effectLst/>
                <a:latin typeface="Source Sans Pro" panose="020B0503030403020204" pitchFamily="34" charset="0"/>
              </a:rPr>
              <a:t>Os sintomas comumente associados ao diabetes são o aumento da vontade de urinar e da sede. Uma vez diagnosticada a condição, a gestante deve iniciar o tratamento rapidamente.</a:t>
            </a:r>
          </a:p>
          <a:p>
            <a:pPr marL="0" indent="0" algn="just">
              <a:buNone/>
            </a:pPr>
            <a:endParaRPr lang="pt-BR" sz="1800" dirty="0"/>
          </a:p>
        </p:txBody>
      </p:sp>
      <p:sp>
        <p:nvSpPr>
          <p:cNvPr id="4" name="Espaço Reservado para Data 3">
            <a:extLst>
              <a:ext uri="{FF2B5EF4-FFF2-40B4-BE49-F238E27FC236}">
                <a16:creationId xmlns:a16="http://schemas.microsoft.com/office/drawing/2014/main" id="{5E99BBD4-683A-44F1-9704-052813D4BA8B}"/>
              </a:ext>
            </a:extLst>
          </p:cNvPr>
          <p:cNvSpPr>
            <a:spLocks noGrp="1"/>
          </p:cNvSpPr>
          <p:nvPr>
            <p:ph type="dt" sz="half" idx="10"/>
          </p:nvPr>
        </p:nvSpPr>
        <p:spPr/>
        <p:txBody>
          <a:bodyPr/>
          <a:lstStyle/>
          <a:p>
            <a:pPr rtl="0"/>
            <a:fld id="{D48C737E-092E-4203-A347-8410086932C6}" type="datetime1">
              <a:rPr lang="pt-BR" smtClean="0"/>
              <a:t>21/09/2022</a:t>
            </a:fld>
            <a:endParaRPr lang="en-US"/>
          </a:p>
        </p:txBody>
      </p:sp>
    </p:spTree>
    <p:extLst>
      <p:ext uri="{BB962C8B-B14F-4D97-AF65-F5344CB8AC3E}">
        <p14:creationId xmlns:p14="http://schemas.microsoft.com/office/powerpoint/2010/main" val="4031217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80AFC7-77BE-47DD-B708-8AB52A9CBA9F}"/>
              </a:ext>
            </a:extLst>
          </p:cNvPr>
          <p:cNvSpPr>
            <a:spLocks noGrp="1"/>
          </p:cNvSpPr>
          <p:nvPr>
            <p:ph type="title"/>
          </p:nvPr>
        </p:nvSpPr>
        <p:spPr/>
        <p:txBody>
          <a:bodyPr/>
          <a:lstStyle/>
          <a:p>
            <a:r>
              <a:rPr lang="pt-BR" dirty="0"/>
              <a:t>DISTÚRBIOS DA TIREÓIDE</a:t>
            </a:r>
          </a:p>
        </p:txBody>
      </p:sp>
      <p:sp>
        <p:nvSpPr>
          <p:cNvPr id="3" name="Espaço Reservado para Conteúdo 2">
            <a:extLst>
              <a:ext uri="{FF2B5EF4-FFF2-40B4-BE49-F238E27FC236}">
                <a16:creationId xmlns:a16="http://schemas.microsoft.com/office/drawing/2014/main" id="{6D63B607-61E6-4CD5-927E-A69BD87FF862}"/>
              </a:ext>
            </a:extLst>
          </p:cNvPr>
          <p:cNvSpPr>
            <a:spLocks noGrp="1"/>
          </p:cNvSpPr>
          <p:nvPr>
            <p:ph idx="1"/>
          </p:nvPr>
        </p:nvSpPr>
        <p:spPr/>
        <p:txBody>
          <a:bodyPr>
            <a:normAutofit/>
          </a:bodyPr>
          <a:lstStyle/>
          <a:p>
            <a:pPr marL="0" indent="0" algn="just">
              <a:buNone/>
            </a:pPr>
            <a:r>
              <a:rPr lang="pt-BR" sz="1800" b="0" i="0" dirty="0">
                <a:effectLst/>
                <a:latin typeface="Source Sans Pro" panose="020B0503030403020204" pitchFamily="34" charset="0"/>
              </a:rPr>
              <a:t>Os distúrbios da tireoide na gestação são decorrência das alterações hormonais que podem desregular as funções da glândula. Consequentemente, isso leva ao hipotireoidismo ou hipertireoidismo.</a:t>
            </a:r>
          </a:p>
          <a:p>
            <a:pPr marL="0" indent="0" algn="just">
              <a:buNone/>
            </a:pPr>
            <a:endParaRPr lang="pt-BR" sz="1800" b="0" i="0" dirty="0">
              <a:effectLst/>
              <a:latin typeface="Source Sans Pro" panose="020B0503030403020204" pitchFamily="34" charset="0"/>
            </a:endParaRPr>
          </a:p>
          <a:p>
            <a:pPr marL="0" indent="0" algn="just">
              <a:buNone/>
            </a:pPr>
            <a:r>
              <a:rPr lang="pt-BR" sz="1800" b="0" i="0" dirty="0">
                <a:effectLst/>
                <a:latin typeface="Source Sans Pro" panose="020B0503030403020204" pitchFamily="34" charset="0"/>
              </a:rPr>
              <a:t>Por outro lado, o tratamento é simples e deve ser realizado o acompanhamento com um endocrinologista que indicará a medicação mais adequada.</a:t>
            </a:r>
          </a:p>
          <a:p>
            <a:pPr marL="0" indent="0" algn="just">
              <a:buNone/>
            </a:pPr>
            <a:endParaRPr lang="pt-BR" sz="1800" dirty="0"/>
          </a:p>
        </p:txBody>
      </p:sp>
      <p:sp>
        <p:nvSpPr>
          <p:cNvPr id="4" name="Espaço Reservado para Data 3">
            <a:extLst>
              <a:ext uri="{FF2B5EF4-FFF2-40B4-BE49-F238E27FC236}">
                <a16:creationId xmlns:a16="http://schemas.microsoft.com/office/drawing/2014/main" id="{065AC21C-6FE2-4B08-9203-02A660403308}"/>
              </a:ext>
            </a:extLst>
          </p:cNvPr>
          <p:cNvSpPr>
            <a:spLocks noGrp="1"/>
          </p:cNvSpPr>
          <p:nvPr>
            <p:ph type="dt" sz="half" idx="10"/>
          </p:nvPr>
        </p:nvSpPr>
        <p:spPr/>
        <p:txBody>
          <a:bodyPr/>
          <a:lstStyle/>
          <a:p>
            <a:pPr rtl="0"/>
            <a:fld id="{D48C737E-092E-4203-A347-8410086932C6}" type="datetime1">
              <a:rPr lang="pt-BR" smtClean="0"/>
              <a:t>21/09/2022</a:t>
            </a:fld>
            <a:endParaRPr lang="en-US"/>
          </a:p>
        </p:txBody>
      </p:sp>
    </p:spTree>
    <p:extLst>
      <p:ext uri="{BB962C8B-B14F-4D97-AF65-F5344CB8AC3E}">
        <p14:creationId xmlns:p14="http://schemas.microsoft.com/office/powerpoint/2010/main" val="5296851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ffice_41798614_TF78438558" id="{EFC388B7-E3E7-46E9-90A0-7401A222EB8A}" vid="{685F28B6-3FA5-49C7-9831-35ED941F70C7}"/>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{DACCC96F-9988-4981-918E-6AD641A8B923}tf78438558_win32</Template>
  <TotalTime>15</TotalTime>
  <Words>1387</Words>
  <Application>Microsoft Office PowerPoint</Application>
  <PresentationFormat>Widescreen</PresentationFormat>
  <Paragraphs>83</Paragraphs>
  <Slides>13</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13</vt:i4>
      </vt:variant>
    </vt:vector>
  </HeadingPairs>
  <TitlesOfParts>
    <vt:vector size="20" baseType="lpstr">
      <vt:lpstr>Arial</vt:lpstr>
      <vt:lpstr>Calibri</vt:lpstr>
      <vt:lpstr>Century Gothic</vt:lpstr>
      <vt:lpstr>Garamond</vt:lpstr>
      <vt:lpstr>Source Sans Pro</vt:lpstr>
      <vt:lpstr>Wingdings</vt:lpstr>
      <vt:lpstr>SavonVTI</vt:lpstr>
      <vt:lpstr>DOENÇAS DA GESTAÇÃO</vt:lpstr>
      <vt:lpstr>INTRODUÇÃO</vt:lpstr>
      <vt:lpstr>O QUE DEFINE UMA GESTAÇÃO DE RISCO</vt:lpstr>
      <vt:lpstr>SINTOMAS INDICATIVOS DE RISCO</vt:lpstr>
      <vt:lpstr>ANEMIA</vt:lpstr>
      <vt:lpstr>PRÉ ECLAMPSIA</vt:lpstr>
      <vt:lpstr>INFECÇÃO URINÁRIA</vt:lpstr>
      <vt:lpstr>DIABETES GESTACIONAL</vt:lpstr>
      <vt:lpstr>DISTÚRBIOS DA TIREÓIDE</vt:lpstr>
      <vt:lpstr>RUBÉOLA</vt:lpstr>
      <vt:lpstr>CITOMEGALOVÍRUS</vt:lpstr>
      <vt:lpstr>TOXOPLASMOSE</vt:lpstr>
      <vt:lpstr>COMO PREVENIR DOENÇAS NA GESTAÇÃO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DOENÇAS DA GESTAÇÃO</dc:title>
  <dc:creator>Daniela Alberti Gonçalves</dc:creator>
  <cp:lastModifiedBy>Daniela Alberti Gonçalves</cp:lastModifiedBy>
  <cp:revision>1</cp:revision>
  <dcterms:created xsi:type="dcterms:W3CDTF">2022-09-21T14:06:32Z</dcterms:created>
  <dcterms:modified xsi:type="dcterms:W3CDTF">2022-09-21T14:21:35Z</dcterms:modified>
</cp:coreProperties>
</file>