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handoutMasterIdLst>
    <p:handoutMasterId r:id="rId1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14/09/2022</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14/09/2022</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14/09/2022</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14/09/2022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14/09/2022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14/09/2022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14/09/2022</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14/09/2022</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14/09/2022</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14/09/2022</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14/09/2022</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14/09/2022</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14/09/2022</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14/09/2022</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mdsaude.com/doencas-infecciosas/dst/sorologia-hiv/" TargetMode="External"/><Relationship Id="rId3" Type="http://schemas.openxmlformats.org/officeDocument/2006/relationships/hyperlink" Target="https://www.mdsaude.com/gravidez/toxoplasmose-gravidez-congenita/" TargetMode="External"/><Relationship Id="rId7" Type="http://schemas.openxmlformats.org/officeDocument/2006/relationships/hyperlink" Target="https://www.mdsaude.com/gastroenterologia/hepatite-c/" TargetMode="External"/><Relationship Id="rId2" Type="http://schemas.openxmlformats.org/officeDocument/2006/relationships/hyperlink" Target="https://www.mdsaude.com/doencas-infecciosas/rubeola/" TargetMode="External"/><Relationship Id="rId1" Type="http://schemas.openxmlformats.org/officeDocument/2006/relationships/slideLayout" Target="../slideLayouts/slideLayout2.xml"/><Relationship Id="rId6" Type="http://schemas.openxmlformats.org/officeDocument/2006/relationships/hyperlink" Target="https://www.mdsaude.com/gastroenterologia/hepatite-b/" TargetMode="External"/><Relationship Id="rId5" Type="http://schemas.openxmlformats.org/officeDocument/2006/relationships/hyperlink" Target="https://www.mdsaude.com/doencas-infecciosas/dst/sifilis/" TargetMode="External"/><Relationship Id="rId4" Type="http://schemas.openxmlformats.org/officeDocument/2006/relationships/hyperlink" Target="https://www.mdsaude.com/gravidez/citomegalovirus-gravide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pt-BR" sz="4400" dirty="0">
                <a:solidFill>
                  <a:schemeClr val="tx1"/>
                </a:solidFill>
              </a:rPr>
              <a:t>P</a:t>
            </a:r>
            <a:r>
              <a:rPr lang="pt-br" sz="4400" dirty="0">
                <a:solidFill>
                  <a:schemeClr val="tx1"/>
                </a:solidFill>
              </a:rPr>
              <a:t>RÉ NATAL</a:t>
            </a: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pt-BR" dirty="0">
                <a:solidFill>
                  <a:schemeClr val="tx1"/>
                </a:solidFill>
              </a:rPr>
              <a:t>E</a:t>
            </a:r>
            <a:r>
              <a:rPr lang="pt-br" dirty="0">
                <a:solidFill>
                  <a:schemeClr val="tx1"/>
                </a:solidFill>
              </a:rPr>
              <a:t>NFERMEIRA  DANIELA</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C955B0-48C9-46C0-9836-680B82DBBE4B}"/>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e 3° trimestre:</a:t>
            </a:r>
            <a:endParaRPr lang="pt-BR" dirty="0">
              <a:solidFill>
                <a:schemeClr val="tx1"/>
              </a:solidFill>
            </a:endParaRPr>
          </a:p>
        </p:txBody>
      </p:sp>
      <p:sp>
        <p:nvSpPr>
          <p:cNvPr id="3" name="Espaço Reservado para Conteúdo 2">
            <a:extLst>
              <a:ext uri="{FF2B5EF4-FFF2-40B4-BE49-F238E27FC236}">
                <a16:creationId xmlns:a16="http://schemas.microsoft.com/office/drawing/2014/main" id="{9B2E1A11-0EB9-4EBC-8089-FE16278398B1}"/>
              </a:ext>
            </a:extLst>
          </p:cNvPr>
          <p:cNvSpPr>
            <a:spLocks noGrp="1"/>
          </p:cNvSpPr>
          <p:nvPr>
            <p:ph idx="1"/>
          </p:nvPr>
        </p:nvSpPr>
        <p:spPr>
          <a:xfrm>
            <a:off x="844062" y="1881555"/>
            <a:ext cx="10647484" cy="4264268"/>
          </a:xfrm>
        </p:spPr>
        <p:txBody>
          <a:bodyPr>
            <a:normAutofit/>
          </a:bodyPr>
          <a:lstStyle/>
          <a:p>
            <a:pPr algn="l"/>
            <a:r>
              <a:rPr lang="pt-BR" b="1" i="0" dirty="0">
                <a:solidFill>
                  <a:srgbClr val="444444"/>
                </a:solidFill>
                <a:effectLst/>
                <a:latin typeface="Roboto Condensed" panose="02000000000000000000" pitchFamily="2" charset="0"/>
              </a:rPr>
              <a:t>GLICEMIA</a:t>
            </a:r>
            <a:endParaRPr lang="pt-BR" b="0" i="0" dirty="0">
              <a:solidFill>
                <a:srgbClr val="444444"/>
              </a:solidFill>
              <a:effectLst/>
              <a:latin typeface="Roboto Condensed" panose="02000000000000000000" pitchFamily="2" charset="0"/>
            </a:endParaRPr>
          </a:p>
          <a:p>
            <a:pPr algn="l"/>
            <a:r>
              <a:rPr lang="pt-BR" b="0" i="0" dirty="0">
                <a:solidFill>
                  <a:srgbClr val="444444"/>
                </a:solidFill>
                <a:effectLst/>
                <a:latin typeface="Roboto Condensed" panose="02000000000000000000" pitchFamily="2" charset="0"/>
              </a:rPr>
              <a:t>A dosagem da glicemia (concentração sanguínea de glicose) no pré-natal serve para pesquisar o diabetes mellitus gestacional. Não há um consenso entre as diversas escolas internacionais de obstetrícia sobre a melhor forma de rastrear e diagnosticar o diabetes gestacional. O que vamos apresentar a seguir são as orientações da FEBRASGO (Federação Brasileira das Associações de Ginecologia e Obstetrícia). As sociedades americana e europeia utilizam métodos e valores um pouco diferentes.</a:t>
            </a:r>
          </a:p>
          <a:p>
            <a:pPr algn="l"/>
            <a:r>
              <a:rPr lang="pt-BR" b="0" i="0" dirty="0">
                <a:solidFill>
                  <a:srgbClr val="444444"/>
                </a:solidFill>
                <a:effectLst/>
                <a:latin typeface="Roboto Condensed" panose="02000000000000000000" pitchFamily="2" charset="0"/>
              </a:rPr>
              <a:t>O rastreio básico é feito com uma glicemia de jejum na primeira consulta e um teste de tolerância oral à glicose entre a 24ª e a 28ª semana.</a:t>
            </a:r>
          </a:p>
          <a:p>
            <a:pPr algn="l"/>
            <a:r>
              <a:rPr lang="pt-BR" b="0" i="0" dirty="0">
                <a:solidFill>
                  <a:srgbClr val="444444"/>
                </a:solidFill>
                <a:effectLst/>
                <a:latin typeface="Roboto Condensed" panose="02000000000000000000" pitchFamily="2" charset="0"/>
              </a:rPr>
              <a:t>O valor considerado normal da glicemia em jejum da primeira consulta é até 85 mg/dl. O critério para o diagnóstico do diabetes é um valor acima de 126 mg/dl (o exame deve ser repetido para confirmação do valor).</a:t>
            </a:r>
          </a:p>
          <a:p>
            <a:pPr algn="l"/>
            <a:r>
              <a:rPr lang="pt-BR" b="0" i="0" dirty="0">
                <a:solidFill>
                  <a:srgbClr val="444444"/>
                </a:solidFill>
                <a:effectLst/>
                <a:latin typeface="Roboto Condensed" panose="02000000000000000000" pitchFamily="2" charset="0"/>
              </a:rPr>
              <a:t>As gestantes com glicemia entre 85 e 125 mg/dl são as que apresentam alto risco para desenvolver diabetes gestacional ao logo da gravidez e devem ter muito cuidado com a alimentação e com o ganho de peso durante a gestação.</a:t>
            </a:r>
          </a:p>
          <a:p>
            <a:pPr algn="l"/>
            <a:r>
              <a:rPr lang="pt-BR" b="0" i="0" dirty="0">
                <a:solidFill>
                  <a:srgbClr val="444444"/>
                </a:solidFill>
                <a:effectLst/>
                <a:latin typeface="Roboto Condensed" panose="02000000000000000000" pitchFamily="2" charset="0"/>
              </a:rPr>
              <a:t>Todas as gestantes com glicemia entre 85 e 125 mg/dl e aquelas com glicemia menor que 85 mg/dl, mas com fatores de risco (como história familiar, obesidade, diabetes gestacional em uma gravidez anterior, etc.) devem fazer o teste de tolerância oral, também chamado de curva glicêmica, entre a 24ª e a 28ª semana de gravidez.</a:t>
            </a:r>
          </a:p>
          <a:p>
            <a:pPr marL="0" indent="0">
              <a:buNone/>
            </a:pPr>
            <a:endParaRPr lang="pt-BR" dirty="0"/>
          </a:p>
        </p:txBody>
      </p:sp>
      <p:sp>
        <p:nvSpPr>
          <p:cNvPr id="4" name="Espaço Reservado para Data 3">
            <a:extLst>
              <a:ext uri="{FF2B5EF4-FFF2-40B4-BE49-F238E27FC236}">
                <a16:creationId xmlns:a16="http://schemas.microsoft.com/office/drawing/2014/main" id="{E4A373FA-5437-4872-AA5D-DFB2C7BAE6E7}"/>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247968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4029A-1083-41D4-BF91-3AF50FAAFCA3}"/>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e 3° trimestre:</a:t>
            </a:r>
            <a:endParaRPr lang="pt-BR" dirty="0"/>
          </a:p>
        </p:txBody>
      </p:sp>
      <p:sp>
        <p:nvSpPr>
          <p:cNvPr id="3" name="Espaço Reservado para Conteúdo 2">
            <a:extLst>
              <a:ext uri="{FF2B5EF4-FFF2-40B4-BE49-F238E27FC236}">
                <a16:creationId xmlns:a16="http://schemas.microsoft.com/office/drawing/2014/main" id="{5C5D7D20-56AC-4048-994A-29A5B4AC7A48}"/>
              </a:ext>
            </a:extLst>
          </p:cNvPr>
          <p:cNvSpPr>
            <a:spLocks noGrp="1"/>
          </p:cNvSpPr>
          <p:nvPr>
            <p:ph idx="1"/>
          </p:nvPr>
        </p:nvSpPr>
        <p:spPr/>
        <p:txBody>
          <a:bodyPr/>
          <a:lstStyle/>
          <a:p>
            <a:pPr marL="0" indent="0">
              <a:buNone/>
            </a:pPr>
            <a:r>
              <a:rPr lang="pt-BR" b="1" dirty="0"/>
              <a:t>GLICEMIA</a:t>
            </a:r>
          </a:p>
          <a:p>
            <a:pPr marL="0" indent="0" algn="l">
              <a:buNone/>
            </a:pPr>
            <a:r>
              <a:rPr lang="pt-BR" b="0" i="0" dirty="0">
                <a:solidFill>
                  <a:srgbClr val="444444"/>
                </a:solidFill>
                <a:effectLst/>
                <a:latin typeface="Roboto Condensed" panose="02000000000000000000" pitchFamily="2" charset="0"/>
              </a:rPr>
              <a:t>O teste é feito através de 3 dosagens da glicemia. A primeira é feita em jejum. Logo após colher o sangue, a gestante ingere um xarope contendo 75 gramas de glicose e colhe mais 2 novas amostras de sangue, 1 e 2 horas depois de ter bebido o xarope. Os resultados esperados são os seguintes:</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Glicemia Jejum: normal até 95 mg/dl.</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Glicemia após 1 hora: normal até 180 mg/dl.</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Glicemia após 2 horas: normal até 155 mg/dl.</a:t>
            </a:r>
          </a:p>
          <a:p>
            <a:pPr marL="0" indent="0" algn="l">
              <a:buNone/>
            </a:pPr>
            <a:r>
              <a:rPr lang="pt-BR" b="0" i="0" dirty="0">
                <a:solidFill>
                  <a:srgbClr val="444444"/>
                </a:solidFill>
                <a:effectLst/>
                <a:latin typeface="Roboto Condensed" panose="02000000000000000000" pitchFamily="2" charset="0"/>
              </a:rPr>
              <a:t>Se a gestante tiver 2 dos 3 valores acima alterados, ela já pode ser considerada como portadora de diabetes gestacional.</a:t>
            </a:r>
          </a:p>
          <a:p>
            <a:pPr marL="0" indent="0">
              <a:buNone/>
            </a:pPr>
            <a:endParaRPr lang="pt-BR" b="1" dirty="0"/>
          </a:p>
        </p:txBody>
      </p:sp>
      <p:sp>
        <p:nvSpPr>
          <p:cNvPr id="4" name="Espaço Reservado para Data 3">
            <a:extLst>
              <a:ext uri="{FF2B5EF4-FFF2-40B4-BE49-F238E27FC236}">
                <a16:creationId xmlns:a16="http://schemas.microsoft.com/office/drawing/2014/main" id="{B6E05621-D0C2-4C63-B0C9-231992A90CD0}"/>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800410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04DFF7-D76D-4FCA-AD9C-7ADE755B89CD}"/>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2° e 3° trimestre:</a:t>
            </a:r>
            <a:endParaRPr lang="pt-BR" dirty="0">
              <a:solidFill>
                <a:schemeClr val="tx1"/>
              </a:solidFill>
            </a:endParaRPr>
          </a:p>
        </p:txBody>
      </p:sp>
      <p:sp>
        <p:nvSpPr>
          <p:cNvPr id="3" name="Espaço Reservado para Conteúdo 2">
            <a:extLst>
              <a:ext uri="{FF2B5EF4-FFF2-40B4-BE49-F238E27FC236}">
                <a16:creationId xmlns:a16="http://schemas.microsoft.com/office/drawing/2014/main" id="{1CDBEAB2-1FE9-4344-83E2-04871E832024}"/>
              </a:ext>
            </a:extLst>
          </p:cNvPr>
          <p:cNvSpPr>
            <a:spLocks noGrp="1"/>
          </p:cNvSpPr>
          <p:nvPr>
            <p:ph idx="1"/>
          </p:nvPr>
        </p:nvSpPr>
        <p:spPr>
          <a:xfrm>
            <a:off x="650631" y="2103120"/>
            <a:ext cx="11051931" cy="4297680"/>
          </a:xfrm>
        </p:spPr>
        <p:txBody>
          <a:bodyPr>
            <a:normAutofit/>
          </a:bodyPr>
          <a:lstStyle/>
          <a:p>
            <a:pPr algn="l"/>
            <a:r>
              <a:rPr lang="pt-BR" b="1" i="0" dirty="0">
                <a:solidFill>
                  <a:srgbClr val="444444"/>
                </a:solidFill>
                <a:effectLst/>
                <a:latin typeface="Roboto Condensed" panose="02000000000000000000" pitchFamily="2" charset="0"/>
              </a:rPr>
              <a:t>EXAME DE URINA</a:t>
            </a:r>
            <a:endParaRPr lang="pt-BR" b="0" i="0" dirty="0">
              <a:solidFill>
                <a:srgbClr val="444444"/>
              </a:solidFill>
              <a:effectLst/>
              <a:latin typeface="Roboto Condensed" panose="02000000000000000000" pitchFamily="2" charset="0"/>
            </a:endParaRPr>
          </a:p>
          <a:p>
            <a:pPr algn="l"/>
            <a:r>
              <a:rPr lang="pt-BR" b="0" i="0" dirty="0">
                <a:solidFill>
                  <a:srgbClr val="444444"/>
                </a:solidFill>
                <a:effectLst/>
                <a:latin typeface="Roboto Condensed" panose="02000000000000000000" pitchFamily="2" charset="0"/>
              </a:rPr>
              <a:t>Dois exames de urina fazem parte da avaliação básica do pré-natal:  EAS (Urina tipo 1) e a urocultura.</a:t>
            </a:r>
          </a:p>
          <a:p>
            <a:pPr algn="l"/>
            <a:r>
              <a:rPr lang="pt-BR" b="0" i="0" dirty="0">
                <a:solidFill>
                  <a:srgbClr val="444444"/>
                </a:solidFill>
                <a:effectLst/>
                <a:latin typeface="Roboto Condensed" panose="02000000000000000000" pitchFamily="2" charset="0"/>
              </a:rPr>
              <a:t>O EAS é um exame simples de urina, que serve, principalmente, para detectar sangramentos, presença de pus (leucócitos) ou de proteínas na urina. Ele é habitualmente solicitado no primeiro e no terceiro trimestre.</a:t>
            </a:r>
          </a:p>
          <a:p>
            <a:pPr algn="l"/>
            <a:r>
              <a:rPr lang="pt-BR" b="0" i="0" dirty="0">
                <a:solidFill>
                  <a:srgbClr val="444444"/>
                </a:solidFill>
                <a:effectLst/>
                <a:latin typeface="Roboto Condensed" panose="02000000000000000000" pitchFamily="2" charset="0"/>
              </a:rPr>
              <a:t>A presença de sangue ou pus pode ser um sinal de inflamação do trato urinário, principalmente infecção urinária. Já a proteinúria, que é o nome que damos quando há presença de proteínas na urina, é um dos possíveis sinais da </a:t>
            </a:r>
            <a:r>
              <a:rPr lang="pt-BR" b="0" i="0" dirty="0" err="1">
                <a:solidFill>
                  <a:srgbClr val="444444"/>
                </a:solidFill>
                <a:effectLst/>
                <a:latin typeface="Roboto Condensed" panose="02000000000000000000" pitchFamily="2" charset="0"/>
              </a:rPr>
              <a:t>pré-eclampsia</a:t>
            </a:r>
            <a:r>
              <a:rPr lang="pt-BR" b="0" i="0" dirty="0">
                <a:solidFill>
                  <a:srgbClr val="444444"/>
                </a:solidFill>
                <a:effectLst/>
                <a:latin typeface="Roboto Condensed" panose="02000000000000000000" pitchFamily="2" charset="0"/>
              </a:rPr>
              <a:t>, doença que pode surgir no 3° trimestre de gestação.</a:t>
            </a:r>
          </a:p>
          <a:p>
            <a:pPr algn="l"/>
            <a:r>
              <a:rPr lang="pt-BR" b="0" i="0" dirty="0">
                <a:solidFill>
                  <a:srgbClr val="444444"/>
                </a:solidFill>
                <a:effectLst/>
                <a:latin typeface="Roboto Condensed" panose="02000000000000000000" pitchFamily="2" charset="0"/>
              </a:rPr>
              <a:t>Em um exame de urina simples, a pesquisa de leucócitos, hemácias e proteínas deve ser negativa. Se o resultado dessa pesquisa for fornecido em números, eles devem estar abaixo do valor de referência.</a:t>
            </a:r>
          </a:p>
          <a:p>
            <a:pPr algn="l"/>
            <a:r>
              <a:rPr lang="pt-BR" b="0" i="0" dirty="0">
                <a:solidFill>
                  <a:srgbClr val="444444"/>
                </a:solidFill>
                <a:effectLst/>
                <a:latin typeface="Roboto Condensed" panose="02000000000000000000" pitchFamily="2" charset="0"/>
              </a:rPr>
              <a:t>A urocultura é um exame de urina específico para identificar bactérias na urina. A presença de bactérias na urina da grávida, mesmo sem sintoma algum de infecção urinária, deve sempre ser tratada com antibióticos, pois ela aumenta o risco de complicações da gravidez.</a:t>
            </a:r>
          </a:p>
          <a:p>
            <a:pPr algn="l"/>
            <a:r>
              <a:rPr lang="pt-BR" b="0" i="0" dirty="0">
                <a:solidFill>
                  <a:srgbClr val="444444"/>
                </a:solidFill>
                <a:effectLst/>
                <a:latin typeface="Roboto Condensed" panose="02000000000000000000" pitchFamily="2" charset="0"/>
              </a:rPr>
              <a:t>Tanto o EAS quanto a urocultura costumam ser solicitados nos três trimestres da gestação.</a:t>
            </a:r>
          </a:p>
          <a:p>
            <a:pPr marL="0" indent="0">
              <a:buNone/>
            </a:pPr>
            <a:endParaRPr lang="pt-BR" dirty="0"/>
          </a:p>
        </p:txBody>
      </p:sp>
      <p:sp>
        <p:nvSpPr>
          <p:cNvPr id="4" name="Espaço Reservado para Data 3">
            <a:extLst>
              <a:ext uri="{FF2B5EF4-FFF2-40B4-BE49-F238E27FC236}">
                <a16:creationId xmlns:a16="http://schemas.microsoft.com/office/drawing/2014/main" id="{D4BA19F9-0574-4C67-95AB-5B6FA8FFD3A2}"/>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854403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42F135-9F39-4647-8BC0-1F3E21CC0DA1}"/>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2° e 3° trimestre:</a:t>
            </a:r>
            <a:endParaRPr lang="pt-BR" dirty="0"/>
          </a:p>
        </p:txBody>
      </p:sp>
      <p:sp>
        <p:nvSpPr>
          <p:cNvPr id="3" name="Espaço Reservado para Conteúdo 2">
            <a:extLst>
              <a:ext uri="{FF2B5EF4-FFF2-40B4-BE49-F238E27FC236}">
                <a16:creationId xmlns:a16="http://schemas.microsoft.com/office/drawing/2014/main" id="{1E2D181E-A663-47A5-BF9F-352128F43A65}"/>
              </a:ext>
            </a:extLst>
          </p:cNvPr>
          <p:cNvSpPr>
            <a:spLocks noGrp="1"/>
          </p:cNvSpPr>
          <p:nvPr>
            <p:ph idx="1"/>
          </p:nvPr>
        </p:nvSpPr>
        <p:spPr>
          <a:xfrm>
            <a:off x="530469" y="2103120"/>
            <a:ext cx="11131061" cy="4112286"/>
          </a:xfrm>
        </p:spPr>
        <p:txBody>
          <a:bodyPr/>
          <a:lstStyle/>
          <a:p>
            <a:pPr algn="l"/>
            <a:r>
              <a:rPr lang="pt-BR" b="1" i="0" dirty="0">
                <a:effectLst/>
                <a:latin typeface="Roboto Condensed" panose="02000000000000000000" pitchFamily="2" charset="0"/>
              </a:rPr>
              <a:t>Pesquisa de infecções no pré-natal</a:t>
            </a:r>
          </a:p>
          <a:p>
            <a:pPr algn="l"/>
            <a:r>
              <a:rPr lang="pt-BR" b="0" i="0" dirty="0">
                <a:solidFill>
                  <a:srgbClr val="444444"/>
                </a:solidFill>
                <a:effectLst/>
                <a:latin typeface="Roboto Condensed" panose="02000000000000000000" pitchFamily="2" charset="0"/>
              </a:rPr>
              <a:t>Outro ponto importante do pré-natal é o rastreio de doenças infecciosas que possam causar complicações no curso da gravidez.</a:t>
            </a:r>
            <a:br>
              <a:rPr lang="pt-BR" b="0" i="0" dirty="0">
                <a:solidFill>
                  <a:srgbClr val="444444"/>
                </a:solidFill>
                <a:effectLst/>
                <a:latin typeface="Roboto Condensed" panose="02000000000000000000" pitchFamily="2" charset="0"/>
              </a:rPr>
            </a:br>
            <a:r>
              <a:rPr lang="pt-BR" b="0" i="0" dirty="0">
                <a:solidFill>
                  <a:srgbClr val="444444"/>
                </a:solidFill>
                <a:effectLst/>
                <a:latin typeface="Roboto Condensed" panose="02000000000000000000" pitchFamily="2" charset="0"/>
              </a:rPr>
              <a:t>Infecções, como toxoplasmose, rubéola, sífilis, herpes e outras, se adquiridas </a:t>
            </a:r>
            <a:r>
              <a:rPr lang="pt-BR" b="1" i="0" dirty="0">
                <a:solidFill>
                  <a:srgbClr val="444444"/>
                </a:solidFill>
                <a:effectLst/>
                <a:latin typeface="Roboto Condensed" panose="02000000000000000000" pitchFamily="2" charset="0"/>
              </a:rPr>
              <a:t>DURANTE</a:t>
            </a:r>
            <a:r>
              <a:rPr lang="pt-BR" b="0" i="0" dirty="0">
                <a:solidFill>
                  <a:srgbClr val="444444"/>
                </a:solidFill>
                <a:effectLst/>
                <a:latin typeface="Roboto Condensed" panose="02000000000000000000" pitchFamily="2" charset="0"/>
              </a:rPr>
              <a:t> a gravidez, podem provocar abortamento, parto prematuro ou </a:t>
            </a:r>
            <a:r>
              <a:rPr lang="pt-BR" b="0" i="0" dirty="0" err="1">
                <a:solidFill>
                  <a:srgbClr val="444444"/>
                </a:solidFill>
                <a:effectLst/>
                <a:latin typeface="Roboto Condensed" panose="02000000000000000000" pitchFamily="2" charset="0"/>
              </a:rPr>
              <a:t>má-formações</a:t>
            </a:r>
            <a:r>
              <a:rPr lang="pt-BR" b="0" i="0" dirty="0">
                <a:solidFill>
                  <a:srgbClr val="444444"/>
                </a:solidFill>
                <a:effectLst/>
                <a:latin typeface="Roboto Condensed" panose="02000000000000000000" pitchFamily="2" charset="0"/>
              </a:rPr>
              <a:t> do feto.</a:t>
            </a:r>
          </a:p>
          <a:p>
            <a:pPr algn="l"/>
            <a:r>
              <a:rPr lang="pt-BR" b="0" i="0" dirty="0">
                <a:solidFill>
                  <a:srgbClr val="444444"/>
                </a:solidFill>
                <a:effectLst/>
                <a:latin typeface="Roboto Condensed" panose="02000000000000000000" pitchFamily="2" charset="0"/>
              </a:rPr>
              <a:t>Por isso, é importante a realização de exames de sangue chamados sorologias, que pesquisam a presença de anticorpos no sangue da mãe contra essas infecções. As doenças cuja grávida já possui anticorpos específicos não podem ser adquiridas novamente, não havendo risco de infecção durante a gravidez. Por exemplo, ter tido rubéola em algum momento da vida não é o problema, pelo contrário, pois isso significa que a mãe está imunizada e não correr risco de se infectar de novo. O problema é nunca ter tido rubéola e contrair a doença </a:t>
            </a:r>
            <a:r>
              <a:rPr lang="pt-BR" b="1" i="0" dirty="0">
                <a:solidFill>
                  <a:srgbClr val="444444"/>
                </a:solidFill>
                <a:effectLst/>
                <a:latin typeface="Roboto Condensed" panose="02000000000000000000" pitchFamily="2" charset="0"/>
              </a:rPr>
              <a:t>DURANTE</a:t>
            </a:r>
            <a:r>
              <a:rPr lang="pt-BR" b="0" i="0" dirty="0">
                <a:solidFill>
                  <a:srgbClr val="444444"/>
                </a:solidFill>
                <a:effectLst/>
                <a:latin typeface="Roboto Condensed" panose="02000000000000000000" pitchFamily="2" charset="0"/>
              </a:rPr>
              <a:t> a gestação.</a:t>
            </a:r>
          </a:p>
          <a:p>
            <a:pPr algn="l"/>
            <a:r>
              <a:rPr lang="pt-BR" b="0" i="0" dirty="0">
                <a:solidFill>
                  <a:srgbClr val="444444"/>
                </a:solidFill>
                <a:effectLst/>
                <a:latin typeface="Roboto Condensed" panose="02000000000000000000" pitchFamily="2" charset="0"/>
              </a:rPr>
              <a:t>As sorologias do pré-natal devem ser solicitadas na primeira consulta. Todas as infecções cuja grávida tenha sorologia negativa, ou seja, não tenha anticorpos específicos, devem ter a sorologia repetida no segundo e no terceiro trimestre para termos certeza de que a mãe não se infectou durante da a gestação.</a:t>
            </a:r>
          </a:p>
          <a:p>
            <a:pPr marL="0" indent="0">
              <a:buNone/>
            </a:pPr>
            <a:endParaRPr lang="pt-BR" dirty="0"/>
          </a:p>
        </p:txBody>
      </p:sp>
      <p:sp>
        <p:nvSpPr>
          <p:cNvPr id="4" name="Espaço Reservado para Data 3">
            <a:extLst>
              <a:ext uri="{FF2B5EF4-FFF2-40B4-BE49-F238E27FC236}">
                <a16:creationId xmlns:a16="http://schemas.microsoft.com/office/drawing/2014/main" id="{1AE83DC7-703F-4BF5-A7CF-33F886976ACD}"/>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2084497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0FF486-365D-4928-9B1A-CEAB2B51C368}"/>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2° e 3° trimestre:</a:t>
            </a:r>
            <a:endParaRPr lang="pt-BR" dirty="0"/>
          </a:p>
        </p:txBody>
      </p:sp>
      <p:sp>
        <p:nvSpPr>
          <p:cNvPr id="3" name="Espaço Reservado para Conteúdo 2">
            <a:extLst>
              <a:ext uri="{FF2B5EF4-FFF2-40B4-BE49-F238E27FC236}">
                <a16:creationId xmlns:a16="http://schemas.microsoft.com/office/drawing/2014/main" id="{AADB8313-400A-4251-8BC8-5E59212ED31A}"/>
              </a:ext>
            </a:extLst>
          </p:cNvPr>
          <p:cNvSpPr>
            <a:spLocks noGrp="1"/>
          </p:cNvSpPr>
          <p:nvPr>
            <p:ph idx="1"/>
          </p:nvPr>
        </p:nvSpPr>
        <p:spPr>
          <a:xfrm>
            <a:off x="720969" y="2103120"/>
            <a:ext cx="10849708" cy="4112286"/>
          </a:xfrm>
        </p:spPr>
        <p:txBody>
          <a:bodyPr/>
          <a:lstStyle/>
          <a:p>
            <a:pPr algn="l"/>
            <a:r>
              <a:rPr lang="pt-BR" b="1" i="0" dirty="0">
                <a:effectLst/>
                <a:latin typeface="Roboto Condensed" panose="02000000000000000000" pitchFamily="2" charset="0"/>
              </a:rPr>
              <a:t>Anticorpos IgG e </a:t>
            </a:r>
            <a:r>
              <a:rPr lang="pt-BR" b="1" i="0" dirty="0" err="1">
                <a:effectLst/>
                <a:latin typeface="Roboto Condensed" panose="02000000000000000000" pitchFamily="2" charset="0"/>
              </a:rPr>
              <a:t>IgM</a:t>
            </a:r>
            <a:r>
              <a:rPr lang="pt-BR" b="1" i="0" dirty="0">
                <a:effectLst/>
                <a:latin typeface="Roboto Condensed" panose="02000000000000000000" pitchFamily="2" charset="0"/>
              </a:rPr>
              <a:t> na gravidez</a:t>
            </a:r>
          </a:p>
          <a:p>
            <a:pPr algn="l"/>
            <a:r>
              <a:rPr lang="pt-BR" b="0" i="0" dirty="0">
                <a:solidFill>
                  <a:srgbClr val="444444"/>
                </a:solidFill>
                <a:effectLst/>
                <a:latin typeface="Roboto Condensed" panose="02000000000000000000" pitchFamily="2" charset="0"/>
              </a:rPr>
              <a:t>Em geral, os anticorpos pesquisados na sorologia são o IgG e o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Um anticorpo do tipo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significa que o paciente adquiriu a infecção muito recentemente. Já o anticorpo IgG é um anticorpo de memória, que surge semanas depois do paciente ter sido infectado. Portanto, podemos ter as seguintes situações:</a:t>
            </a:r>
          </a:p>
          <a:p>
            <a:pPr algn="l">
              <a:buFont typeface="Arial" panose="020B0604020202020204" pitchFamily="34" charset="0"/>
              <a:buChar char="•"/>
            </a:pPr>
            <a:r>
              <a:rPr lang="pt-BR" b="1" i="0" dirty="0" err="1">
                <a:solidFill>
                  <a:srgbClr val="444444"/>
                </a:solidFill>
                <a:effectLst/>
                <a:latin typeface="Roboto Condensed" panose="02000000000000000000" pitchFamily="2" charset="0"/>
              </a:rPr>
              <a:t>IgM</a:t>
            </a:r>
            <a:r>
              <a:rPr lang="pt-BR" b="1" i="0" dirty="0">
                <a:solidFill>
                  <a:srgbClr val="444444"/>
                </a:solidFill>
                <a:effectLst/>
                <a:latin typeface="Roboto Condensed" panose="02000000000000000000" pitchFamily="2" charset="0"/>
              </a:rPr>
              <a:t> positivo e IgG negativo</a:t>
            </a:r>
            <a:r>
              <a:rPr lang="pt-BR" b="0" i="0" dirty="0">
                <a:solidFill>
                  <a:srgbClr val="444444"/>
                </a:solidFill>
                <a:effectLst/>
                <a:latin typeface="Roboto Condensed" panose="02000000000000000000" pitchFamily="2" charset="0"/>
              </a:rPr>
              <a:t>: este resultado indica infecção recente. Se esse tipo de sorologia surgir durante a gravidez, a gestação corre risco.</a:t>
            </a:r>
          </a:p>
          <a:p>
            <a:pPr algn="l">
              <a:buFont typeface="Arial" panose="020B0604020202020204" pitchFamily="34" charset="0"/>
              <a:buChar char="•"/>
            </a:pPr>
            <a:r>
              <a:rPr lang="pt-BR" b="1" i="0" dirty="0" err="1">
                <a:solidFill>
                  <a:srgbClr val="444444"/>
                </a:solidFill>
                <a:effectLst/>
                <a:latin typeface="Roboto Condensed" panose="02000000000000000000" pitchFamily="2" charset="0"/>
              </a:rPr>
              <a:t>IgM</a:t>
            </a:r>
            <a:r>
              <a:rPr lang="pt-BR" b="1" i="0" dirty="0">
                <a:solidFill>
                  <a:srgbClr val="444444"/>
                </a:solidFill>
                <a:effectLst/>
                <a:latin typeface="Roboto Condensed" panose="02000000000000000000" pitchFamily="2" charset="0"/>
              </a:rPr>
              <a:t> negativo e IgG positivo</a:t>
            </a:r>
            <a:r>
              <a:rPr lang="pt-BR" b="0" i="0" dirty="0">
                <a:solidFill>
                  <a:srgbClr val="444444"/>
                </a:solidFill>
                <a:effectLst/>
                <a:latin typeface="Roboto Condensed" panose="02000000000000000000" pitchFamily="2" charset="0"/>
              </a:rPr>
              <a:t>: este resultado sugere infecção antiga e já curada. Esse tipo de sorologia indica que a paciente já teve a doença há muito tempo, curou-se e hoje encontra-se imunizada, sem risco de tê-la novamente. É o melhor resultado para a gestante.</a:t>
            </a:r>
          </a:p>
          <a:p>
            <a:pPr algn="l">
              <a:buFont typeface="Arial" panose="020B0604020202020204" pitchFamily="34" charset="0"/>
              <a:buChar char="•"/>
            </a:pPr>
            <a:r>
              <a:rPr lang="pt-BR" b="1" i="0" dirty="0" err="1">
                <a:solidFill>
                  <a:srgbClr val="444444"/>
                </a:solidFill>
                <a:effectLst/>
                <a:latin typeface="Roboto Condensed" panose="02000000000000000000" pitchFamily="2" charset="0"/>
              </a:rPr>
              <a:t>IgM</a:t>
            </a:r>
            <a:r>
              <a:rPr lang="pt-BR" b="1" i="0" dirty="0">
                <a:solidFill>
                  <a:srgbClr val="444444"/>
                </a:solidFill>
                <a:effectLst/>
                <a:latin typeface="Roboto Condensed" panose="02000000000000000000" pitchFamily="2" charset="0"/>
              </a:rPr>
              <a:t> negativo e IgG negativo</a:t>
            </a:r>
            <a:r>
              <a:rPr lang="pt-BR" b="0" i="0" dirty="0">
                <a:solidFill>
                  <a:srgbClr val="444444"/>
                </a:solidFill>
                <a:effectLst/>
                <a:latin typeface="Roboto Condensed" panose="02000000000000000000" pitchFamily="2" charset="0"/>
              </a:rPr>
              <a:t>: este resultado indica que a grávida nunca teve a doença. Esse tipo de sorologia sugere que a paciente não está doente, mas não tem imunidade contra a infecção, podendo contraí-la, caso seja exposta ao germe durante a gravidez.</a:t>
            </a:r>
          </a:p>
        </p:txBody>
      </p:sp>
      <p:sp>
        <p:nvSpPr>
          <p:cNvPr id="4" name="Espaço Reservado para Data 3">
            <a:extLst>
              <a:ext uri="{FF2B5EF4-FFF2-40B4-BE49-F238E27FC236}">
                <a16:creationId xmlns:a16="http://schemas.microsoft.com/office/drawing/2014/main" id="{E6F7AB65-05B2-4B78-A0D8-13E76AE33EAA}"/>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358409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C9E2F0F-79D9-4108-9A27-C8ED748C6C08}"/>
              </a:ext>
            </a:extLst>
          </p:cNvPr>
          <p:cNvSpPr>
            <a:spLocks noGrp="1"/>
          </p:cNvSpPr>
          <p:nvPr>
            <p:ph idx="1"/>
          </p:nvPr>
        </p:nvSpPr>
        <p:spPr>
          <a:xfrm>
            <a:off x="597877" y="633045"/>
            <a:ext cx="11122269" cy="5635869"/>
          </a:xfrm>
        </p:spPr>
        <p:txBody>
          <a:bodyPr/>
          <a:lstStyle/>
          <a:p>
            <a:pPr marL="0" indent="0" algn="ctr">
              <a:buNone/>
            </a:pPr>
            <a:endParaRPr lang="pt-BR" sz="3200" b="0" i="0" dirty="0">
              <a:solidFill>
                <a:srgbClr val="444444"/>
              </a:solidFill>
              <a:effectLst/>
              <a:latin typeface="Roboto Condensed" panose="02000000000000000000" pitchFamily="2" charset="0"/>
            </a:endParaRPr>
          </a:p>
          <a:p>
            <a:pPr marL="0" indent="0" algn="ctr">
              <a:buNone/>
            </a:pPr>
            <a:r>
              <a:rPr lang="pt-BR" sz="3200" b="0" i="0" dirty="0">
                <a:solidFill>
                  <a:srgbClr val="444444"/>
                </a:solidFill>
                <a:effectLst/>
                <a:latin typeface="Roboto Condensed" panose="02000000000000000000" pitchFamily="2" charset="0"/>
              </a:rPr>
              <a:t>Exemplo de uma gestante fictícia:</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Sorologia para toxoplasmose: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negativo e IgG negativo.</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Sorologia para rubéola: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negativo e IgG positivo.</a:t>
            </a:r>
          </a:p>
          <a:p>
            <a:pPr algn="l">
              <a:buFont typeface="Arial" panose="020B0604020202020204" pitchFamily="34" charset="0"/>
              <a:buChar char="•"/>
            </a:pPr>
            <a:r>
              <a:rPr lang="pt-BR" b="0" i="0" dirty="0">
                <a:solidFill>
                  <a:srgbClr val="444444"/>
                </a:solidFill>
                <a:effectLst/>
                <a:latin typeface="Roboto Condensed" panose="02000000000000000000" pitchFamily="2" charset="0"/>
              </a:rPr>
              <a:t>Sorologia para citomegalovírus: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negativo e IgG positivo.</a:t>
            </a:r>
          </a:p>
          <a:p>
            <a:pPr algn="l"/>
            <a:r>
              <a:rPr lang="pt-BR" b="0" i="0" dirty="0">
                <a:solidFill>
                  <a:srgbClr val="444444"/>
                </a:solidFill>
                <a:effectLst/>
                <a:latin typeface="Roboto Condensed" panose="02000000000000000000" pitchFamily="2" charset="0"/>
              </a:rPr>
              <a:t>Os resultados acima indicam que a gestante nunca teve toxoplasmose, mas já está imunizada contra rubéola e </a:t>
            </a:r>
            <a:r>
              <a:rPr lang="pt-BR" b="0" i="0" dirty="0" err="1">
                <a:solidFill>
                  <a:srgbClr val="444444"/>
                </a:solidFill>
                <a:effectLst/>
                <a:latin typeface="Roboto Condensed" panose="02000000000000000000" pitchFamily="2" charset="0"/>
              </a:rPr>
              <a:t>citomegalovirose</a:t>
            </a:r>
            <a:r>
              <a:rPr lang="pt-BR" b="0" i="0" dirty="0">
                <a:solidFill>
                  <a:srgbClr val="444444"/>
                </a:solidFill>
                <a:effectLst/>
                <a:latin typeface="Roboto Condensed" panose="02000000000000000000" pitchFamily="2" charset="0"/>
              </a:rPr>
              <a:t>. Isso significa que o único risco dela durante a gravidez é em relação à toxoplasmose. O obstetra só precisa orientá-la sobre como minimizar o risco de contrair toxoplasmose. No trimestre seguinte, não há necessidade de repetir as sorologias contra rubéola ou citomegalovírus, apenas contra toxoplasmose.</a:t>
            </a:r>
          </a:p>
          <a:p>
            <a:pPr algn="l"/>
            <a:r>
              <a:rPr lang="pt-BR" b="0" i="0" dirty="0">
                <a:solidFill>
                  <a:srgbClr val="444444"/>
                </a:solidFill>
                <a:effectLst/>
                <a:latin typeface="Roboto Condensed" panose="02000000000000000000" pitchFamily="2" charset="0"/>
              </a:rPr>
              <a:t>É importante destacar que nem todos os resultados da sorologia vêm com as dosagens de IgG e </a:t>
            </a:r>
            <a:r>
              <a:rPr lang="pt-BR" b="0" i="0" dirty="0" err="1">
                <a:solidFill>
                  <a:srgbClr val="444444"/>
                </a:solidFill>
                <a:effectLst/>
                <a:latin typeface="Roboto Condensed" panose="02000000000000000000" pitchFamily="2" charset="0"/>
              </a:rPr>
              <a:t>IgM</a:t>
            </a:r>
            <a:r>
              <a:rPr lang="pt-BR" b="0" i="0" dirty="0">
                <a:solidFill>
                  <a:srgbClr val="444444"/>
                </a:solidFill>
                <a:effectLst/>
                <a:latin typeface="Roboto Condensed" panose="02000000000000000000" pitchFamily="2" charset="0"/>
              </a:rPr>
              <a:t>. No caso do HIV, por exemplo, o resultado vem somente como reagente (positivo) ou não reagente (negativo).</a:t>
            </a:r>
          </a:p>
          <a:p>
            <a:pPr marL="0" indent="0">
              <a:buNone/>
            </a:pPr>
            <a:endParaRPr lang="pt-BR" dirty="0"/>
          </a:p>
        </p:txBody>
      </p:sp>
      <p:sp>
        <p:nvSpPr>
          <p:cNvPr id="4" name="Espaço Reservado para Data 3">
            <a:extLst>
              <a:ext uri="{FF2B5EF4-FFF2-40B4-BE49-F238E27FC236}">
                <a16:creationId xmlns:a16="http://schemas.microsoft.com/office/drawing/2014/main" id="{E5D8EF0D-780A-4EEF-9E55-CC8D6962A073}"/>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326401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41D8E-3932-4C94-B6A4-242DAEDA107B}"/>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2° e 3° trimestre:</a:t>
            </a:r>
            <a:endParaRPr lang="pt-BR" dirty="0"/>
          </a:p>
        </p:txBody>
      </p:sp>
      <p:sp>
        <p:nvSpPr>
          <p:cNvPr id="3" name="Espaço Reservado para Conteúdo 2">
            <a:extLst>
              <a:ext uri="{FF2B5EF4-FFF2-40B4-BE49-F238E27FC236}">
                <a16:creationId xmlns:a16="http://schemas.microsoft.com/office/drawing/2014/main" id="{80CD0603-5714-410C-9D4B-9032ED4A7F09}"/>
              </a:ext>
            </a:extLst>
          </p:cNvPr>
          <p:cNvSpPr>
            <a:spLocks noGrp="1"/>
          </p:cNvSpPr>
          <p:nvPr>
            <p:ph idx="1"/>
          </p:nvPr>
        </p:nvSpPr>
        <p:spPr>
          <a:xfrm>
            <a:off x="844061" y="2014194"/>
            <a:ext cx="10612315" cy="3938550"/>
          </a:xfrm>
        </p:spPr>
        <p:txBody>
          <a:bodyPr>
            <a:normAutofit lnSpcReduction="10000"/>
          </a:bodyPr>
          <a:lstStyle/>
          <a:p>
            <a:pPr marL="0" indent="0" algn="l">
              <a:buNone/>
            </a:pPr>
            <a:r>
              <a:rPr lang="pt-BR" b="1" i="0" dirty="0">
                <a:effectLst/>
                <a:latin typeface="Roboto Condensed" panose="02000000000000000000" pitchFamily="2" charset="0"/>
              </a:rPr>
              <a:t>Sorologias solicitadas de rotina no pré-natal</a:t>
            </a:r>
          </a:p>
          <a:p>
            <a:pPr algn="l"/>
            <a:r>
              <a:rPr lang="pt-BR" b="0" i="0" dirty="0">
                <a:effectLst/>
                <a:latin typeface="Roboto Condensed" panose="02000000000000000000" pitchFamily="2" charset="0"/>
              </a:rPr>
              <a:t>A sorologia para algumas infecção fazem parte da rotina de qualquer pré-natal. São elas:</a:t>
            </a:r>
          </a:p>
          <a:p>
            <a:pPr algn="l">
              <a:buFont typeface="Arial" panose="020B0604020202020204" pitchFamily="34" charset="0"/>
              <a:buChar char="•"/>
            </a:pPr>
            <a:r>
              <a:rPr lang="pt-BR" b="0" i="0" u="none" strike="noStrike" dirty="0">
                <a:effectLst/>
                <a:latin typeface="Roboto Condensed" panose="02000000000000000000" pitchFamily="2" charset="0"/>
                <a:hlinkClick r:id="rId2">
                  <a:extLst>
                    <a:ext uri="{A12FA001-AC4F-418D-AE19-62706E023703}">
                      <ahyp:hlinkClr xmlns:ahyp="http://schemas.microsoft.com/office/drawing/2018/hyperlinkcolor" val="tx"/>
                    </a:ext>
                  </a:extLst>
                </a:hlinkClick>
              </a:rPr>
              <a:t>Rubéola</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3">
                  <a:extLst>
                    <a:ext uri="{A12FA001-AC4F-418D-AE19-62706E023703}">
                      <ahyp:hlinkClr xmlns:ahyp="http://schemas.microsoft.com/office/drawing/2018/hyperlinkcolor" val="tx"/>
                    </a:ext>
                  </a:extLst>
                </a:hlinkClick>
              </a:rPr>
              <a:t>Toxoplasmose</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4">
                  <a:extLst>
                    <a:ext uri="{A12FA001-AC4F-418D-AE19-62706E023703}">
                      <ahyp:hlinkClr xmlns:ahyp="http://schemas.microsoft.com/office/drawing/2018/hyperlinkcolor" val="tx"/>
                    </a:ext>
                  </a:extLst>
                </a:hlinkClick>
              </a:rPr>
              <a:t>Citomegalovírus</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5">
                  <a:extLst>
                    <a:ext uri="{A12FA001-AC4F-418D-AE19-62706E023703}">
                      <ahyp:hlinkClr xmlns:ahyp="http://schemas.microsoft.com/office/drawing/2018/hyperlinkcolor" val="tx"/>
                    </a:ext>
                  </a:extLst>
                </a:hlinkClick>
              </a:rPr>
              <a:t>Sífilis</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6">
                  <a:extLst>
                    <a:ext uri="{A12FA001-AC4F-418D-AE19-62706E023703}">
                      <ahyp:hlinkClr xmlns:ahyp="http://schemas.microsoft.com/office/drawing/2018/hyperlinkcolor" val="tx"/>
                    </a:ext>
                  </a:extLst>
                </a:hlinkClick>
              </a:rPr>
              <a:t>Hepatite B</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7">
                  <a:extLst>
                    <a:ext uri="{A12FA001-AC4F-418D-AE19-62706E023703}">
                      <ahyp:hlinkClr xmlns:ahyp="http://schemas.microsoft.com/office/drawing/2018/hyperlinkcolor" val="tx"/>
                    </a:ext>
                  </a:extLst>
                </a:hlinkClick>
              </a:rPr>
              <a:t>Hepatite C</a:t>
            </a:r>
            <a:r>
              <a:rPr lang="pt-BR" b="0" i="0" dirty="0">
                <a:effectLst/>
                <a:latin typeface="Roboto Condensed" panose="02000000000000000000" pitchFamily="2" charset="0"/>
              </a:rPr>
              <a:t>.</a:t>
            </a:r>
          </a:p>
          <a:p>
            <a:pPr algn="l">
              <a:buFont typeface="Arial" panose="020B0604020202020204" pitchFamily="34" charset="0"/>
              <a:buChar char="•"/>
            </a:pPr>
            <a:r>
              <a:rPr lang="pt-BR" b="0" i="0" u="none" strike="noStrike" dirty="0">
                <a:effectLst/>
                <a:latin typeface="Roboto Condensed" panose="02000000000000000000" pitchFamily="2" charset="0"/>
                <a:hlinkClick r:id="rId8">
                  <a:extLst>
                    <a:ext uri="{A12FA001-AC4F-418D-AE19-62706E023703}">
                      <ahyp:hlinkClr xmlns:ahyp="http://schemas.microsoft.com/office/drawing/2018/hyperlinkcolor" val="tx"/>
                    </a:ext>
                  </a:extLst>
                </a:hlinkClick>
              </a:rPr>
              <a:t>HIV</a:t>
            </a:r>
            <a:r>
              <a:rPr lang="pt-BR" b="0" i="0" dirty="0">
                <a:effectLst/>
                <a:latin typeface="Roboto Condensed" panose="02000000000000000000" pitchFamily="2" charset="0"/>
              </a:rPr>
              <a:t>.</a:t>
            </a:r>
          </a:p>
          <a:p>
            <a:pPr algn="l"/>
            <a:r>
              <a:rPr lang="pt-BR" b="0" i="0" dirty="0">
                <a:effectLst/>
                <a:latin typeface="Roboto Condensed" panose="02000000000000000000" pitchFamily="2" charset="0"/>
              </a:rPr>
              <a:t>As infecções acima são aquelas que devem ser pesquisadas de rotina em gravidezes de baixo risco. Outras sorologias podem ser solicitadas caso haja necessidade, como, por exemplo, uma grávida que tenha tido contado recente com pessoas com catapora, herpes ou caxumba, por exemplo.</a:t>
            </a:r>
          </a:p>
          <a:p>
            <a:pPr marL="0" indent="0">
              <a:buNone/>
            </a:pPr>
            <a:endParaRPr lang="pt-BR" dirty="0"/>
          </a:p>
        </p:txBody>
      </p:sp>
      <p:sp>
        <p:nvSpPr>
          <p:cNvPr id="4" name="Espaço Reservado para Data 3">
            <a:extLst>
              <a:ext uri="{FF2B5EF4-FFF2-40B4-BE49-F238E27FC236}">
                <a16:creationId xmlns:a16="http://schemas.microsoft.com/office/drawing/2014/main" id="{11A73890-2CE9-447F-9799-ECAB28A2D7E1}"/>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213249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263ECE-B2F3-473C-B433-248D076ED5D2}"/>
              </a:ext>
            </a:extLst>
          </p:cNvPr>
          <p:cNvSpPr>
            <a:spLocks noGrp="1"/>
          </p:cNvSpPr>
          <p:nvPr>
            <p:ph type="title"/>
          </p:nvPr>
        </p:nvSpPr>
        <p:spPr/>
        <p:txBody>
          <a:bodyPr/>
          <a:lstStyle/>
          <a:p>
            <a:r>
              <a:rPr lang="pt-BR" dirty="0"/>
              <a:t>IMPORTÂNCIA DO PRÉ NATAL</a:t>
            </a:r>
          </a:p>
        </p:txBody>
      </p:sp>
      <p:sp>
        <p:nvSpPr>
          <p:cNvPr id="3" name="Espaço Reservado para Conteúdo 2">
            <a:extLst>
              <a:ext uri="{FF2B5EF4-FFF2-40B4-BE49-F238E27FC236}">
                <a16:creationId xmlns:a16="http://schemas.microsoft.com/office/drawing/2014/main" id="{62398CFF-06B2-4AE2-81CE-FA34F9365C19}"/>
              </a:ext>
            </a:extLst>
          </p:cNvPr>
          <p:cNvSpPr>
            <a:spLocks noGrp="1"/>
          </p:cNvSpPr>
          <p:nvPr>
            <p:ph idx="1"/>
          </p:nvPr>
        </p:nvSpPr>
        <p:spPr/>
        <p:txBody>
          <a:bodyPr>
            <a:normAutofit/>
          </a:bodyPr>
          <a:lstStyle/>
          <a:p>
            <a:pPr marL="0" indent="0" algn="just">
              <a:buNone/>
            </a:pPr>
            <a:r>
              <a:rPr lang="pt-BR" sz="2000" b="0" i="0" dirty="0">
                <a:solidFill>
                  <a:srgbClr val="212529"/>
                </a:solidFill>
                <a:effectLst/>
                <a:latin typeface="-apple-system"/>
              </a:rPr>
              <a:t>A realização do pré-natal representa papel fundamental na prevenção e/ou detecção precoce de patologias tanto maternas como fetais, permitindo um desenvolvimento saudável do bebê e reduzindo os riscos da gestante. </a:t>
            </a:r>
          </a:p>
          <a:p>
            <a:pPr marL="0" indent="0" algn="just">
              <a:buNone/>
            </a:pPr>
            <a:r>
              <a:rPr lang="pt-BR" sz="2000" b="0" i="0" dirty="0">
                <a:solidFill>
                  <a:srgbClr val="212529"/>
                </a:solidFill>
                <a:effectLst/>
                <a:latin typeface="-apple-system"/>
              </a:rPr>
              <a:t>Informações sobre as diferentes vivências devem ser trocadas entre as mulheres e os profissionais de saúde. Essa possibilidade de intercâmbio de experiências e conhecimentos é considerada a melhor forma de promover a compreensão do processo de gestação.</a:t>
            </a:r>
            <a:endParaRPr lang="pt-BR" sz="2000" dirty="0"/>
          </a:p>
        </p:txBody>
      </p:sp>
      <p:sp>
        <p:nvSpPr>
          <p:cNvPr id="4" name="Espaço Reservado para Data 3">
            <a:extLst>
              <a:ext uri="{FF2B5EF4-FFF2-40B4-BE49-F238E27FC236}">
                <a16:creationId xmlns:a16="http://schemas.microsoft.com/office/drawing/2014/main" id="{7EAD69E2-8F4E-4150-A295-8E2E3AF1F4A2}"/>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316631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3E6051-0CAF-4647-94F1-B7B8BCCD0BA3}"/>
              </a:ext>
            </a:extLst>
          </p:cNvPr>
          <p:cNvSpPr>
            <a:spLocks noGrp="1"/>
          </p:cNvSpPr>
          <p:nvPr>
            <p:ph type="title"/>
          </p:nvPr>
        </p:nvSpPr>
        <p:spPr/>
        <p:txBody>
          <a:bodyPr/>
          <a:lstStyle/>
          <a:p>
            <a:r>
              <a:rPr lang="pt-BR" dirty="0"/>
              <a:t>O QUE A GESTANTE RECEBERÁ</a:t>
            </a:r>
          </a:p>
        </p:txBody>
      </p:sp>
      <p:sp>
        <p:nvSpPr>
          <p:cNvPr id="3" name="Espaço Reservado para Conteúdo 2">
            <a:extLst>
              <a:ext uri="{FF2B5EF4-FFF2-40B4-BE49-F238E27FC236}">
                <a16:creationId xmlns:a16="http://schemas.microsoft.com/office/drawing/2014/main" id="{47D88F86-E5DA-4367-98A1-8DE268656FB6}"/>
              </a:ext>
            </a:extLst>
          </p:cNvPr>
          <p:cNvSpPr>
            <a:spLocks noGrp="1"/>
          </p:cNvSpPr>
          <p:nvPr>
            <p:ph idx="1"/>
          </p:nvPr>
        </p:nvSpPr>
        <p:spPr/>
        <p:txBody>
          <a:bodyPr>
            <a:normAutofit/>
          </a:bodyPr>
          <a:lstStyle/>
          <a:p>
            <a:pPr marL="0" indent="0">
              <a:buNone/>
            </a:pPr>
            <a:r>
              <a:rPr lang="pt-BR" sz="2000" b="0" i="0" dirty="0">
                <a:solidFill>
                  <a:srgbClr val="212529"/>
                </a:solidFill>
                <a:effectLst/>
                <a:latin typeface="-apple-system"/>
              </a:rPr>
              <a:t>– o cartão da gestante com a identificação preenchida e orientação sobre o mesmo;</a:t>
            </a:r>
            <a:br>
              <a:rPr lang="pt-BR" sz="2000" dirty="0"/>
            </a:br>
            <a:r>
              <a:rPr lang="pt-BR" sz="2000" b="0" i="0" dirty="0">
                <a:solidFill>
                  <a:srgbClr val="212529"/>
                </a:solidFill>
                <a:effectLst/>
                <a:latin typeface="-apple-system"/>
              </a:rPr>
              <a:t>– o calendário de vacinas e suas orientações;</a:t>
            </a:r>
            <a:br>
              <a:rPr lang="pt-BR" sz="2000" dirty="0"/>
            </a:br>
            <a:r>
              <a:rPr lang="pt-BR" sz="2000" b="0" i="0" dirty="0">
                <a:solidFill>
                  <a:srgbClr val="212529"/>
                </a:solidFill>
                <a:effectLst/>
                <a:latin typeface="-apple-system"/>
              </a:rPr>
              <a:t>– a solicitação de exames de rotina;</a:t>
            </a:r>
            <a:br>
              <a:rPr lang="pt-BR" sz="2000" dirty="0"/>
            </a:br>
            <a:r>
              <a:rPr lang="pt-BR" sz="2000" b="0" i="0" dirty="0">
                <a:solidFill>
                  <a:srgbClr val="212529"/>
                </a:solidFill>
                <a:effectLst/>
                <a:latin typeface="-apple-system"/>
              </a:rPr>
              <a:t>– as orientações sobre a sua participação nas atividades educativas – reuniões em grupo e visitas domiciliares;</a:t>
            </a:r>
            <a:br>
              <a:rPr lang="pt-BR" sz="2000" dirty="0"/>
            </a:br>
            <a:r>
              <a:rPr lang="pt-BR" sz="2000" b="0" i="0" dirty="0">
                <a:solidFill>
                  <a:srgbClr val="212529"/>
                </a:solidFill>
                <a:effectLst/>
                <a:latin typeface="-apple-system"/>
              </a:rPr>
              <a:t>– o agendamento de consulta médica para pesquisa de fatores de risco.</a:t>
            </a:r>
            <a:endParaRPr lang="pt-BR" sz="2000" dirty="0"/>
          </a:p>
        </p:txBody>
      </p:sp>
      <p:sp>
        <p:nvSpPr>
          <p:cNvPr id="4" name="Espaço Reservado para Data 3">
            <a:extLst>
              <a:ext uri="{FF2B5EF4-FFF2-40B4-BE49-F238E27FC236}">
                <a16:creationId xmlns:a16="http://schemas.microsoft.com/office/drawing/2014/main" id="{96093A9F-B82C-494D-A3B9-1BC8D5B0C18F}"/>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34805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01F15-A269-403B-9912-A01D7F02D0A5}"/>
              </a:ext>
            </a:extLst>
          </p:cNvPr>
          <p:cNvSpPr>
            <a:spLocks noGrp="1"/>
          </p:cNvSpPr>
          <p:nvPr>
            <p:ph type="title"/>
          </p:nvPr>
        </p:nvSpPr>
        <p:spPr/>
        <p:txBody>
          <a:bodyPr/>
          <a:lstStyle/>
          <a:p>
            <a:r>
              <a:rPr lang="pt-BR" dirty="0"/>
              <a:t>PRINCIPAIS OBJETIVOS DO PRÉ NATAL</a:t>
            </a:r>
          </a:p>
        </p:txBody>
      </p:sp>
      <p:sp>
        <p:nvSpPr>
          <p:cNvPr id="3" name="Espaço Reservado para Conteúdo 2">
            <a:extLst>
              <a:ext uri="{FF2B5EF4-FFF2-40B4-BE49-F238E27FC236}">
                <a16:creationId xmlns:a16="http://schemas.microsoft.com/office/drawing/2014/main" id="{1569AD2B-1907-496E-8474-7D43A907DE0B}"/>
              </a:ext>
            </a:extLst>
          </p:cNvPr>
          <p:cNvSpPr>
            <a:spLocks noGrp="1"/>
          </p:cNvSpPr>
          <p:nvPr>
            <p:ph idx="1"/>
          </p:nvPr>
        </p:nvSpPr>
        <p:spPr>
          <a:xfrm>
            <a:off x="747346" y="1635369"/>
            <a:ext cx="10744200" cy="4317375"/>
          </a:xfrm>
        </p:spPr>
        <p:txBody>
          <a:bodyPr>
            <a:noAutofit/>
          </a:bodyPr>
          <a:lstStyle/>
          <a:p>
            <a:pPr marL="0" indent="0">
              <a:buNone/>
            </a:pPr>
            <a:r>
              <a:rPr lang="pt-BR" sz="2000" b="0" i="0" dirty="0">
                <a:solidFill>
                  <a:srgbClr val="212529"/>
                </a:solidFill>
                <a:effectLst/>
                <a:latin typeface="-apple-system"/>
              </a:rPr>
              <a:t>- preparar a mulher para a maternidade, trazendo informações educativas sobre o parto e o cuidado da criança (puericultura);</a:t>
            </a:r>
            <a:br>
              <a:rPr lang="pt-BR" sz="2000" dirty="0"/>
            </a:br>
            <a:r>
              <a:rPr lang="pt-BR" sz="2000" b="0" i="0" dirty="0">
                <a:solidFill>
                  <a:srgbClr val="212529"/>
                </a:solidFill>
                <a:effectLst/>
                <a:latin typeface="-apple-system"/>
              </a:rPr>
              <a:t>– fornecer orientações essenciais sobre hábitos de vida e higiene pré-natal;</a:t>
            </a:r>
            <a:br>
              <a:rPr lang="pt-BR" sz="2000" dirty="0"/>
            </a:br>
            <a:r>
              <a:rPr lang="pt-BR" sz="2000" b="0" i="0" dirty="0">
                <a:solidFill>
                  <a:srgbClr val="212529"/>
                </a:solidFill>
                <a:effectLst/>
                <a:latin typeface="-apple-system"/>
              </a:rPr>
              <a:t>– orientar sobre a manutenção do estado nutricional apropriado;</a:t>
            </a:r>
            <a:br>
              <a:rPr lang="pt-BR" sz="2000" dirty="0"/>
            </a:br>
            <a:r>
              <a:rPr lang="pt-BR" sz="2000" b="0" i="0" dirty="0">
                <a:solidFill>
                  <a:srgbClr val="212529"/>
                </a:solidFill>
                <a:effectLst/>
                <a:latin typeface="-apple-system"/>
              </a:rPr>
              <a:t>– orientar sobre o uso de medicações que possam afetar o feto ou o parto ou medidas que possam prejudicar o feto;</a:t>
            </a:r>
            <a:br>
              <a:rPr lang="pt-BR" sz="2000" dirty="0"/>
            </a:br>
            <a:r>
              <a:rPr lang="pt-BR" sz="2000" b="0" i="0" dirty="0">
                <a:solidFill>
                  <a:srgbClr val="212529"/>
                </a:solidFill>
                <a:effectLst/>
                <a:latin typeface="-apple-system"/>
              </a:rPr>
              <a:t>– tratar das manifestações físicas próprias da gravidez;</a:t>
            </a:r>
            <a:br>
              <a:rPr lang="pt-BR" sz="2000" dirty="0"/>
            </a:br>
            <a:r>
              <a:rPr lang="pt-BR" sz="2000" b="0" i="0" dirty="0">
                <a:solidFill>
                  <a:srgbClr val="212529"/>
                </a:solidFill>
                <a:effectLst/>
                <a:latin typeface="-apple-system"/>
              </a:rPr>
              <a:t>– tratar de doenças existentes, que de alguma forma interfiram no bom andamento da gravidez;</a:t>
            </a:r>
            <a:br>
              <a:rPr lang="pt-BR" sz="2000" dirty="0"/>
            </a:br>
            <a:r>
              <a:rPr lang="pt-BR" sz="2000" b="0" i="0" dirty="0">
                <a:solidFill>
                  <a:srgbClr val="212529"/>
                </a:solidFill>
                <a:effectLst/>
                <a:latin typeface="-apple-system"/>
              </a:rPr>
              <a:t>– fazer prevenção, diagnóstico precoce e tratamento de doenças próprias da gestação ou que sejam intercorrências previsíveis dela;</a:t>
            </a:r>
            <a:br>
              <a:rPr lang="pt-BR" sz="2000" dirty="0"/>
            </a:br>
            <a:r>
              <a:rPr lang="pt-BR" sz="2000" b="0" i="0" dirty="0">
                <a:solidFill>
                  <a:srgbClr val="212529"/>
                </a:solidFill>
                <a:effectLst/>
                <a:latin typeface="-apple-system"/>
              </a:rPr>
              <a:t>– orientar psicologicamente a gestante para o enfrentamento da maternidade;</a:t>
            </a:r>
            <a:br>
              <a:rPr lang="pt-BR" sz="2000" dirty="0"/>
            </a:br>
            <a:r>
              <a:rPr lang="pt-BR" sz="2000" b="0" i="0" dirty="0">
                <a:solidFill>
                  <a:srgbClr val="212529"/>
                </a:solidFill>
                <a:effectLst/>
                <a:latin typeface="-apple-system"/>
              </a:rPr>
              <a:t>– nas consultas médicas, o profissional deverá orientar a paciente com relação à dieta, higiene, sono, hábito intestinal, exercícios, vestuário, recreação, sexualidade, hábitos de fumo, álcool, drogas e outras eventuais orientações que se façam necessárias.</a:t>
            </a:r>
            <a:endParaRPr lang="pt-BR" sz="2000" dirty="0"/>
          </a:p>
        </p:txBody>
      </p:sp>
      <p:sp>
        <p:nvSpPr>
          <p:cNvPr id="4" name="Espaço Reservado para Data 3">
            <a:extLst>
              <a:ext uri="{FF2B5EF4-FFF2-40B4-BE49-F238E27FC236}">
                <a16:creationId xmlns:a16="http://schemas.microsoft.com/office/drawing/2014/main" id="{0E842D6A-0970-49A7-A9F9-83E45CDCEAEF}"/>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1111619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E39F66-4885-40CE-9EF5-9900E394810E}"/>
              </a:ext>
            </a:extLst>
          </p:cNvPr>
          <p:cNvSpPr>
            <a:spLocks noGrp="1"/>
          </p:cNvSpPr>
          <p:nvPr>
            <p:ph type="title"/>
          </p:nvPr>
        </p:nvSpPr>
        <p:spPr>
          <a:xfrm>
            <a:off x="687265" y="660179"/>
            <a:ext cx="11157439" cy="1371600"/>
          </a:xfrm>
        </p:spPr>
        <p:txBody>
          <a:bodyPr>
            <a:normAutofit fontScale="90000"/>
          </a:bodyPr>
          <a:lstStyle/>
          <a:p>
            <a:r>
              <a:rPr lang="pt-BR" b="0" i="0" dirty="0">
                <a:solidFill>
                  <a:srgbClr val="212529"/>
                </a:solidFill>
                <a:effectLst/>
                <a:latin typeface="-apple-system"/>
              </a:rPr>
              <a:t>A assistência ao pré-natal é o primeiro passo para parto e nascimento humanizados e pressupõe a relação de respeito que os profissionais de saúde estabelecem com as mulheres durante o processo de parturição e, compreende:</a:t>
            </a:r>
            <a:endParaRPr lang="pt-BR" dirty="0"/>
          </a:p>
        </p:txBody>
      </p:sp>
      <p:sp>
        <p:nvSpPr>
          <p:cNvPr id="3" name="Espaço Reservado para Conteúdo 2">
            <a:extLst>
              <a:ext uri="{FF2B5EF4-FFF2-40B4-BE49-F238E27FC236}">
                <a16:creationId xmlns:a16="http://schemas.microsoft.com/office/drawing/2014/main" id="{33F22902-D2A8-4ADD-BBB3-5363EE2F6E90}"/>
              </a:ext>
            </a:extLst>
          </p:cNvPr>
          <p:cNvSpPr>
            <a:spLocks noGrp="1"/>
          </p:cNvSpPr>
          <p:nvPr>
            <p:ph idx="1"/>
          </p:nvPr>
        </p:nvSpPr>
        <p:spPr>
          <a:xfrm>
            <a:off x="687265" y="2368296"/>
            <a:ext cx="10694377" cy="3849624"/>
          </a:xfrm>
        </p:spPr>
        <p:txBody>
          <a:bodyPr>
            <a:noAutofit/>
          </a:bodyPr>
          <a:lstStyle/>
          <a:p>
            <a:pPr marL="0" indent="0">
              <a:buNone/>
            </a:pPr>
            <a:r>
              <a:rPr lang="pt-BR" sz="1800" b="0" i="0" dirty="0">
                <a:solidFill>
                  <a:srgbClr val="212529"/>
                </a:solidFill>
                <a:effectLst/>
                <a:latin typeface="-apple-system"/>
              </a:rPr>
              <a:t>– parto como um processo natural e fisiológico que, normalmente, quando bem conduzido, não precisa de condutas intervencionistas;</a:t>
            </a:r>
            <a:br>
              <a:rPr lang="pt-BR" sz="1800" dirty="0"/>
            </a:br>
            <a:r>
              <a:rPr lang="pt-BR" sz="1800" b="0" i="0" dirty="0">
                <a:solidFill>
                  <a:srgbClr val="212529"/>
                </a:solidFill>
                <a:effectLst/>
                <a:latin typeface="-apple-system"/>
              </a:rPr>
              <a:t>– respeito aos sentimentos, emoções, necessidades e valores culturais;</a:t>
            </a:r>
            <a:br>
              <a:rPr lang="pt-BR" sz="1800" dirty="0"/>
            </a:br>
            <a:r>
              <a:rPr lang="pt-BR" sz="1800" b="0" i="0" dirty="0">
                <a:solidFill>
                  <a:srgbClr val="212529"/>
                </a:solidFill>
                <a:effectLst/>
                <a:latin typeface="-apple-system"/>
              </a:rPr>
              <a:t>– disposição dos profissionais para ajudar a mulher a diminuir a ansiedade e a insegurança, assim como o medo do parto, da solidão, da dor, do ambiente hospitalar, de o bebê nascer com problemas e outros temores;</a:t>
            </a:r>
            <a:br>
              <a:rPr lang="pt-BR" sz="1800" dirty="0"/>
            </a:br>
            <a:r>
              <a:rPr lang="pt-BR" sz="1800" b="0" i="0" dirty="0">
                <a:solidFill>
                  <a:srgbClr val="212529"/>
                </a:solidFill>
                <a:effectLst/>
                <a:latin typeface="-apple-system"/>
              </a:rPr>
              <a:t>– promoção e manutenção do bem-estar físico e emocional ao longo do processo da gestação, parto e nascimento;</a:t>
            </a:r>
            <a:br>
              <a:rPr lang="pt-BR" sz="1800" dirty="0"/>
            </a:br>
            <a:r>
              <a:rPr lang="pt-BR" sz="1800" b="0" i="0" dirty="0">
                <a:solidFill>
                  <a:srgbClr val="212529"/>
                </a:solidFill>
                <a:effectLst/>
                <a:latin typeface="-apple-system"/>
              </a:rPr>
              <a:t>– informação e orientação permanente à parturiente sobre a evolução do trabalho de parto, reconhecendo o papel principal da mulher nesse processo, até mesmo aceitando a sua recusa a condutas que lhe causem constrangimento ou dor;</a:t>
            </a:r>
            <a:br>
              <a:rPr lang="pt-BR" sz="1800" dirty="0"/>
            </a:br>
            <a:r>
              <a:rPr lang="pt-BR" sz="1800" b="0" i="0" dirty="0">
                <a:solidFill>
                  <a:srgbClr val="212529"/>
                </a:solidFill>
                <a:effectLst/>
                <a:latin typeface="-apple-system"/>
              </a:rPr>
              <a:t>– espaço e apoio para a presença de um(a) acompanhante que a parturiente deseje;</a:t>
            </a:r>
            <a:br>
              <a:rPr lang="pt-BR" sz="1800" dirty="0"/>
            </a:br>
            <a:r>
              <a:rPr lang="pt-BR" sz="1800" b="0" i="0" dirty="0">
                <a:solidFill>
                  <a:srgbClr val="212529"/>
                </a:solidFill>
                <a:effectLst/>
                <a:latin typeface="-apple-system"/>
              </a:rPr>
              <a:t>– direito da mulher na escolha do local de nascimento e </a:t>
            </a:r>
            <a:r>
              <a:rPr lang="pt-BR" sz="1800" b="0" i="0" dirty="0" err="1">
                <a:solidFill>
                  <a:srgbClr val="212529"/>
                </a:solidFill>
                <a:effectLst/>
                <a:latin typeface="-apple-system"/>
              </a:rPr>
              <a:t>coresponsabilidade</a:t>
            </a:r>
            <a:r>
              <a:rPr lang="pt-BR" sz="1800" b="0" i="0" dirty="0">
                <a:solidFill>
                  <a:srgbClr val="212529"/>
                </a:solidFill>
                <a:effectLst/>
                <a:latin typeface="-apple-system"/>
              </a:rPr>
              <a:t> dos profissionais para garantir o acesso e a qualidade dos cuidados de saúde.</a:t>
            </a:r>
            <a:endParaRPr lang="pt-BR" sz="1800" dirty="0"/>
          </a:p>
        </p:txBody>
      </p:sp>
      <p:sp>
        <p:nvSpPr>
          <p:cNvPr id="4" name="Espaço Reservado para Data 3">
            <a:extLst>
              <a:ext uri="{FF2B5EF4-FFF2-40B4-BE49-F238E27FC236}">
                <a16:creationId xmlns:a16="http://schemas.microsoft.com/office/drawing/2014/main" id="{1AF82759-5E74-43C3-B814-F073B22DD9E9}"/>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4243320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00756B-540C-4BA2-97A0-390683D99339}"/>
              </a:ext>
            </a:extLst>
          </p:cNvPr>
          <p:cNvSpPr>
            <a:spLocks noGrp="1"/>
          </p:cNvSpPr>
          <p:nvPr>
            <p:ph type="title"/>
          </p:nvPr>
        </p:nvSpPr>
        <p:spPr/>
        <p:txBody>
          <a:bodyPr/>
          <a:lstStyle/>
          <a:p>
            <a:r>
              <a:rPr lang="pt-BR" dirty="0"/>
              <a:t>VANTAGENS DO PRÉ NATAL</a:t>
            </a:r>
          </a:p>
        </p:txBody>
      </p:sp>
      <p:sp>
        <p:nvSpPr>
          <p:cNvPr id="3" name="Espaço Reservado para Conteúdo 2">
            <a:extLst>
              <a:ext uri="{FF2B5EF4-FFF2-40B4-BE49-F238E27FC236}">
                <a16:creationId xmlns:a16="http://schemas.microsoft.com/office/drawing/2014/main" id="{177D585B-C2CA-4931-996A-1AED92F87A98}"/>
              </a:ext>
            </a:extLst>
          </p:cNvPr>
          <p:cNvSpPr>
            <a:spLocks noGrp="1"/>
          </p:cNvSpPr>
          <p:nvPr>
            <p:ph idx="1"/>
          </p:nvPr>
        </p:nvSpPr>
        <p:spPr>
          <a:xfrm>
            <a:off x="571499" y="2103120"/>
            <a:ext cx="11175023" cy="3849624"/>
          </a:xfrm>
        </p:spPr>
        <p:txBody>
          <a:bodyPr>
            <a:normAutofit/>
          </a:bodyPr>
          <a:lstStyle/>
          <a:p>
            <a:pPr marL="0" indent="0">
              <a:buNone/>
            </a:pPr>
            <a:r>
              <a:rPr lang="pt-BR" sz="2000" b="0" i="0" dirty="0">
                <a:solidFill>
                  <a:srgbClr val="212529"/>
                </a:solidFill>
                <a:effectLst/>
                <a:latin typeface="-apple-system"/>
              </a:rPr>
              <a:t>– permite identificar doenças que já estavam presentes no organismo, porém, evoluindo de forma silenciosa, como a hipertensão arterial, diabetes, doenças do coração, anemias, sífilis, etc. Seu diagnóstico permite medidas de tratamento que evitam maior prejuízo à mulher, não só durante a gestação, mas por toda sua vida;</a:t>
            </a:r>
            <a:br>
              <a:rPr lang="pt-BR" sz="2000" dirty="0"/>
            </a:br>
            <a:r>
              <a:rPr lang="pt-BR" sz="2000" b="0" i="0" dirty="0">
                <a:solidFill>
                  <a:srgbClr val="212529"/>
                </a:solidFill>
                <a:effectLst/>
                <a:latin typeface="-apple-system"/>
              </a:rPr>
              <a:t>– detecta problemas fetais, como más formações. Algumas delas, em fases iniciais, permitem o tratamento intraútero que proporciona ao recém-nascido uma vida normal;</a:t>
            </a:r>
            <a:br>
              <a:rPr lang="pt-BR" sz="2000" dirty="0"/>
            </a:br>
            <a:r>
              <a:rPr lang="pt-BR" sz="2000" b="0" i="0" dirty="0">
                <a:solidFill>
                  <a:srgbClr val="212529"/>
                </a:solidFill>
                <a:effectLst/>
                <a:latin typeface="-apple-system"/>
              </a:rPr>
              <a:t>– avalia aspectos relativos à placenta, possibilitando tratamento adequado. Sua localização inadequada pode provocar graves hemorragias com sérios riscos maternos;</a:t>
            </a:r>
            <a:br>
              <a:rPr lang="pt-BR" sz="2000" dirty="0"/>
            </a:br>
            <a:r>
              <a:rPr lang="pt-BR" sz="2000" b="0" i="0" dirty="0">
                <a:solidFill>
                  <a:srgbClr val="212529"/>
                </a:solidFill>
                <a:effectLst/>
                <a:latin typeface="-apple-system"/>
              </a:rPr>
              <a:t>– identifica precocemente a pré-eclâmpsia, que se caracteriza por elevação da pressão arterial, comprometimento da função renal e cerebral, ocasionando convulsões e coma. Esta patologia constitui uma das principais causas de mortalidade no Brasil.</a:t>
            </a:r>
            <a:endParaRPr lang="pt-BR" sz="2000" dirty="0"/>
          </a:p>
        </p:txBody>
      </p:sp>
      <p:sp>
        <p:nvSpPr>
          <p:cNvPr id="4" name="Espaço Reservado para Data 3">
            <a:extLst>
              <a:ext uri="{FF2B5EF4-FFF2-40B4-BE49-F238E27FC236}">
                <a16:creationId xmlns:a16="http://schemas.microsoft.com/office/drawing/2014/main" id="{30AA787A-B5A9-4706-B142-9A09294BC637}"/>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177989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5914EF-EED2-4832-BE26-8F898C8C400E}"/>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trimestre:  </a:t>
            </a:r>
            <a:endParaRPr lang="pt-BR" dirty="0">
              <a:solidFill>
                <a:schemeClr val="tx1"/>
              </a:solidFill>
            </a:endParaRPr>
          </a:p>
        </p:txBody>
      </p:sp>
      <p:sp>
        <p:nvSpPr>
          <p:cNvPr id="3" name="Espaço Reservado para Conteúdo 2">
            <a:extLst>
              <a:ext uri="{FF2B5EF4-FFF2-40B4-BE49-F238E27FC236}">
                <a16:creationId xmlns:a16="http://schemas.microsoft.com/office/drawing/2014/main" id="{980BDC2C-9AAD-4F62-BB65-680620135DE6}"/>
              </a:ext>
            </a:extLst>
          </p:cNvPr>
          <p:cNvSpPr>
            <a:spLocks noGrp="1"/>
          </p:cNvSpPr>
          <p:nvPr>
            <p:ph idx="1"/>
          </p:nvPr>
        </p:nvSpPr>
        <p:spPr/>
        <p:txBody>
          <a:bodyPr/>
          <a:lstStyle/>
          <a:p>
            <a:pPr marL="0" indent="0" algn="l">
              <a:buNone/>
            </a:pPr>
            <a:r>
              <a:rPr lang="pt-BR" b="1" i="0" dirty="0">
                <a:solidFill>
                  <a:srgbClr val="444444"/>
                </a:solidFill>
                <a:effectLst/>
                <a:latin typeface="Roboto Condensed" panose="02000000000000000000" pitchFamily="2" charset="0"/>
              </a:rPr>
              <a:t>TIPAGEM SANGUÍNEA</a:t>
            </a:r>
            <a:endParaRPr lang="pt-BR" b="0" i="0" dirty="0">
              <a:solidFill>
                <a:srgbClr val="444444"/>
              </a:solidFill>
              <a:effectLst/>
              <a:latin typeface="Roboto Condensed" panose="02000000000000000000" pitchFamily="2" charset="0"/>
            </a:endParaRPr>
          </a:p>
          <a:p>
            <a:pPr algn="l"/>
            <a:r>
              <a:rPr lang="pt-BR" b="0" i="0" dirty="0">
                <a:solidFill>
                  <a:srgbClr val="444444"/>
                </a:solidFill>
                <a:effectLst/>
                <a:latin typeface="Roboto Condensed" panose="02000000000000000000" pitchFamily="2" charset="0"/>
              </a:rPr>
              <a:t>A tipagem sanguínea é importante para detectar mulheres que tenham sangue com fator Rh negativo (A-, B-, AB- ou O-) que estejam grávidas de bebês com sangue Rh positivo (A+, B+, AB+ ou O+).</a:t>
            </a:r>
          </a:p>
          <a:p>
            <a:pPr algn="l"/>
            <a:r>
              <a:rPr lang="pt-BR" b="0" i="0" dirty="0">
                <a:solidFill>
                  <a:srgbClr val="444444"/>
                </a:solidFill>
                <a:effectLst/>
                <a:latin typeface="Roboto Condensed" panose="02000000000000000000" pitchFamily="2" charset="0"/>
              </a:rPr>
              <a:t>Em geral, o sangue do bebê não se mistura com o sangue da mãe durante a gravidez, por isso, em uma primeira gravidez não há problemas quando a mãe e o filho têm fatores sanguíneos distintos. Porém, durante o parto, o organismo da mãe pode entrar em contato com alguma porção de sangue fetal, estimulando o sistema imunológico materno a produzir anticorpos contra o fator Rh. Isso significa que, em uma próxima gravidez, o sistema imunológico da mãe pode rejeitar um feto com fator Rh positivo, uma grave complicação conhecida como </a:t>
            </a:r>
            <a:r>
              <a:rPr lang="pt-BR" b="1" i="0" dirty="0">
                <a:solidFill>
                  <a:srgbClr val="444444"/>
                </a:solidFill>
                <a:effectLst/>
                <a:latin typeface="Roboto Condensed" panose="02000000000000000000" pitchFamily="2" charset="0"/>
              </a:rPr>
              <a:t>eritroblastose fetal</a:t>
            </a:r>
            <a:r>
              <a:rPr lang="pt-BR" b="0" i="0" dirty="0">
                <a:solidFill>
                  <a:srgbClr val="444444"/>
                </a:solidFill>
                <a:effectLst/>
                <a:latin typeface="Roboto Condensed" panose="02000000000000000000" pitchFamily="2" charset="0"/>
              </a:rPr>
              <a:t>.</a:t>
            </a:r>
          </a:p>
          <a:p>
            <a:pPr algn="l"/>
            <a:r>
              <a:rPr lang="pt-BR" b="0" i="0" dirty="0">
                <a:solidFill>
                  <a:srgbClr val="444444"/>
                </a:solidFill>
                <a:effectLst/>
                <a:latin typeface="Roboto Condensed" panose="02000000000000000000" pitchFamily="2" charset="0"/>
              </a:rPr>
              <a:t>Portanto, toda gestante com fator Rh negativo que está grávida de um bebê com fator Rh positivo deve receber injeção de imunoglobulina no terceiro trimestre e dentro das primeiras 72 horas após o parto, de forma a impedir o sistema imunológico da mãe de produzir anticorpos permanentes contra o fator Rh.</a:t>
            </a:r>
          </a:p>
          <a:p>
            <a:pPr algn="l"/>
            <a:r>
              <a:rPr lang="pt-BR" b="0" i="0" dirty="0">
                <a:solidFill>
                  <a:srgbClr val="444444"/>
                </a:solidFill>
                <a:effectLst/>
                <a:latin typeface="Roboto Condensed" panose="02000000000000000000" pitchFamily="2" charset="0"/>
              </a:rPr>
              <a:t>Gestantes que têm fator Rh positivo no sangue não precisam se preocupar com esse tipo de complicação na gravidez.</a:t>
            </a:r>
          </a:p>
          <a:p>
            <a:endParaRPr lang="pt-BR" dirty="0"/>
          </a:p>
        </p:txBody>
      </p:sp>
      <p:sp>
        <p:nvSpPr>
          <p:cNvPr id="4" name="Espaço Reservado para Data 3">
            <a:extLst>
              <a:ext uri="{FF2B5EF4-FFF2-40B4-BE49-F238E27FC236}">
                <a16:creationId xmlns:a16="http://schemas.microsoft.com/office/drawing/2014/main" id="{10935BBC-F3A2-4F6B-B39C-F3D457A520E0}"/>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3072286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E6E17A-DB1D-432E-B32F-BD7960D95CCB}"/>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trimestre:  </a:t>
            </a:r>
            <a:endParaRPr lang="pt-BR" dirty="0"/>
          </a:p>
        </p:txBody>
      </p:sp>
      <p:sp>
        <p:nvSpPr>
          <p:cNvPr id="3" name="Espaço Reservado para Conteúdo 2">
            <a:extLst>
              <a:ext uri="{FF2B5EF4-FFF2-40B4-BE49-F238E27FC236}">
                <a16:creationId xmlns:a16="http://schemas.microsoft.com/office/drawing/2014/main" id="{844FC77C-E263-4D66-A552-F8F037F775DE}"/>
              </a:ext>
            </a:extLst>
          </p:cNvPr>
          <p:cNvSpPr>
            <a:spLocks noGrp="1"/>
          </p:cNvSpPr>
          <p:nvPr>
            <p:ph idx="1"/>
          </p:nvPr>
        </p:nvSpPr>
        <p:spPr/>
        <p:txBody>
          <a:bodyPr/>
          <a:lstStyle/>
          <a:p>
            <a:pPr marL="0" indent="0" algn="l">
              <a:buNone/>
            </a:pPr>
            <a:r>
              <a:rPr lang="pt-BR" b="1" i="0" dirty="0">
                <a:solidFill>
                  <a:srgbClr val="444444"/>
                </a:solidFill>
                <a:effectLst/>
                <a:latin typeface="Roboto Condensed" panose="02000000000000000000" pitchFamily="2" charset="0"/>
              </a:rPr>
              <a:t>PAPANICOLAU</a:t>
            </a:r>
            <a:endParaRPr lang="pt-BR" b="0" i="0" dirty="0">
              <a:solidFill>
                <a:srgbClr val="444444"/>
              </a:solidFill>
              <a:effectLst/>
              <a:latin typeface="Roboto Condensed" panose="02000000000000000000" pitchFamily="2" charset="0"/>
            </a:endParaRPr>
          </a:p>
          <a:p>
            <a:pPr algn="l"/>
            <a:r>
              <a:rPr lang="pt-BR" b="0" i="0" dirty="0">
                <a:solidFill>
                  <a:srgbClr val="444444"/>
                </a:solidFill>
                <a:effectLst/>
                <a:latin typeface="Roboto Condensed" panose="02000000000000000000" pitchFamily="2" charset="0"/>
              </a:rPr>
              <a:t>O exame ginecológico de </a:t>
            </a:r>
            <a:r>
              <a:rPr lang="pt-BR" b="0" i="0" dirty="0" err="1">
                <a:solidFill>
                  <a:srgbClr val="444444"/>
                </a:solidFill>
                <a:effectLst/>
                <a:latin typeface="Roboto Condensed" panose="02000000000000000000" pitchFamily="2" charset="0"/>
              </a:rPr>
              <a:t>papanicolau</a:t>
            </a:r>
            <a:r>
              <a:rPr lang="pt-BR" b="0" i="0" dirty="0">
                <a:solidFill>
                  <a:srgbClr val="444444"/>
                </a:solidFill>
                <a:effectLst/>
                <a:latin typeface="Roboto Condensed" panose="02000000000000000000" pitchFamily="2" charset="0"/>
              </a:rPr>
              <a:t>, também chamado de citologia </a:t>
            </a:r>
            <a:r>
              <a:rPr lang="pt-BR" b="0" i="0" dirty="0" err="1">
                <a:solidFill>
                  <a:srgbClr val="444444"/>
                </a:solidFill>
                <a:effectLst/>
                <a:latin typeface="Roboto Condensed" panose="02000000000000000000" pitchFamily="2" charset="0"/>
              </a:rPr>
              <a:t>cérvico</a:t>
            </a:r>
            <a:r>
              <a:rPr lang="pt-BR" b="0" i="0" dirty="0">
                <a:solidFill>
                  <a:srgbClr val="444444"/>
                </a:solidFill>
                <a:effectLst/>
                <a:latin typeface="Roboto Condensed" panose="02000000000000000000" pitchFamily="2" charset="0"/>
              </a:rPr>
              <a:t>-vaginal, é usado para o rastreio do câncer do colo do útero. Toda mulher deve fazer este exame de forma regular e o fato de estar grávida não muda essa rotina. Por isso, em geral, sugere-se que toda mulher com mais de 21 anos de idade, que esteja grávida e não tenha feito o </a:t>
            </a:r>
            <a:r>
              <a:rPr lang="pt-BR" b="0" i="0" dirty="0" err="1">
                <a:solidFill>
                  <a:srgbClr val="444444"/>
                </a:solidFill>
                <a:effectLst/>
                <a:latin typeface="Roboto Condensed" panose="02000000000000000000" pitchFamily="2" charset="0"/>
              </a:rPr>
              <a:t>papanicolau</a:t>
            </a:r>
            <a:r>
              <a:rPr lang="pt-BR" b="0" i="0" dirty="0">
                <a:solidFill>
                  <a:srgbClr val="444444"/>
                </a:solidFill>
                <a:effectLst/>
                <a:latin typeface="Roboto Condensed" panose="02000000000000000000" pitchFamily="2" charset="0"/>
              </a:rPr>
              <a:t> recentemente, faça o exame ginecológico na primeira consulta do pré-natal.</a:t>
            </a:r>
          </a:p>
          <a:p>
            <a:pPr algn="l"/>
            <a:r>
              <a:rPr lang="pt-BR" b="0" i="0" dirty="0">
                <a:solidFill>
                  <a:srgbClr val="444444"/>
                </a:solidFill>
                <a:effectLst/>
                <a:latin typeface="Roboto Condensed" panose="02000000000000000000" pitchFamily="2" charset="0"/>
              </a:rPr>
              <a:t>O exame ginecológico comum também serve para detectar corrimentos ou sinais de colpite ou </a:t>
            </a:r>
            <a:r>
              <a:rPr lang="pt-BR" b="0" i="0" dirty="0" err="1">
                <a:solidFill>
                  <a:srgbClr val="444444"/>
                </a:solidFill>
                <a:effectLst/>
                <a:latin typeface="Roboto Condensed" panose="02000000000000000000" pitchFamily="2" charset="0"/>
              </a:rPr>
              <a:t>cervicite</a:t>
            </a:r>
            <a:r>
              <a:rPr lang="pt-BR" b="0" i="0" dirty="0">
                <a:solidFill>
                  <a:srgbClr val="444444"/>
                </a:solidFill>
                <a:effectLst/>
                <a:latin typeface="Roboto Condensed" panose="02000000000000000000" pitchFamily="2" charset="0"/>
              </a:rPr>
              <a:t> que possam sugerir uma infecção ginecológica em curso. Todo corrimento com aspecto suspeito deve ser investigado </a:t>
            </a:r>
          </a:p>
          <a:p>
            <a:pPr marL="0" indent="0">
              <a:buNone/>
            </a:pPr>
            <a:endParaRPr lang="pt-BR" dirty="0"/>
          </a:p>
        </p:txBody>
      </p:sp>
      <p:sp>
        <p:nvSpPr>
          <p:cNvPr id="4" name="Espaço Reservado para Data 3">
            <a:extLst>
              <a:ext uri="{FF2B5EF4-FFF2-40B4-BE49-F238E27FC236}">
                <a16:creationId xmlns:a16="http://schemas.microsoft.com/office/drawing/2014/main" id="{CDFE9C8C-7576-4BF3-94F9-D6F97A9813B5}"/>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1250376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A3CE2B-86AC-454A-8CDF-242C975CA200}"/>
              </a:ext>
            </a:extLst>
          </p:cNvPr>
          <p:cNvSpPr>
            <a:spLocks noGrp="1"/>
          </p:cNvSpPr>
          <p:nvPr>
            <p:ph type="title"/>
          </p:nvPr>
        </p:nvSpPr>
        <p:spPr/>
        <p:txBody>
          <a:bodyPr/>
          <a:lstStyle/>
          <a:p>
            <a:r>
              <a:rPr lang="pt-BR" b="1" i="0" dirty="0">
                <a:solidFill>
                  <a:schemeClr val="tx1"/>
                </a:solidFill>
                <a:effectLst/>
                <a:latin typeface="Roboto Condensed" panose="02000000000000000000" pitchFamily="2" charset="0"/>
              </a:rPr>
              <a:t>Exames pré-natal do 1° trimestre:  </a:t>
            </a:r>
            <a:endParaRPr lang="pt-BR" dirty="0"/>
          </a:p>
        </p:txBody>
      </p:sp>
      <p:sp>
        <p:nvSpPr>
          <p:cNvPr id="3" name="Espaço Reservado para Conteúdo 2">
            <a:extLst>
              <a:ext uri="{FF2B5EF4-FFF2-40B4-BE49-F238E27FC236}">
                <a16:creationId xmlns:a16="http://schemas.microsoft.com/office/drawing/2014/main" id="{AEF966BE-C61F-4C05-8695-880EA4FD37A5}"/>
              </a:ext>
            </a:extLst>
          </p:cNvPr>
          <p:cNvSpPr>
            <a:spLocks noGrp="1"/>
          </p:cNvSpPr>
          <p:nvPr>
            <p:ph idx="1"/>
          </p:nvPr>
        </p:nvSpPr>
        <p:spPr/>
        <p:txBody>
          <a:bodyPr/>
          <a:lstStyle/>
          <a:p>
            <a:pPr algn="l"/>
            <a:r>
              <a:rPr lang="pt-BR" b="1" i="0" dirty="0">
                <a:solidFill>
                  <a:srgbClr val="444444"/>
                </a:solidFill>
                <a:effectLst/>
                <a:latin typeface="Roboto Condensed" panose="02000000000000000000" pitchFamily="2" charset="0"/>
              </a:rPr>
              <a:t>HEMOGRAMA</a:t>
            </a:r>
            <a:endParaRPr lang="pt-BR" b="0" i="0" dirty="0">
              <a:solidFill>
                <a:srgbClr val="444444"/>
              </a:solidFill>
              <a:effectLst/>
              <a:latin typeface="Roboto Condensed" panose="02000000000000000000" pitchFamily="2" charset="0"/>
            </a:endParaRPr>
          </a:p>
          <a:p>
            <a:pPr algn="l"/>
            <a:r>
              <a:rPr lang="pt-BR" b="0" i="0" dirty="0">
                <a:solidFill>
                  <a:srgbClr val="444444"/>
                </a:solidFill>
                <a:effectLst/>
                <a:latin typeface="Roboto Condensed" panose="02000000000000000000" pitchFamily="2" charset="0"/>
              </a:rPr>
              <a:t>O hemograma durante o pré-natal tem como principal objetivo a investigação de anemia, que em gestantes é definido quando o valor da hemoglobina encontra-se abaixo de 11 g/dl ou um hematócrito menor que 33%.</a:t>
            </a:r>
          </a:p>
          <a:p>
            <a:pPr algn="l"/>
            <a:r>
              <a:rPr lang="pt-BR" b="0" i="0" dirty="0">
                <a:solidFill>
                  <a:srgbClr val="444444"/>
                </a:solidFill>
                <a:effectLst/>
                <a:latin typeface="Roboto Condensed" panose="02000000000000000000" pitchFamily="2" charset="0"/>
              </a:rPr>
              <a:t>As grávidas costumam reter líquidos e há uma diluição natural do sangue, fazendo com que o valor normal da hemoglobina seja um pouco mais </a:t>
            </a:r>
            <a:r>
              <a:rPr lang="pt-BR" b="0" i="0" dirty="0" err="1">
                <a:solidFill>
                  <a:srgbClr val="444444"/>
                </a:solidFill>
                <a:effectLst/>
                <a:latin typeface="Roboto Condensed" panose="02000000000000000000" pitchFamily="2" charset="0"/>
              </a:rPr>
              <a:t>mais</a:t>
            </a:r>
            <a:r>
              <a:rPr lang="pt-BR" b="0" i="0" dirty="0">
                <a:solidFill>
                  <a:srgbClr val="444444"/>
                </a:solidFill>
                <a:effectLst/>
                <a:latin typeface="Roboto Condensed" panose="02000000000000000000" pitchFamily="2" charset="0"/>
              </a:rPr>
              <a:t> baixo que nas mulheres não gestantes, cujo limite inferior da normalidade da hemoglobina é 12 g/dl e do hematócrito é 36%.</a:t>
            </a:r>
          </a:p>
          <a:p>
            <a:pPr algn="l"/>
            <a:r>
              <a:rPr lang="pt-BR" b="0" i="0" dirty="0">
                <a:solidFill>
                  <a:srgbClr val="444444"/>
                </a:solidFill>
                <a:effectLst/>
                <a:latin typeface="Roboto Condensed" panose="02000000000000000000" pitchFamily="2" charset="0"/>
              </a:rPr>
              <a:t>Portanto, toda grávida pode ter uma anemia leve por causa do aumento do volume de água do sangue, sem que isso tenha relevância clínica. Na grávida, somente valores de hemoglobina abaixo de 11 g/dl são preocupantes e devem ser tratados.</a:t>
            </a:r>
          </a:p>
          <a:p>
            <a:pPr algn="l"/>
            <a:r>
              <a:rPr lang="pt-BR" b="0" i="0" dirty="0">
                <a:solidFill>
                  <a:srgbClr val="444444"/>
                </a:solidFill>
                <a:effectLst/>
                <a:latin typeface="Roboto Condensed" panose="02000000000000000000" pitchFamily="2" charset="0"/>
              </a:rPr>
              <a:t>O hemograma é habitualmente solicitado na primeira consulta e pode ser repetido, a critério do médico, no segundo e no terceiro trimestre de gestação.</a:t>
            </a:r>
          </a:p>
          <a:p>
            <a:pPr marL="0" indent="0">
              <a:buNone/>
            </a:pPr>
            <a:endParaRPr lang="pt-BR" dirty="0"/>
          </a:p>
        </p:txBody>
      </p:sp>
      <p:sp>
        <p:nvSpPr>
          <p:cNvPr id="4" name="Espaço Reservado para Data 3">
            <a:extLst>
              <a:ext uri="{FF2B5EF4-FFF2-40B4-BE49-F238E27FC236}">
                <a16:creationId xmlns:a16="http://schemas.microsoft.com/office/drawing/2014/main" id="{EA0023FC-A858-42AB-A3BD-CF3D8B3C63BF}"/>
              </a:ext>
            </a:extLst>
          </p:cNvPr>
          <p:cNvSpPr>
            <a:spLocks noGrp="1"/>
          </p:cNvSpPr>
          <p:nvPr>
            <p:ph type="dt" sz="half" idx="10"/>
          </p:nvPr>
        </p:nvSpPr>
        <p:spPr/>
        <p:txBody>
          <a:bodyPr/>
          <a:lstStyle/>
          <a:p>
            <a:pPr rtl="0"/>
            <a:fld id="{D48C737E-092E-4203-A347-8410086932C6}" type="datetime1">
              <a:rPr lang="pt-BR" smtClean="0"/>
              <a:t>14/09/2022</a:t>
            </a:fld>
            <a:endParaRPr lang="en-US"/>
          </a:p>
        </p:txBody>
      </p:sp>
    </p:spTree>
    <p:extLst>
      <p:ext uri="{BB962C8B-B14F-4D97-AF65-F5344CB8AC3E}">
        <p14:creationId xmlns:p14="http://schemas.microsoft.com/office/powerpoint/2010/main" val="12337475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{DACCC96F-9988-4981-918E-6AD641A8B923}tf78438558_win32</Template>
  <TotalTime>34</TotalTime>
  <Words>2570</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16</vt:i4>
      </vt:variant>
    </vt:vector>
  </HeadingPairs>
  <TitlesOfParts>
    <vt:vector size="23" baseType="lpstr">
      <vt:lpstr>-apple-system</vt:lpstr>
      <vt:lpstr>Arial</vt:lpstr>
      <vt:lpstr>Calibri</vt:lpstr>
      <vt:lpstr>Century Gothic</vt:lpstr>
      <vt:lpstr>Garamond</vt:lpstr>
      <vt:lpstr>Roboto Condensed</vt:lpstr>
      <vt:lpstr>SavonVTI</vt:lpstr>
      <vt:lpstr>PRÉ NATAL</vt:lpstr>
      <vt:lpstr>IMPORTÂNCIA DO PRÉ NATAL</vt:lpstr>
      <vt:lpstr>O QUE A GESTANTE RECEBERÁ</vt:lpstr>
      <vt:lpstr>PRINCIPAIS OBJETIVOS DO PRÉ NATAL</vt:lpstr>
      <vt:lpstr>A assistência ao pré-natal é o primeiro passo para parto e nascimento humanizados e pressupõe a relação de respeito que os profissionais de saúde estabelecem com as mulheres durante o processo de parturição e, compreende:</vt:lpstr>
      <vt:lpstr>VANTAGENS DO PRÉ NATAL</vt:lpstr>
      <vt:lpstr>Exames pré-natal do 1° trimestre:  </vt:lpstr>
      <vt:lpstr>Exames pré-natal do 1° trimestre:  </vt:lpstr>
      <vt:lpstr>Exames pré-natal do 1° trimestre:  </vt:lpstr>
      <vt:lpstr>Exames pré-natal do 1° e 3° trimestre:</vt:lpstr>
      <vt:lpstr>Exames pré-natal do 1° e 3° trimestre:</vt:lpstr>
      <vt:lpstr>Exames pré-natal do 1°, 2° e 3° trimestre:</vt:lpstr>
      <vt:lpstr>Exames pré-natal do 1°, 2° e 3° trimestre:</vt:lpstr>
      <vt:lpstr>Exames pré-natal do 1°, 2° e 3° trimestre:</vt:lpstr>
      <vt:lpstr>Apresentação do PowerPoint</vt:lpstr>
      <vt:lpstr>Exames pré-natal do 1°, 2° e 3° trimestre: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 NATAL</dc:title>
  <dc:creator>Daniela Alberti Gonçalves</dc:creator>
  <cp:lastModifiedBy>Daniela Alberti Gonçalves</cp:lastModifiedBy>
  <cp:revision>1</cp:revision>
  <dcterms:created xsi:type="dcterms:W3CDTF">2022-09-14T22:59:51Z</dcterms:created>
  <dcterms:modified xsi:type="dcterms:W3CDTF">2022-09-14T23:34:39Z</dcterms:modified>
</cp:coreProperties>
</file>