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1"/>
  </p:notesMasterIdLst>
  <p:handoutMasterIdLst>
    <p:handoutMasterId r:id="rId32"/>
  </p:handoutMasterIdLst>
  <p:sldIdLst>
    <p:sldId id="257" r:id="rId2"/>
    <p:sldId id="258" r:id="rId3"/>
    <p:sldId id="259" r:id="rId4"/>
    <p:sldId id="260" r:id="rId5"/>
    <p:sldId id="261" r:id="rId6"/>
    <p:sldId id="262" r:id="rId7"/>
    <p:sldId id="263" r:id="rId8"/>
    <p:sldId id="264" r:id="rId9"/>
    <p:sldId id="279" r:id="rId10"/>
    <p:sldId id="265" r:id="rId11"/>
    <p:sldId id="266" r:id="rId12"/>
    <p:sldId id="267" r:id="rId13"/>
    <p:sldId id="268" r:id="rId14"/>
    <p:sldId id="281" r:id="rId15"/>
    <p:sldId id="271" r:id="rId16"/>
    <p:sldId id="269" r:id="rId17"/>
    <p:sldId id="282" r:id="rId18"/>
    <p:sldId id="270" r:id="rId19"/>
    <p:sldId id="272" r:id="rId20"/>
    <p:sldId id="273" r:id="rId21"/>
    <p:sldId id="274" r:id="rId22"/>
    <p:sldId id="275" r:id="rId23"/>
    <p:sldId id="276" r:id="rId24"/>
    <p:sldId id="277" r:id="rId25"/>
    <p:sldId id="278" r:id="rId26"/>
    <p:sldId id="280" r:id="rId27"/>
    <p:sldId id="283" r:id="rId28"/>
    <p:sldId id="285" r:id="rId29"/>
    <p:sldId id="286" r:id="rId30"/>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82"/>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1A56B8B-90F6-41EC-AC37-F033ED2A57FF}" type="datetime1">
              <a:rPr lang="pt-BR" smtClean="0"/>
              <a:t>25/08/2022</a:t>
            </a:fld>
            <a:endParaRPr lang="en-US"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Espaço Reservado para o Número do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t>‹nº›</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BA983AA-2481-4371-917C-6457CA055053}" type="datetime1">
              <a:rPr lang="pt-BR" smtClean="0"/>
              <a:t>25/08/2022</a:t>
            </a:fld>
            <a:endParaRPr lang="en-US"/>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a:t>Clique para editar o texto Mestre</a:t>
            </a:r>
            <a:endParaRPr lang="en-US"/>
          </a:p>
          <a:p>
            <a:pPr lvl="1" rtl="0"/>
            <a:r>
              <a:rPr lang="pt-br"/>
              <a:t>Segundo nível</a:t>
            </a:r>
          </a:p>
          <a:p>
            <a:pPr lvl="2" rtl="0"/>
            <a:r>
              <a:rPr lang="pt-br"/>
              <a:t>Terceiro nível</a:t>
            </a:r>
          </a:p>
          <a:p>
            <a:pPr lvl="3" rtl="0"/>
            <a:r>
              <a:rPr lang="pt-br"/>
              <a:t>Quarto nível</a:t>
            </a:r>
          </a:p>
          <a:p>
            <a:pPr lvl="4" rtl="0"/>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t>‹nº›</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tângulo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tângulo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tângulo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upo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Conector Reto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ítulo 1"/>
          <p:cNvSpPr>
            <a:spLocks noGrp="1"/>
          </p:cNvSpPr>
          <p:nvPr>
            <p:ph type="ctrTitle"/>
          </p:nvPr>
        </p:nvSpPr>
        <p:spPr>
          <a:xfrm>
            <a:off x="1629103" y="2244830"/>
            <a:ext cx="8933796" cy="2437232"/>
          </a:xfrm>
        </p:spPr>
        <p:txBody>
          <a:bodyPr tIns="45720" bIns="45720" rtlCol="0" anchor="ctr">
            <a:noAutofit/>
          </a:bodyPr>
          <a:lstStyle>
            <a:lvl1pPr algn="ctr">
              <a:lnSpc>
                <a:spcPct val="83000"/>
              </a:lnSpc>
              <a:defRPr lang="en-US" sz="6400" b="0" kern="1200" cap="all" spc="-100" baseline="0" dirty="0">
                <a:solidFill>
                  <a:schemeClr val="tx1">
                    <a:lumMod val="85000"/>
                    <a:lumOff val="15000"/>
                  </a:schemeClr>
                </a:solidFill>
                <a:effectLst/>
                <a:latin typeface="+mj-lt"/>
                <a:ea typeface="+mn-ea"/>
                <a:cs typeface="+mn-cs"/>
              </a:defRPr>
            </a:lvl1pPr>
          </a:lstStyle>
          <a:p>
            <a:pPr rtl="0"/>
            <a:r>
              <a:rPr lang="pt-BR"/>
              <a:t>Clique para editar o título Mestre</a:t>
            </a:r>
            <a:endParaRPr lang="en-US" dirty="0"/>
          </a:p>
        </p:txBody>
      </p:sp>
      <p:sp>
        <p:nvSpPr>
          <p:cNvPr id="3" name="Subtítulo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a:t>Clique para editar o estilo do subtítulo Mestre</a:t>
            </a:r>
            <a:endParaRPr lang="en-US" dirty="0"/>
          </a:p>
        </p:txBody>
      </p:sp>
      <p:sp>
        <p:nvSpPr>
          <p:cNvPr id="20" name="Espaço Reservado para Data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A97FF641-F313-4AD0-BA92-8145B9101A50}" type="datetime1">
              <a:rPr lang="pt-BR" smtClean="0"/>
              <a:t>25/08/2022</a:t>
            </a:fld>
            <a:endParaRPr lang="en-US" dirty="0"/>
          </a:p>
        </p:txBody>
      </p:sp>
      <p:sp>
        <p:nvSpPr>
          <p:cNvPr id="21" name="Espaço Reservado para Rodapé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Espaço reservado para o número do slide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‹nº›</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en-US" dirty="0"/>
          </a:p>
        </p:txBody>
      </p:sp>
      <p:sp>
        <p:nvSpPr>
          <p:cNvPr id="3" name="Espaço reservado para texto vertical 2"/>
          <p:cNvSpPr>
            <a:spLocks noGrp="1"/>
          </p:cNvSpPr>
          <p:nvPr>
            <p:ph type="body" orient="vert" idx="1"/>
          </p:nvPr>
        </p:nvSpPr>
        <p:spPr/>
        <p:txBody>
          <a:bodyPr vert="eaVert"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10"/>
          </p:nvPr>
        </p:nvSpPr>
        <p:spPr/>
        <p:txBody>
          <a:bodyPr rtlCol="0"/>
          <a:lstStyle/>
          <a:p>
            <a:pPr rtl="0"/>
            <a:fld id="{9D288EE4-F830-4159-BFF9-E721BA7AE0AB}" type="datetime1">
              <a:rPr lang="pt-BR" smtClean="0"/>
              <a:t>25/08/2022</a:t>
            </a:fld>
            <a:endParaRPr lang="en-US"/>
          </a:p>
        </p:txBody>
      </p:sp>
      <p:sp>
        <p:nvSpPr>
          <p:cNvPr id="5" name="Espaço Reservado para Rodapé 4"/>
          <p:cNvSpPr>
            <a:spLocks noGrp="1"/>
          </p:cNvSpPr>
          <p:nvPr>
            <p:ph type="ftr" sz="quarter" idx="11"/>
          </p:nvPr>
        </p:nvSpPr>
        <p:spPr/>
        <p:txBody>
          <a:bodyPr rtlCol="0"/>
          <a:lstStyle/>
          <a:p>
            <a:pPr rtl="0"/>
            <a:endParaRPr lang="en-US"/>
          </a:p>
        </p:txBody>
      </p:sp>
      <p:sp>
        <p:nvSpPr>
          <p:cNvPr id="6" name="Espaço Reservado para o Número do Slide 5"/>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91600" y="762000"/>
            <a:ext cx="2362200" cy="5257800"/>
          </a:xfrm>
        </p:spPr>
        <p:txBody>
          <a:bodyPr vert="eaVert" rtlCol="0"/>
          <a:lstStyle/>
          <a:p>
            <a:pPr rtl="0"/>
            <a:r>
              <a:rPr lang="pt-BR"/>
              <a:t>Clique para editar o título Mestre</a:t>
            </a:r>
            <a:endParaRPr lang="en-US" dirty="0"/>
          </a:p>
        </p:txBody>
      </p:sp>
      <p:sp>
        <p:nvSpPr>
          <p:cNvPr id="3" name="Espaço reservado para texto vertical 2"/>
          <p:cNvSpPr>
            <a:spLocks noGrp="1"/>
          </p:cNvSpPr>
          <p:nvPr>
            <p:ph type="body" orient="vert" idx="1"/>
          </p:nvPr>
        </p:nvSpPr>
        <p:spPr>
          <a:xfrm>
            <a:off x="838200" y="762000"/>
            <a:ext cx="8077200" cy="5257800"/>
          </a:xfrm>
        </p:spPr>
        <p:txBody>
          <a:bodyPr vert="eaVert"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10"/>
          </p:nvPr>
        </p:nvSpPr>
        <p:spPr/>
        <p:txBody>
          <a:bodyPr rtlCol="0"/>
          <a:lstStyle/>
          <a:p>
            <a:pPr rtl="0"/>
            <a:fld id="{006B8899-C6DA-43D3-8986-CFC20CD4B104}" type="datetime1">
              <a:rPr lang="pt-BR" smtClean="0"/>
              <a:t>25/08/2022</a:t>
            </a:fld>
            <a:endParaRPr lang="en-US"/>
          </a:p>
        </p:txBody>
      </p:sp>
      <p:sp>
        <p:nvSpPr>
          <p:cNvPr id="5" name="Espaço Reservado para Rodapé 4"/>
          <p:cNvSpPr>
            <a:spLocks noGrp="1"/>
          </p:cNvSpPr>
          <p:nvPr>
            <p:ph type="ftr" sz="quarter" idx="11"/>
          </p:nvPr>
        </p:nvSpPr>
        <p:spPr/>
        <p:txBody>
          <a:bodyPr rtlCol="0"/>
          <a:lstStyle/>
          <a:p>
            <a:pPr rtl="0"/>
            <a:endParaRPr lang="en-US"/>
          </a:p>
        </p:txBody>
      </p:sp>
      <p:sp>
        <p:nvSpPr>
          <p:cNvPr id="6" name="Espaço Reservado para o Número do Slide 5"/>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en-US" dirty="0"/>
          </a:p>
        </p:txBody>
      </p:sp>
      <p:sp>
        <p:nvSpPr>
          <p:cNvPr id="3" name="Espaço reservado para conteúdo 2"/>
          <p:cNvSpPr>
            <a:spLocks noGrp="1"/>
          </p:cNvSpPr>
          <p:nvPr>
            <p:ph idx="1"/>
          </p:nvPr>
        </p:nvSpPr>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10"/>
          </p:nvPr>
        </p:nvSpPr>
        <p:spPr/>
        <p:txBody>
          <a:bodyPr rtlCol="0"/>
          <a:lstStyle/>
          <a:p>
            <a:pPr rtl="0"/>
            <a:fld id="{B6E62EC5-0DC6-4A78-BB05-D67BCA50AA36}" type="datetime1">
              <a:rPr lang="pt-BR" smtClean="0"/>
              <a:t>25/08/2022</a:t>
            </a:fld>
            <a:endParaRPr lang="en-US"/>
          </a:p>
        </p:txBody>
      </p:sp>
      <p:sp>
        <p:nvSpPr>
          <p:cNvPr id="5" name="Espaço Reservado para Rodapé 4"/>
          <p:cNvSpPr>
            <a:spLocks noGrp="1"/>
          </p:cNvSpPr>
          <p:nvPr>
            <p:ph type="ftr" sz="quarter" idx="11"/>
          </p:nvPr>
        </p:nvSpPr>
        <p:spPr/>
        <p:txBody>
          <a:bodyPr rtlCol="0"/>
          <a:lstStyle/>
          <a:p>
            <a:pPr rtl="0"/>
            <a:endParaRPr lang="en-US"/>
          </a:p>
        </p:txBody>
      </p:sp>
      <p:sp>
        <p:nvSpPr>
          <p:cNvPr id="6" name="Espaço Reservado para o Número do Slide 5"/>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tângulo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tângulo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tângulo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1629156" y="2275165"/>
            <a:ext cx="8933688" cy="2406895"/>
          </a:xfrm>
        </p:spPr>
        <p:txBody>
          <a:bodyPr rtlCol="0" anchor="ctr">
            <a:noAutofit/>
          </a:bodyPr>
          <a:lstStyle>
            <a:lvl1pPr algn="ctr">
              <a:lnSpc>
                <a:spcPct val="83000"/>
              </a:lnSpc>
              <a:defRPr lang="en-US" sz="6400" kern="1200" cap="all" spc="-100" baseline="0" dirty="0">
                <a:solidFill>
                  <a:schemeClr val="tx1">
                    <a:lumMod val="85000"/>
                    <a:lumOff val="15000"/>
                  </a:schemeClr>
                </a:solidFill>
                <a:effectLst/>
                <a:latin typeface="+mj-lt"/>
                <a:ea typeface="+mn-ea"/>
                <a:cs typeface="+mn-cs"/>
              </a:defRPr>
            </a:lvl1pPr>
          </a:lstStyle>
          <a:p>
            <a:pPr rtl="0"/>
            <a:r>
              <a:rPr lang="pt-BR"/>
              <a:t>Clique para editar o título Mestre</a:t>
            </a:r>
            <a:endParaRPr lang="en-US" dirty="0"/>
          </a:p>
        </p:txBody>
      </p:sp>
      <p:grpSp>
        <p:nvGrpSpPr>
          <p:cNvPr id="16" name="Grupo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Conector Reto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ector Reto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Espaço reservado para texto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a:t>Clique para editar os estilos de texto Mestres</a:t>
            </a:r>
          </a:p>
        </p:txBody>
      </p:sp>
      <p:sp>
        <p:nvSpPr>
          <p:cNvPr id="4" name="Espaço Reservado para Data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0D1A4693-2F41-43D3-BCDB-D5059F2986DB}" type="datetime1">
              <a:rPr lang="pt-BR" smtClean="0"/>
              <a:t>25/08/2022</a:t>
            </a:fld>
            <a:endParaRPr lang="en-US" dirty="0"/>
          </a:p>
        </p:txBody>
      </p:sp>
      <p:sp>
        <p:nvSpPr>
          <p:cNvPr id="5" name="Espaço Reservado para Rodapé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Espaço Reservado para o Número do Slide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‹nº›</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8" name="Título 7"/>
          <p:cNvSpPr>
            <a:spLocks noGrp="1"/>
          </p:cNvSpPr>
          <p:nvPr>
            <p:ph type="title"/>
          </p:nvPr>
        </p:nvSpPr>
        <p:spPr/>
        <p:txBody>
          <a:bodyPr rtlCol="0"/>
          <a:lstStyle/>
          <a:p>
            <a:pPr rtl="0"/>
            <a:r>
              <a:rPr lang="pt-BR"/>
              <a:t>Clique para editar o título Mestre</a:t>
            </a:r>
            <a:endParaRPr lang="en-US" dirty="0"/>
          </a:p>
        </p:txBody>
      </p:sp>
      <p:sp>
        <p:nvSpPr>
          <p:cNvPr id="3" name="Espaço reservado para conteúdo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conteúdo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5" name="Espaço Reservado para Data 4"/>
          <p:cNvSpPr>
            <a:spLocks noGrp="1"/>
          </p:cNvSpPr>
          <p:nvPr>
            <p:ph type="dt" sz="half" idx="10"/>
          </p:nvPr>
        </p:nvSpPr>
        <p:spPr/>
        <p:txBody>
          <a:bodyPr rtlCol="0"/>
          <a:lstStyle/>
          <a:p>
            <a:pPr rtl="0"/>
            <a:fld id="{5BBB8AB2-DE16-44F3-8F59-40B18FC602F6}" type="datetime1">
              <a:rPr lang="pt-BR" smtClean="0"/>
              <a:t>25/08/2022</a:t>
            </a:fld>
            <a:endParaRPr lang="en-US"/>
          </a:p>
        </p:txBody>
      </p:sp>
      <p:sp>
        <p:nvSpPr>
          <p:cNvPr id="6" name="Espaço Reservado para Rodapé 5"/>
          <p:cNvSpPr>
            <a:spLocks noGrp="1"/>
          </p:cNvSpPr>
          <p:nvPr>
            <p:ph type="ftr" sz="quarter" idx="11"/>
          </p:nvPr>
        </p:nvSpPr>
        <p:spPr/>
        <p:txBody>
          <a:bodyPr rtlCol="0"/>
          <a:lstStyle/>
          <a:p>
            <a:pPr rtl="0"/>
            <a:endParaRPr lang="en-US"/>
          </a:p>
        </p:txBody>
      </p:sp>
      <p:sp>
        <p:nvSpPr>
          <p:cNvPr id="7" name="Espaço Reservado para o Número do Slide 6"/>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en-US" dirty="0"/>
          </a:p>
        </p:txBody>
      </p:sp>
      <p:sp>
        <p:nvSpPr>
          <p:cNvPr id="3" name="Espaço reservado para texto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4" name="Espaço reservado para conteúdo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a:p>
        </p:txBody>
      </p:sp>
      <p:sp>
        <p:nvSpPr>
          <p:cNvPr id="5" name="Espaço reservado para texto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6" name="Espaço reservado para conteúdo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a:p>
        </p:txBody>
      </p:sp>
      <p:sp>
        <p:nvSpPr>
          <p:cNvPr id="7" name="Espaço Reservado para Data 6"/>
          <p:cNvSpPr>
            <a:spLocks noGrp="1"/>
          </p:cNvSpPr>
          <p:nvPr>
            <p:ph type="dt" sz="half" idx="10"/>
          </p:nvPr>
        </p:nvSpPr>
        <p:spPr/>
        <p:txBody>
          <a:bodyPr rtlCol="0"/>
          <a:lstStyle/>
          <a:p>
            <a:pPr rtl="0"/>
            <a:fld id="{5ACA5D35-0539-48FA-A753-0871E1ECAF0D}" type="datetime1">
              <a:rPr lang="pt-BR" smtClean="0"/>
              <a:t>25/08/2022</a:t>
            </a:fld>
            <a:endParaRPr lang="en-US"/>
          </a:p>
        </p:txBody>
      </p:sp>
      <p:sp>
        <p:nvSpPr>
          <p:cNvPr id="8" name="Espaço Reservado para Rodapé 7"/>
          <p:cNvSpPr>
            <a:spLocks noGrp="1"/>
          </p:cNvSpPr>
          <p:nvPr>
            <p:ph type="ftr" sz="quarter" idx="11"/>
          </p:nvPr>
        </p:nvSpPr>
        <p:spPr/>
        <p:txBody>
          <a:bodyPr rtlCol="0"/>
          <a:lstStyle/>
          <a:p>
            <a:pPr rtl="0"/>
            <a:endParaRPr lang="en-US"/>
          </a:p>
        </p:txBody>
      </p:sp>
      <p:sp>
        <p:nvSpPr>
          <p:cNvPr id="9" name="Espaço Reservado para o Número do Slide 8"/>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en-US" dirty="0"/>
          </a:p>
        </p:txBody>
      </p:sp>
      <p:sp>
        <p:nvSpPr>
          <p:cNvPr id="3" name="Espaço Reservado para Data 2"/>
          <p:cNvSpPr>
            <a:spLocks noGrp="1"/>
          </p:cNvSpPr>
          <p:nvPr>
            <p:ph type="dt" sz="half" idx="10"/>
          </p:nvPr>
        </p:nvSpPr>
        <p:spPr/>
        <p:txBody>
          <a:bodyPr rtlCol="0"/>
          <a:lstStyle/>
          <a:p>
            <a:pPr rtl="0"/>
            <a:fld id="{5BA371F0-AB78-4B7A-B042-3B5D124F9CC4}" type="datetime1">
              <a:rPr lang="pt-BR" smtClean="0"/>
              <a:t>25/08/2022</a:t>
            </a:fld>
            <a:endParaRPr lang="en-US"/>
          </a:p>
        </p:txBody>
      </p:sp>
      <p:sp>
        <p:nvSpPr>
          <p:cNvPr id="4" name="Espaço Reservado para Rodapé 3"/>
          <p:cNvSpPr>
            <a:spLocks noGrp="1"/>
          </p:cNvSpPr>
          <p:nvPr>
            <p:ph type="ftr" sz="quarter" idx="11"/>
          </p:nvPr>
        </p:nvSpPr>
        <p:spPr/>
        <p:txBody>
          <a:bodyPr rtlCol="0"/>
          <a:lstStyle/>
          <a:p>
            <a:pPr rtl="0"/>
            <a:endParaRPr lang="en-US"/>
          </a:p>
        </p:txBody>
      </p:sp>
      <p:sp>
        <p:nvSpPr>
          <p:cNvPr id="5" name="Espaço Reservado para o Número do Slide 4"/>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rtlCol="0"/>
          <a:lstStyle/>
          <a:p>
            <a:pPr rtl="0"/>
            <a:fld id="{C3E59013-4240-4BCB-9D6D-0402FB62C003}" type="datetime1">
              <a:rPr lang="pt-BR" smtClean="0"/>
              <a:t>25/08/2022</a:t>
            </a:fld>
            <a:endParaRPr lang="en-US"/>
          </a:p>
        </p:txBody>
      </p:sp>
      <p:sp>
        <p:nvSpPr>
          <p:cNvPr id="3" name="Espaço Reservado para Rodapé 2"/>
          <p:cNvSpPr>
            <a:spLocks noGrp="1"/>
          </p:cNvSpPr>
          <p:nvPr>
            <p:ph type="ftr" sz="quarter" idx="11"/>
          </p:nvPr>
        </p:nvSpPr>
        <p:spPr/>
        <p:txBody>
          <a:bodyPr rtlCol="0"/>
          <a:lstStyle/>
          <a:p>
            <a:pPr rtl="0"/>
            <a:endParaRPr lang="en-US"/>
          </a:p>
        </p:txBody>
      </p:sp>
      <p:sp>
        <p:nvSpPr>
          <p:cNvPr id="4" name="Espaço reservado para o número do slide 3"/>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tângulo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pt-BR"/>
              <a:t>Clique para editar o título Mestre</a:t>
            </a:r>
            <a:endParaRPr lang="en-US" dirty="0"/>
          </a:p>
        </p:txBody>
      </p:sp>
      <p:sp>
        <p:nvSpPr>
          <p:cNvPr id="3" name="Espaço reservado para conteúdo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texto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8" name="Espaço Reservado para Data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590243F5-F020-403B-84E8-3610E6C6CB4F}" type="datetime1">
              <a:rPr lang="pt-BR" smtClean="0"/>
              <a:t>25/08/2022</a:t>
            </a:fld>
            <a:endParaRPr lang="en-US"/>
          </a:p>
        </p:txBody>
      </p:sp>
      <p:sp>
        <p:nvSpPr>
          <p:cNvPr id="9" name="Espaço Reservado para Rodapé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Espaço Reservado para o Número do Slide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imagem 2"/>
          <p:cNvSpPr>
            <a:spLocks noGrp="1" noChangeAspect="1"/>
          </p:cNvSpPr>
          <p:nvPr>
            <p:ph type="pic" idx="1" hasCustomPrompt="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dirty="0"/>
              <a:t>Clique no ícone para adicionar uma imagem</a:t>
            </a:r>
            <a:endParaRPr lang="en-US" dirty="0"/>
          </a:p>
        </p:txBody>
      </p:sp>
      <p:sp>
        <p:nvSpPr>
          <p:cNvPr id="5" name="Espaço Reservado para Data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5D7AD476-FCE1-4F4C-AFD1-546A99681531}" type="datetime1">
              <a:rPr lang="pt-BR" smtClean="0"/>
              <a:t>25/08/2022</a:t>
            </a:fld>
            <a:endParaRPr lang="en-US" dirty="0"/>
          </a:p>
        </p:txBody>
      </p:sp>
      <p:sp>
        <p:nvSpPr>
          <p:cNvPr id="6" name="Espaço Reservado para Rodapé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Espaço Reservado para o Número do Slide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‹nº›</a:t>
            </a:fld>
            <a:endParaRPr lang="en-US"/>
          </a:p>
        </p:txBody>
      </p:sp>
      <p:sp>
        <p:nvSpPr>
          <p:cNvPr id="12" name="Retângulo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pt-BR"/>
              <a:t>Clique para editar o título Mestre</a:t>
            </a:r>
            <a:endParaRPr lang="en-US" dirty="0"/>
          </a:p>
        </p:txBody>
      </p:sp>
      <p:sp>
        <p:nvSpPr>
          <p:cNvPr id="4" name="Espaço reservado para texto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tângulo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tângulo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tângulo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Espaço reservado para título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pt-br"/>
              <a:t>Clique para editar o estilo de título Mestre</a:t>
            </a:r>
            <a:endParaRPr lang="en-US" dirty="0"/>
          </a:p>
        </p:txBody>
      </p:sp>
      <p:sp>
        <p:nvSpPr>
          <p:cNvPr id="3" name="Espaço reservado para texto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2643713A-F4DD-4FBD-9DD6-C5B4A339B115}" type="datetime1">
              <a:rPr lang="pt-BR" smtClean="0"/>
              <a:t>25/08/2022</a:t>
            </a:fld>
            <a:endParaRPr lang="en-US" dirty="0"/>
          </a:p>
        </p:txBody>
      </p:sp>
      <p:sp>
        <p:nvSpPr>
          <p:cNvPr id="5" name="Espaço Reservado para Rodapé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Espaço Reservado para o Número do Slide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descr="Uma imagem contendo malha, mesa, vermelha, coberta&#10;&#10;Descrição gerada automaticament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Retângulo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tângulo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ítulo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rtlCol="0">
            <a:normAutofit/>
          </a:bodyPr>
          <a:lstStyle/>
          <a:p>
            <a:pPr rtl="0"/>
            <a:r>
              <a:rPr lang="pt-BR" sz="4400" dirty="0">
                <a:solidFill>
                  <a:schemeClr val="tx1"/>
                </a:solidFill>
              </a:rPr>
              <a:t>O</a:t>
            </a:r>
            <a:r>
              <a:rPr lang="pt-br" sz="4400" dirty="0">
                <a:solidFill>
                  <a:schemeClr val="tx1"/>
                </a:solidFill>
              </a:rPr>
              <a:t>BSTETRÍCIA E NEONATAL</a:t>
            </a:r>
          </a:p>
        </p:txBody>
      </p:sp>
      <p:sp>
        <p:nvSpPr>
          <p:cNvPr id="3" name="Subtítulo 2">
            <a:extLst>
              <a:ext uri="{FF2B5EF4-FFF2-40B4-BE49-F238E27FC236}">
                <a16:creationId xmlns:a16="http://schemas.microsoft.com/office/drawing/2014/main" id="{C8722DDC-8EEE-4A06-8DFE-B44871EAA2CF}"/>
              </a:ext>
            </a:extLst>
          </p:cNvPr>
          <p:cNvSpPr>
            <a:spLocks noGrp="1"/>
          </p:cNvSpPr>
          <p:nvPr>
            <p:ph type="subTitle" idx="1"/>
          </p:nvPr>
        </p:nvSpPr>
        <p:spPr>
          <a:xfrm>
            <a:off x="1276055" y="3990546"/>
            <a:ext cx="4775075" cy="559656"/>
          </a:xfrm>
        </p:spPr>
        <p:txBody>
          <a:bodyPr rtlCol="0">
            <a:normAutofit/>
          </a:bodyPr>
          <a:lstStyle/>
          <a:p>
            <a:pPr rtl="0"/>
            <a:r>
              <a:rPr lang="pt-BR" dirty="0">
                <a:solidFill>
                  <a:schemeClr val="tx1"/>
                </a:solidFill>
              </a:rPr>
              <a:t>D</a:t>
            </a:r>
            <a:r>
              <a:rPr lang="pt-br" dirty="0">
                <a:solidFill>
                  <a:schemeClr val="tx1"/>
                </a:solidFill>
              </a:rPr>
              <a:t>ANIELA ALBERTI GONÇALVES</a:t>
            </a:r>
          </a:p>
        </p:txBody>
      </p:sp>
      <p:pic>
        <p:nvPicPr>
          <p:cNvPr id="8" name="Imagem 7">
            <a:extLst>
              <a:ext uri="{FF2B5EF4-FFF2-40B4-BE49-F238E27FC236}">
                <a16:creationId xmlns:a16="http://schemas.microsoft.com/office/drawing/2014/main" id="{092ABC76-2400-43B6-B792-8A0B4308C712}"/>
              </a:ext>
            </a:extLst>
          </p:cNvPr>
          <p:cNvPicPr>
            <a:picLocks noChangeAspect="1"/>
          </p:cNvPicPr>
          <p:nvPr/>
        </p:nvPicPr>
        <p:blipFill rotWithShape="1">
          <a:blip r:embed="rId3">
            <a:extLst>
              <a:ext uri="{28A0092B-C50C-407E-A947-70E740481C1C}">
                <a14:useLocalDpi xmlns:a14="http://schemas.microsoft.com/office/drawing/2010/main" val="0"/>
              </a:ext>
            </a:extLst>
          </a:blip>
          <a:srcRect l="47477" t="9847" r="15508"/>
          <a:stretch/>
        </p:blipFill>
        <p:spPr>
          <a:xfrm>
            <a:off x="7931179" y="698500"/>
            <a:ext cx="3525716" cy="5724769"/>
          </a:xfrm>
          <a:prstGeom prst="rect">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57C9DF-348D-49AF-BDE0-46652B0FE00C}"/>
              </a:ext>
            </a:extLst>
          </p:cNvPr>
          <p:cNvSpPr>
            <a:spLocks noGrp="1"/>
          </p:cNvSpPr>
          <p:nvPr>
            <p:ph type="title"/>
          </p:nvPr>
        </p:nvSpPr>
        <p:spPr>
          <a:xfrm>
            <a:off x="987669" y="2743200"/>
            <a:ext cx="10058400" cy="1371600"/>
          </a:xfrm>
        </p:spPr>
        <p:txBody>
          <a:bodyPr/>
          <a:lstStyle/>
          <a:p>
            <a:pPr algn="ctr"/>
            <a:r>
              <a:rPr lang="pt-BR" dirty="0"/>
              <a:t>REVISÃO DE ANATOMIA</a:t>
            </a:r>
          </a:p>
        </p:txBody>
      </p:sp>
      <p:sp>
        <p:nvSpPr>
          <p:cNvPr id="4" name="Espaço Reservado para Data 3">
            <a:extLst>
              <a:ext uri="{FF2B5EF4-FFF2-40B4-BE49-F238E27FC236}">
                <a16:creationId xmlns:a16="http://schemas.microsoft.com/office/drawing/2014/main" id="{3A0C8DC5-54E0-4E40-8030-31E2DA0DD837}"/>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127803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6A88CF-0448-4591-AFEF-E06725A5E9E7}"/>
              </a:ext>
            </a:extLst>
          </p:cNvPr>
          <p:cNvSpPr>
            <a:spLocks noGrp="1"/>
          </p:cNvSpPr>
          <p:nvPr>
            <p:ph type="title"/>
          </p:nvPr>
        </p:nvSpPr>
        <p:spPr/>
        <p:txBody>
          <a:bodyPr/>
          <a:lstStyle/>
          <a:p>
            <a:pPr algn="ctr"/>
            <a:r>
              <a:rPr lang="pt-BR" dirty="0"/>
              <a:t>PARA EXISTIR VIDA, PRECISA EXISTIR DOIS SERES DISTINTOS</a:t>
            </a:r>
          </a:p>
        </p:txBody>
      </p:sp>
      <p:pic>
        <p:nvPicPr>
          <p:cNvPr id="6" name="Espaço Reservado para Conteúdo 5">
            <a:extLst>
              <a:ext uri="{FF2B5EF4-FFF2-40B4-BE49-F238E27FC236}">
                <a16:creationId xmlns:a16="http://schemas.microsoft.com/office/drawing/2014/main" id="{360E6032-5384-4E30-8FD4-12CC744835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623"/>
          <a:stretch/>
        </p:blipFill>
        <p:spPr>
          <a:xfrm rot="5400000">
            <a:off x="641944" y="2324406"/>
            <a:ext cx="4152344" cy="3531922"/>
          </a:xfrm>
        </p:spPr>
      </p:pic>
      <p:sp>
        <p:nvSpPr>
          <p:cNvPr id="4" name="Espaço Reservado para Data 3">
            <a:extLst>
              <a:ext uri="{FF2B5EF4-FFF2-40B4-BE49-F238E27FC236}">
                <a16:creationId xmlns:a16="http://schemas.microsoft.com/office/drawing/2014/main" id="{64B62093-43F9-43C2-AB08-65A38E52EE8A}"/>
              </a:ext>
            </a:extLst>
          </p:cNvPr>
          <p:cNvSpPr>
            <a:spLocks noGrp="1"/>
          </p:cNvSpPr>
          <p:nvPr>
            <p:ph type="dt" sz="half" idx="10"/>
          </p:nvPr>
        </p:nvSpPr>
        <p:spPr/>
        <p:txBody>
          <a:bodyPr/>
          <a:lstStyle/>
          <a:p>
            <a:pPr rtl="0"/>
            <a:fld id="{B6E62EC5-0DC6-4A78-BB05-D67BCA50AA36}" type="datetime1">
              <a:rPr lang="pt-BR" smtClean="0"/>
              <a:t>25/08/2022</a:t>
            </a:fld>
            <a:endParaRPr lang="en-US"/>
          </a:p>
        </p:txBody>
      </p:sp>
      <p:sp>
        <p:nvSpPr>
          <p:cNvPr id="7" name="Retângulo 6">
            <a:extLst>
              <a:ext uri="{FF2B5EF4-FFF2-40B4-BE49-F238E27FC236}">
                <a16:creationId xmlns:a16="http://schemas.microsoft.com/office/drawing/2014/main" id="{664CD240-B989-44F2-8BCF-9C816C3692E6}"/>
              </a:ext>
            </a:extLst>
          </p:cNvPr>
          <p:cNvSpPr/>
          <p:nvPr/>
        </p:nvSpPr>
        <p:spPr>
          <a:xfrm>
            <a:off x="6096000" y="2167235"/>
            <a:ext cx="3788217" cy="923330"/>
          </a:xfrm>
          <a:prstGeom prst="rect">
            <a:avLst/>
          </a:prstGeom>
          <a:noFill/>
        </p:spPr>
        <p:txBody>
          <a:bodyPr wrap="none" lIns="91440" tIns="45720" rIns="91440" bIns="45720">
            <a:spAutoFit/>
          </a:bodyPr>
          <a:lstStyle/>
          <a:p>
            <a:pPr algn="ctr"/>
            <a:r>
              <a:rPr lang="pt-BR"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FEMININO</a:t>
            </a:r>
          </a:p>
        </p:txBody>
      </p:sp>
      <p:sp>
        <p:nvSpPr>
          <p:cNvPr id="8" name="Retângulo 7">
            <a:extLst>
              <a:ext uri="{FF2B5EF4-FFF2-40B4-BE49-F238E27FC236}">
                <a16:creationId xmlns:a16="http://schemas.microsoft.com/office/drawing/2014/main" id="{909CE769-D328-4D24-BFB8-43D9B5F3FDE4}"/>
              </a:ext>
            </a:extLst>
          </p:cNvPr>
          <p:cNvSpPr/>
          <p:nvPr/>
        </p:nvSpPr>
        <p:spPr>
          <a:xfrm>
            <a:off x="7601634" y="3177807"/>
            <a:ext cx="646331" cy="923330"/>
          </a:xfrm>
          <a:prstGeom prst="rect">
            <a:avLst/>
          </a:prstGeom>
          <a:noFill/>
        </p:spPr>
        <p:txBody>
          <a:bodyPr wrap="none" lIns="91440" tIns="45720" rIns="91440" bIns="45720">
            <a:spAutoFit/>
          </a:bodyPr>
          <a:lstStyle/>
          <a:p>
            <a:pPr algn="ctr"/>
            <a:r>
              <a:rPr lang="pt-B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sp>
        <p:nvSpPr>
          <p:cNvPr id="9" name="Retângulo 8">
            <a:extLst>
              <a:ext uri="{FF2B5EF4-FFF2-40B4-BE49-F238E27FC236}">
                <a16:creationId xmlns:a16="http://schemas.microsoft.com/office/drawing/2014/main" id="{3E752E1F-68A8-490C-9DA6-D856388C53EE}"/>
              </a:ext>
            </a:extLst>
          </p:cNvPr>
          <p:cNvSpPr/>
          <p:nvPr/>
        </p:nvSpPr>
        <p:spPr>
          <a:xfrm>
            <a:off x="5916252" y="4497004"/>
            <a:ext cx="4474302" cy="923330"/>
          </a:xfrm>
          <a:prstGeom prst="rect">
            <a:avLst/>
          </a:prstGeom>
          <a:noFill/>
        </p:spPr>
        <p:txBody>
          <a:bodyPr wrap="none" lIns="91440" tIns="45720" rIns="91440" bIns="45720">
            <a:spAutoFit/>
          </a:bodyPr>
          <a:lstStyle/>
          <a:p>
            <a:pPr algn="ctr"/>
            <a:r>
              <a:rPr lang="pt-BR"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MASCULINO</a:t>
            </a:r>
          </a:p>
        </p:txBody>
      </p:sp>
    </p:spTree>
    <p:extLst>
      <p:ext uri="{BB962C8B-B14F-4D97-AF65-F5344CB8AC3E}">
        <p14:creationId xmlns:p14="http://schemas.microsoft.com/office/powerpoint/2010/main" val="825428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C1D259-4331-48B6-A8F3-9359616F091C}"/>
              </a:ext>
            </a:extLst>
          </p:cNvPr>
          <p:cNvSpPr>
            <a:spLocks noGrp="1"/>
          </p:cNvSpPr>
          <p:nvPr>
            <p:ph type="title"/>
          </p:nvPr>
        </p:nvSpPr>
        <p:spPr/>
        <p:txBody>
          <a:bodyPr/>
          <a:lstStyle/>
          <a:p>
            <a:pPr algn="ctr"/>
            <a:r>
              <a:rPr lang="pt-BR" dirty="0"/>
              <a:t>ANATOMIA FEMININA</a:t>
            </a:r>
          </a:p>
        </p:txBody>
      </p:sp>
      <p:sp>
        <p:nvSpPr>
          <p:cNvPr id="4" name="Espaço Reservado para Data 3">
            <a:extLst>
              <a:ext uri="{FF2B5EF4-FFF2-40B4-BE49-F238E27FC236}">
                <a16:creationId xmlns:a16="http://schemas.microsoft.com/office/drawing/2014/main" id="{62913517-87A9-4AFE-BCB8-4A2286EB074B}"/>
              </a:ext>
            </a:extLst>
          </p:cNvPr>
          <p:cNvSpPr>
            <a:spLocks noGrp="1"/>
          </p:cNvSpPr>
          <p:nvPr>
            <p:ph type="dt" sz="half" idx="10"/>
          </p:nvPr>
        </p:nvSpPr>
        <p:spPr/>
        <p:txBody>
          <a:bodyPr/>
          <a:lstStyle/>
          <a:p>
            <a:pPr rtl="0"/>
            <a:fld id="{B6E62EC5-0DC6-4A78-BB05-D67BCA50AA36}" type="datetime1">
              <a:rPr lang="pt-BR" smtClean="0"/>
              <a:t>25/08/2022</a:t>
            </a:fld>
            <a:endParaRPr lang="en-US"/>
          </a:p>
        </p:txBody>
      </p:sp>
      <p:pic>
        <p:nvPicPr>
          <p:cNvPr id="1026" name="Picture 2">
            <a:extLst>
              <a:ext uri="{FF2B5EF4-FFF2-40B4-BE49-F238E27FC236}">
                <a16:creationId xmlns:a16="http://schemas.microsoft.com/office/drawing/2014/main" id="{7F3C3641-E337-4D5C-83B1-4C95AD95AA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39662" y="1734260"/>
            <a:ext cx="4481146" cy="448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67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28780-8EC9-4170-B245-BB72CFB355C3}"/>
              </a:ext>
            </a:extLst>
          </p:cNvPr>
          <p:cNvSpPr>
            <a:spLocks noGrp="1"/>
          </p:cNvSpPr>
          <p:nvPr>
            <p:ph type="title"/>
          </p:nvPr>
        </p:nvSpPr>
        <p:spPr/>
        <p:txBody>
          <a:bodyPr/>
          <a:lstStyle/>
          <a:p>
            <a:endParaRPr lang="pt-BR"/>
          </a:p>
        </p:txBody>
      </p:sp>
      <p:sp>
        <p:nvSpPr>
          <p:cNvPr id="4" name="Espaço Reservado para Data 3">
            <a:extLst>
              <a:ext uri="{FF2B5EF4-FFF2-40B4-BE49-F238E27FC236}">
                <a16:creationId xmlns:a16="http://schemas.microsoft.com/office/drawing/2014/main" id="{44B88659-3A40-4DD2-B79E-95339E83FBC5}"/>
              </a:ext>
            </a:extLst>
          </p:cNvPr>
          <p:cNvSpPr>
            <a:spLocks noGrp="1"/>
          </p:cNvSpPr>
          <p:nvPr>
            <p:ph type="dt" sz="half" idx="10"/>
          </p:nvPr>
        </p:nvSpPr>
        <p:spPr/>
        <p:txBody>
          <a:bodyPr/>
          <a:lstStyle/>
          <a:p>
            <a:pPr rtl="0"/>
            <a:fld id="{B6E62EC5-0DC6-4A78-BB05-D67BCA50AA36}" type="datetime1">
              <a:rPr lang="pt-BR" smtClean="0"/>
              <a:t>25/08/2022</a:t>
            </a:fld>
            <a:endParaRPr lang="en-US"/>
          </a:p>
        </p:txBody>
      </p:sp>
      <p:pic>
        <p:nvPicPr>
          <p:cNvPr id="2050" name="Picture 2">
            <a:extLst>
              <a:ext uri="{FF2B5EF4-FFF2-40B4-BE49-F238E27FC236}">
                <a16:creationId xmlns:a16="http://schemas.microsoft.com/office/drawing/2014/main" id="{23E15450-F785-48A9-8C0D-59C9A763CA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5031" y="608447"/>
            <a:ext cx="8475784" cy="564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431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56C60B-CC81-48A9-8914-49DFD9CA3904}"/>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39BDE5D9-CB41-43F7-B736-0A153DC74320}"/>
              </a:ext>
            </a:extLst>
          </p:cNvPr>
          <p:cNvSpPr>
            <a:spLocks noGrp="1"/>
          </p:cNvSpPr>
          <p:nvPr>
            <p:ph idx="1"/>
          </p:nvPr>
        </p:nvSpPr>
        <p:spPr/>
        <p:txBody>
          <a:bodyPr/>
          <a:lstStyle/>
          <a:p>
            <a:endParaRPr lang="pt-BR" dirty="0"/>
          </a:p>
        </p:txBody>
      </p:sp>
      <p:sp>
        <p:nvSpPr>
          <p:cNvPr id="4" name="Espaço Reservado para Data 3">
            <a:extLst>
              <a:ext uri="{FF2B5EF4-FFF2-40B4-BE49-F238E27FC236}">
                <a16:creationId xmlns:a16="http://schemas.microsoft.com/office/drawing/2014/main" id="{585F0483-71AF-426D-905D-179ACF7A8707}"/>
              </a:ext>
            </a:extLst>
          </p:cNvPr>
          <p:cNvSpPr>
            <a:spLocks noGrp="1"/>
          </p:cNvSpPr>
          <p:nvPr>
            <p:ph type="dt" sz="half" idx="10"/>
          </p:nvPr>
        </p:nvSpPr>
        <p:spPr/>
        <p:txBody>
          <a:bodyPr/>
          <a:lstStyle/>
          <a:p>
            <a:pPr rtl="0"/>
            <a:fld id="{B6E62EC5-0DC6-4A78-BB05-D67BCA50AA36}" type="datetime1">
              <a:rPr lang="pt-BR" smtClean="0"/>
              <a:t>25/08/2022</a:t>
            </a:fld>
            <a:endParaRPr lang="en-US"/>
          </a:p>
        </p:txBody>
      </p:sp>
      <p:pic>
        <p:nvPicPr>
          <p:cNvPr id="10242" name="Picture 2">
            <a:extLst>
              <a:ext uri="{FF2B5EF4-FFF2-40B4-BE49-F238E27FC236}">
                <a16:creationId xmlns:a16="http://schemas.microsoft.com/office/drawing/2014/main" id="{D6A215BC-4FE6-461D-A01A-88AD3A11A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669" y="540616"/>
            <a:ext cx="8539206" cy="567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26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62359D-AD83-458F-9D39-99A197B742AA}"/>
              </a:ext>
            </a:extLst>
          </p:cNvPr>
          <p:cNvSpPr>
            <a:spLocks noGrp="1"/>
          </p:cNvSpPr>
          <p:nvPr>
            <p:ph type="title"/>
          </p:nvPr>
        </p:nvSpPr>
        <p:spPr/>
        <p:txBody>
          <a:bodyPr/>
          <a:lstStyle/>
          <a:p>
            <a:endParaRPr lang="pt-BR"/>
          </a:p>
        </p:txBody>
      </p:sp>
      <p:sp>
        <p:nvSpPr>
          <p:cNvPr id="4" name="Espaço Reservado para Data 3">
            <a:extLst>
              <a:ext uri="{FF2B5EF4-FFF2-40B4-BE49-F238E27FC236}">
                <a16:creationId xmlns:a16="http://schemas.microsoft.com/office/drawing/2014/main" id="{449A3CA8-3D51-40C6-8905-42A1884B319D}"/>
              </a:ext>
            </a:extLst>
          </p:cNvPr>
          <p:cNvSpPr>
            <a:spLocks noGrp="1"/>
          </p:cNvSpPr>
          <p:nvPr>
            <p:ph type="dt" sz="half" idx="10"/>
          </p:nvPr>
        </p:nvSpPr>
        <p:spPr/>
        <p:txBody>
          <a:bodyPr/>
          <a:lstStyle/>
          <a:p>
            <a:pPr rtl="0"/>
            <a:fld id="{B6E62EC5-0DC6-4A78-BB05-D67BCA50AA36}" type="datetime1">
              <a:rPr lang="pt-BR" smtClean="0"/>
              <a:t>25/08/2022</a:t>
            </a:fld>
            <a:endParaRPr lang="en-US"/>
          </a:p>
        </p:txBody>
      </p:sp>
      <p:pic>
        <p:nvPicPr>
          <p:cNvPr id="4098" name="Picture 2">
            <a:extLst>
              <a:ext uri="{FF2B5EF4-FFF2-40B4-BE49-F238E27FC236}">
                <a16:creationId xmlns:a16="http://schemas.microsoft.com/office/drawing/2014/main" id="{C76E40BF-7B63-4C03-A3CC-D8477391A45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367"/>
          <a:stretch/>
        </p:blipFill>
        <p:spPr bwMode="auto">
          <a:xfrm>
            <a:off x="3004246" y="1076934"/>
            <a:ext cx="5699070" cy="4958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151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BDFACF-4818-4682-A48C-34461E817DCD}"/>
              </a:ext>
            </a:extLst>
          </p:cNvPr>
          <p:cNvSpPr>
            <a:spLocks noGrp="1"/>
          </p:cNvSpPr>
          <p:nvPr>
            <p:ph type="title"/>
          </p:nvPr>
        </p:nvSpPr>
        <p:spPr/>
        <p:txBody>
          <a:bodyPr/>
          <a:lstStyle/>
          <a:p>
            <a:pPr algn="ctr"/>
            <a:r>
              <a:rPr lang="pt-BR" dirty="0"/>
              <a:t>ANATOMIA MASCULINA</a:t>
            </a:r>
          </a:p>
        </p:txBody>
      </p:sp>
      <p:sp>
        <p:nvSpPr>
          <p:cNvPr id="4" name="Espaço Reservado para Data 3">
            <a:extLst>
              <a:ext uri="{FF2B5EF4-FFF2-40B4-BE49-F238E27FC236}">
                <a16:creationId xmlns:a16="http://schemas.microsoft.com/office/drawing/2014/main" id="{AB6BADD4-B008-49A9-960E-8CF2E8BEE5EF}"/>
              </a:ext>
            </a:extLst>
          </p:cNvPr>
          <p:cNvSpPr>
            <a:spLocks noGrp="1"/>
          </p:cNvSpPr>
          <p:nvPr>
            <p:ph type="dt" sz="half" idx="10"/>
          </p:nvPr>
        </p:nvSpPr>
        <p:spPr/>
        <p:txBody>
          <a:bodyPr/>
          <a:lstStyle/>
          <a:p>
            <a:pPr rtl="0"/>
            <a:fld id="{B6E62EC5-0DC6-4A78-BB05-D67BCA50AA36}" type="datetime1">
              <a:rPr lang="pt-BR" smtClean="0"/>
              <a:t>25/08/2022</a:t>
            </a:fld>
            <a:endParaRPr lang="en-US"/>
          </a:p>
        </p:txBody>
      </p:sp>
      <p:pic>
        <p:nvPicPr>
          <p:cNvPr id="3074" name="Picture 2">
            <a:extLst>
              <a:ext uri="{FF2B5EF4-FFF2-40B4-BE49-F238E27FC236}">
                <a16:creationId xmlns:a16="http://schemas.microsoft.com/office/drawing/2014/main" id="{D2A382D9-42F0-40AC-B099-7295C4AC18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5700" y="1600200"/>
            <a:ext cx="48006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941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533D1E-54F2-4E98-80B6-7E55D4333C7E}"/>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691B50F6-537C-437A-93E7-2C7B0AC75F23}"/>
              </a:ext>
            </a:extLst>
          </p:cNvPr>
          <p:cNvSpPr>
            <a:spLocks noGrp="1"/>
          </p:cNvSpPr>
          <p:nvPr>
            <p:ph idx="1"/>
          </p:nvPr>
        </p:nvSpPr>
        <p:spPr/>
        <p:txBody>
          <a:bodyPr/>
          <a:lstStyle/>
          <a:p>
            <a:endParaRPr lang="pt-BR"/>
          </a:p>
        </p:txBody>
      </p:sp>
      <p:sp>
        <p:nvSpPr>
          <p:cNvPr id="4" name="Espaço Reservado para Data 3">
            <a:extLst>
              <a:ext uri="{FF2B5EF4-FFF2-40B4-BE49-F238E27FC236}">
                <a16:creationId xmlns:a16="http://schemas.microsoft.com/office/drawing/2014/main" id="{68E90A5E-F1FE-44AA-8B12-0CA8BD45EA59}"/>
              </a:ext>
            </a:extLst>
          </p:cNvPr>
          <p:cNvSpPr>
            <a:spLocks noGrp="1"/>
          </p:cNvSpPr>
          <p:nvPr>
            <p:ph type="dt" sz="half" idx="10"/>
          </p:nvPr>
        </p:nvSpPr>
        <p:spPr/>
        <p:txBody>
          <a:bodyPr/>
          <a:lstStyle/>
          <a:p>
            <a:pPr rtl="0"/>
            <a:fld id="{B6E62EC5-0DC6-4A78-BB05-D67BCA50AA36}" type="datetime1">
              <a:rPr lang="pt-BR" smtClean="0"/>
              <a:t>25/08/2022</a:t>
            </a:fld>
            <a:endParaRPr lang="en-US"/>
          </a:p>
        </p:txBody>
      </p:sp>
      <p:pic>
        <p:nvPicPr>
          <p:cNvPr id="14338" name="Picture 2">
            <a:extLst>
              <a:ext uri="{FF2B5EF4-FFF2-40B4-BE49-F238E27FC236}">
                <a16:creationId xmlns:a16="http://schemas.microsoft.com/office/drawing/2014/main" id="{AF15F2D9-8F4D-4700-9DED-76893FE47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246" y="919025"/>
            <a:ext cx="7552592" cy="4907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589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D859F-EDE6-42EE-B94E-3F4EC3E00A05}"/>
              </a:ext>
            </a:extLst>
          </p:cNvPr>
          <p:cNvSpPr>
            <a:spLocks noGrp="1"/>
          </p:cNvSpPr>
          <p:nvPr>
            <p:ph type="title"/>
          </p:nvPr>
        </p:nvSpPr>
        <p:spPr/>
        <p:txBody>
          <a:bodyPr/>
          <a:lstStyle/>
          <a:p>
            <a:pPr algn="ctr"/>
            <a:r>
              <a:rPr lang="pt-BR" dirty="0"/>
              <a:t>HISTÓRIA DA OBSTETRÍCIA</a:t>
            </a:r>
          </a:p>
        </p:txBody>
      </p:sp>
      <p:sp>
        <p:nvSpPr>
          <p:cNvPr id="3" name="Espaço Reservado para Conteúdo 2">
            <a:extLst>
              <a:ext uri="{FF2B5EF4-FFF2-40B4-BE49-F238E27FC236}">
                <a16:creationId xmlns:a16="http://schemas.microsoft.com/office/drawing/2014/main" id="{CB40978F-D987-4A84-884C-ED08F2A0DFEC}"/>
              </a:ext>
            </a:extLst>
          </p:cNvPr>
          <p:cNvSpPr>
            <a:spLocks noGrp="1"/>
          </p:cNvSpPr>
          <p:nvPr>
            <p:ph idx="1"/>
          </p:nvPr>
        </p:nvSpPr>
        <p:spPr/>
        <p:txBody>
          <a:bodyPr/>
          <a:lstStyle/>
          <a:p>
            <a:pPr>
              <a:buFont typeface="Wingdings" panose="05000000000000000000" pitchFamily="2" charset="2"/>
              <a:buChar char="Ø"/>
            </a:pPr>
            <a:r>
              <a:rPr lang="pt-BR" dirty="0"/>
              <a:t> O PRINCÍPIO DE TUDO!</a:t>
            </a:r>
          </a:p>
          <a:p>
            <a:pPr marL="0" indent="0">
              <a:buNone/>
            </a:pPr>
            <a:endParaRPr lang="pt-BR" dirty="0"/>
          </a:p>
          <a:p>
            <a:pPr marL="0" indent="0">
              <a:buNone/>
            </a:pPr>
            <a:endParaRPr lang="pt-BR" dirty="0"/>
          </a:p>
        </p:txBody>
      </p:sp>
      <p:sp>
        <p:nvSpPr>
          <p:cNvPr id="4" name="Espaço Reservado para Data 3">
            <a:extLst>
              <a:ext uri="{FF2B5EF4-FFF2-40B4-BE49-F238E27FC236}">
                <a16:creationId xmlns:a16="http://schemas.microsoft.com/office/drawing/2014/main" id="{F6997B00-7D59-4E35-AB67-E4953CA173D7}"/>
              </a:ext>
            </a:extLst>
          </p:cNvPr>
          <p:cNvSpPr>
            <a:spLocks noGrp="1"/>
          </p:cNvSpPr>
          <p:nvPr>
            <p:ph type="dt" sz="half" idx="10"/>
          </p:nvPr>
        </p:nvSpPr>
        <p:spPr/>
        <p:txBody>
          <a:bodyPr/>
          <a:lstStyle/>
          <a:p>
            <a:pPr rtl="0"/>
            <a:fld id="{B6E62EC5-0DC6-4A78-BB05-D67BCA50AA36}" type="datetime1">
              <a:rPr lang="pt-BR" smtClean="0"/>
              <a:t>25/08/2022</a:t>
            </a:fld>
            <a:endParaRPr lang="en-US"/>
          </a:p>
        </p:txBody>
      </p:sp>
      <p:pic>
        <p:nvPicPr>
          <p:cNvPr id="5122" name="Picture 2">
            <a:extLst>
              <a:ext uri="{FF2B5EF4-FFF2-40B4-BE49-F238E27FC236}">
                <a16:creationId xmlns:a16="http://schemas.microsoft.com/office/drawing/2014/main" id="{488B1741-D46C-471E-9C72-34CBFF44F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2" t="-612" r="9702"/>
          <a:stretch/>
        </p:blipFill>
        <p:spPr bwMode="auto">
          <a:xfrm>
            <a:off x="4308230" y="1624550"/>
            <a:ext cx="2681654" cy="459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376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30A1E1-177F-42F0-A75D-9D331FD58EE3}"/>
              </a:ext>
            </a:extLst>
          </p:cNvPr>
          <p:cNvSpPr>
            <a:spLocks noGrp="1"/>
          </p:cNvSpPr>
          <p:nvPr>
            <p:ph type="title"/>
          </p:nvPr>
        </p:nvSpPr>
        <p:spPr/>
        <p:txBody>
          <a:bodyPr/>
          <a:lstStyle/>
          <a:p>
            <a:pPr algn="ctr"/>
            <a:r>
              <a:rPr lang="pt-BR" dirty="0"/>
              <a:t>HISTÓRIA DA OBSTETRÍCIA</a:t>
            </a:r>
          </a:p>
        </p:txBody>
      </p:sp>
      <p:sp>
        <p:nvSpPr>
          <p:cNvPr id="4" name="Espaço Reservado para Data 3">
            <a:extLst>
              <a:ext uri="{FF2B5EF4-FFF2-40B4-BE49-F238E27FC236}">
                <a16:creationId xmlns:a16="http://schemas.microsoft.com/office/drawing/2014/main" id="{79E3476F-24D7-4CE8-AF43-BDB20DF6F75F}"/>
              </a:ext>
            </a:extLst>
          </p:cNvPr>
          <p:cNvSpPr>
            <a:spLocks noGrp="1"/>
          </p:cNvSpPr>
          <p:nvPr>
            <p:ph type="dt" sz="half" idx="10"/>
          </p:nvPr>
        </p:nvSpPr>
        <p:spPr/>
        <p:txBody>
          <a:bodyPr/>
          <a:lstStyle/>
          <a:p>
            <a:pPr rtl="0"/>
            <a:fld id="{B6E62EC5-0DC6-4A78-BB05-D67BCA50AA36}" type="datetime1">
              <a:rPr lang="pt-BR" smtClean="0"/>
              <a:t>25/08/2022</a:t>
            </a:fld>
            <a:endParaRPr lang="en-US"/>
          </a:p>
        </p:txBody>
      </p:sp>
      <p:pic>
        <p:nvPicPr>
          <p:cNvPr id="6146" name="Picture 2">
            <a:extLst>
              <a:ext uri="{FF2B5EF4-FFF2-40B4-BE49-F238E27FC236}">
                <a16:creationId xmlns:a16="http://schemas.microsoft.com/office/drawing/2014/main" id="{4D102C75-BEDF-4C35-A5E4-63CBA3B83A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5946" y="2099773"/>
            <a:ext cx="4800108" cy="384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06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35C743-1560-477F-A961-9B39EA0203B3}"/>
              </a:ext>
            </a:extLst>
          </p:cNvPr>
          <p:cNvSpPr>
            <a:spLocks noGrp="1"/>
          </p:cNvSpPr>
          <p:nvPr>
            <p:ph type="title"/>
          </p:nvPr>
        </p:nvSpPr>
        <p:spPr/>
        <p:txBody>
          <a:bodyPr/>
          <a:lstStyle/>
          <a:p>
            <a:pPr algn="ctr"/>
            <a:r>
              <a:rPr lang="pt-BR" dirty="0"/>
              <a:t>EMENTA</a:t>
            </a:r>
          </a:p>
        </p:txBody>
      </p:sp>
      <p:sp>
        <p:nvSpPr>
          <p:cNvPr id="3" name="Espaço Reservado para Conteúdo 2">
            <a:extLst>
              <a:ext uri="{FF2B5EF4-FFF2-40B4-BE49-F238E27FC236}">
                <a16:creationId xmlns:a16="http://schemas.microsoft.com/office/drawing/2014/main" id="{7622DD58-9163-4000-A16C-5895B649EABF}"/>
              </a:ext>
            </a:extLst>
          </p:cNvPr>
          <p:cNvSpPr>
            <a:spLocks noGrp="1"/>
          </p:cNvSpPr>
          <p:nvPr>
            <p:ph idx="1"/>
          </p:nvPr>
        </p:nvSpPr>
        <p:spPr/>
        <p:txBody>
          <a:bodyPr/>
          <a:lstStyle/>
          <a:p>
            <a:pPr marL="0" indent="0" algn="just">
              <a:buNone/>
            </a:pPr>
            <a:r>
              <a:rPr lang="pt-BR" sz="1800" b="0" i="0" u="none" strike="noStrike" baseline="0" dirty="0">
                <a:latin typeface="Arial" panose="020B0604020202020204" pitchFamily="34" charset="0"/>
              </a:rPr>
              <a:t> </a:t>
            </a:r>
            <a:r>
              <a:rPr lang="pt-BR" sz="1800" b="0" i="0" u="none" strike="noStrike" baseline="0" dirty="0">
                <a:solidFill>
                  <a:srgbClr val="000000"/>
                </a:solidFill>
                <a:latin typeface="Arial" panose="020B0604020202020204" pitchFamily="34" charset="0"/>
              </a:rPr>
              <a:t>História da Obstetrícia; Sistema genital feminino e masculino; Sinais presuntivos, prováveis </a:t>
            </a:r>
            <a:r>
              <a:rPr lang="pt-BR" sz="1800" b="0" i="0" u="none" strike="noStrike" baseline="0" dirty="0" err="1">
                <a:solidFill>
                  <a:srgbClr val="000000"/>
                </a:solidFill>
                <a:latin typeface="Arial" panose="020B0604020202020204" pitchFamily="34" charset="0"/>
              </a:rPr>
              <a:t>epositivos</a:t>
            </a:r>
            <a:r>
              <a:rPr lang="pt-BR" sz="1800" b="0" i="0" u="none" strike="noStrike" baseline="0" dirty="0">
                <a:solidFill>
                  <a:srgbClr val="000000"/>
                </a:solidFill>
                <a:latin typeface="Arial" panose="020B0604020202020204" pitchFamily="34" charset="0"/>
              </a:rPr>
              <a:t> da gravidez; Atenção ao </a:t>
            </a:r>
            <a:r>
              <a:rPr lang="pt-BR" sz="1800" b="0" i="0" u="none" strike="noStrike" baseline="0" dirty="0" err="1">
                <a:solidFill>
                  <a:srgbClr val="000000"/>
                </a:solidFill>
                <a:latin typeface="Arial" panose="020B0604020202020204" pitchFamily="34" charset="0"/>
              </a:rPr>
              <a:t>pré</a:t>
            </a:r>
            <a:r>
              <a:rPr lang="pt-BR" sz="1800" b="0" i="0" u="none" strike="noStrike" baseline="0" dirty="0">
                <a:solidFill>
                  <a:srgbClr val="000000"/>
                </a:solidFill>
                <a:latin typeface="Arial" panose="020B0604020202020204" pitchFamily="34" charset="0"/>
              </a:rPr>
              <a:t> natal; Procedimentos Técnicos; Amamentação; Intercorrências clínicas mais </a:t>
            </a:r>
            <a:r>
              <a:rPr lang="pt-BR" sz="1800" b="0" i="0" u="none" strike="noStrike" baseline="0" dirty="0" err="1">
                <a:solidFill>
                  <a:srgbClr val="000000"/>
                </a:solidFill>
                <a:latin typeface="Arial" panose="020B0604020202020204" pitchFamily="34" charset="0"/>
              </a:rPr>
              <a:t>freqüentes</a:t>
            </a:r>
            <a:r>
              <a:rPr lang="pt-BR" sz="1800" b="0" i="0" u="none" strike="noStrike" baseline="0" dirty="0">
                <a:solidFill>
                  <a:srgbClr val="000000"/>
                </a:solidFill>
                <a:latin typeface="Arial" panose="020B0604020202020204" pitchFamily="34" charset="0"/>
              </a:rPr>
              <a:t>; Hipertensão; Fisiologia do trabalho de parto; Sinais e sintomas do trabalho de parto; Mecanismo do trabalho de parto; Estágio do trabalho de </a:t>
            </a:r>
            <a:r>
              <a:rPr lang="pt-BR" sz="1800" b="0" i="0" u="none" strike="noStrike" baseline="0" dirty="0" err="1">
                <a:solidFill>
                  <a:srgbClr val="000000"/>
                </a:solidFill>
                <a:latin typeface="Arial" panose="020B0604020202020204" pitchFamily="34" charset="0"/>
              </a:rPr>
              <a:t>parto;Partograma</a:t>
            </a:r>
            <a:r>
              <a:rPr lang="pt-BR" sz="1800" b="0" i="0" u="none" strike="noStrike" baseline="0" dirty="0">
                <a:solidFill>
                  <a:srgbClr val="000000"/>
                </a:solidFill>
                <a:latin typeface="Arial" panose="020B0604020202020204" pitchFamily="34" charset="0"/>
              </a:rPr>
              <a:t>; Doulas projeto de resgate da feminilidade no nascimento; </a:t>
            </a:r>
            <a:r>
              <a:rPr lang="pt-BR" sz="1800" b="0" i="0" u="none" strike="noStrike" baseline="0" dirty="0" err="1">
                <a:solidFill>
                  <a:srgbClr val="000000"/>
                </a:solidFill>
                <a:latin typeface="Arial" panose="020B0604020202020204" pitchFamily="34" charset="0"/>
              </a:rPr>
              <a:t>Puérperio</a:t>
            </a:r>
            <a:r>
              <a:rPr lang="pt-BR" sz="1800" b="0" i="0" u="none" strike="noStrike" baseline="0" dirty="0">
                <a:solidFill>
                  <a:srgbClr val="000000"/>
                </a:solidFill>
                <a:latin typeface="Arial" panose="020B0604020202020204" pitchFamily="34" charset="0"/>
              </a:rPr>
              <a:t>. Introdução </a:t>
            </a:r>
            <a:r>
              <a:rPr lang="pt-BR" sz="1800" b="0" i="0" u="none" strike="noStrike" baseline="0" dirty="0" err="1">
                <a:solidFill>
                  <a:srgbClr val="000000"/>
                </a:solidFill>
                <a:latin typeface="Arial" panose="020B0604020202020204" pitchFamily="34" charset="0"/>
              </a:rPr>
              <a:t>aneonatologia</a:t>
            </a:r>
            <a:r>
              <a:rPr lang="pt-BR" sz="1800" b="0" i="0" u="none" strike="noStrike" baseline="0" dirty="0">
                <a:solidFill>
                  <a:srgbClr val="000000"/>
                </a:solidFill>
                <a:latin typeface="Arial" panose="020B0604020202020204" pitchFamily="34" charset="0"/>
              </a:rPr>
              <a:t>; Medidas antropométricas; Registros imediatos após nascimento; exames físicos </a:t>
            </a:r>
            <a:r>
              <a:rPr lang="pt-BR" sz="1800" b="0" i="0" u="none" strike="noStrike" baseline="0" dirty="0" err="1">
                <a:solidFill>
                  <a:srgbClr val="000000"/>
                </a:solidFill>
                <a:latin typeface="Arial" panose="020B0604020202020204" pitchFamily="34" charset="0"/>
              </a:rPr>
              <a:t>doRN</a:t>
            </a:r>
            <a:r>
              <a:rPr lang="pt-BR" sz="1800" b="0" i="0" u="none" strike="noStrike" baseline="0" dirty="0">
                <a:solidFill>
                  <a:srgbClr val="000000"/>
                </a:solidFill>
                <a:latin typeface="Arial" panose="020B0604020202020204" pitchFamily="34" charset="0"/>
              </a:rPr>
              <a:t>; Rotina na sala de parto e neonatologia; Procedimentos específicos e gerais do </a:t>
            </a:r>
            <a:r>
              <a:rPr lang="pt-BR" sz="1800" b="0" i="0" u="none" strike="noStrike" baseline="0" dirty="0" err="1">
                <a:solidFill>
                  <a:srgbClr val="000000"/>
                </a:solidFill>
                <a:latin typeface="Arial" panose="020B0604020202020204" pitchFamily="34" charset="0"/>
              </a:rPr>
              <a:t>RN;Assistência</a:t>
            </a:r>
            <a:r>
              <a:rPr lang="pt-BR" sz="1800" b="0" i="0" u="none" strike="noStrike" baseline="0" dirty="0">
                <a:solidFill>
                  <a:srgbClr val="000000"/>
                </a:solidFill>
                <a:latin typeface="Arial" panose="020B0604020202020204" pitchFamily="34" charset="0"/>
              </a:rPr>
              <a:t> de enfermagem em neonatologia; Processo de lactação do RN; Peculiaridade </a:t>
            </a:r>
            <a:r>
              <a:rPr lang="pt-BR" sz="1800" b="0" i="0" u="none" strike="noStrike" baseline="0" dirty="0" err="1">
                <a:solidFill>
                  <a:srgbClr val="000000"/>
                </a:solidFill>
                <a:latin typeface="Arial" panose="020B0604020202020204" pitchFamily="34" charset="0"/>
              </a:rPr>
              <a:t>emneonatologia</a:t>
            </a:r>
            <a:r>
              <a:rPr lang="pt-BR" sz="1800" b="0" i="0" u="none" strike="noStrike" baseline="0" dirty="0">
                <a:solidFill>
                  <a:srgbClr val="000000"/>
                </a:solidFill>
                <a:latin typeface="Arial" panose="020B0604020202020204" pitchFamily="34" charset="0"/>
              </a:rPr>
              <a:t>; Patologias/Agravos possíveis no RN.	</a:t>
            </a:r>
          </a:p>
          <a:p>
            <a:pPr marL="0" indent="0" algn="just">
              <a:buNone/>
            </a:pPr>
            <a:endParaRPr lang="pt-BR" dirty="0"/>
          </a:p>
        </p:txBody>
      </p:sp>
      <p:sp>
        <p:nvSpPr>
          <p:cNvPr id="4" name="Espaço Reservado para Data 3">
            <a:extLst>
              <a:ext uri="{FF2B5EF4-FFF2-40B4-BE49-F238E27FC236}">
                <a16:creationId xmlns:a16="http://schemas.microsoft.com/office/drawing/2014/main" id="{B0EBE18F-483E-4533-9C81-5219E58E5A12}"/>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1743507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980E4B9-DBD6-4BDB-A220-64F9EEE93B88}"/>
              </a:ext>
            </a:extLst>
          </p:cNvPr>
          <p:cNvSpPr>
            <a:spLocks noGrp="1"/>
          </p:cNvSpPr>
          <p:nvPr>
            <p:ph idx="1"/>
          </p:nvPr>
        </p:nvSpPr>
        <p:spPr>
          <a:xfrm>
            <a:off x="574430" y="529296"/>
            <a:ext cx="11145715" cy="5757204"/>
          </a:xfrm>
        </p:spPr>
        <p:txBody>
          <a:bodyPr>
            <a:normAutofit/>
          </a:bodyPr>
          <a:lstStyle/>
          <a:p>
            <a:pPr marL="0" indent="0" algn="just">
              <a:buNone/>
            </a:pPr>
            <a:r>
              <a:rPr lang="pt-BR" sz="1600" b="0" i="0" dirty="0">
                <a:solidFill>
                  <a:srgbClr val="333333"/>
                </a:solidFill>
                <a:effectLst/>
                <a:latin typeface="Arial Nova" panose="020B0504020202020204" pitchFamily="34" charset="0"/>
              </a:rPr>
              <a:t>Em meados de 1750 o parto passa ser objeto de interesse da ciência, dando início à história da obstetrícia. Quando os médicos cirurgiões passaram a se interessar pelo parto, a obstetrícia não era definida como uma especialidade médica. Somente nos fins do século XIX, que a obstetrícia enfim, foi convertida em prática médica especializada. A partir de então a gestante que antes contava apenas com a generosidade e a experiência da parteira tradicional, ganha maior atenção por parte dos médicos.</a:t>
            </a:r>
          </a:p>
          <a:p>
            <a:pPr marL="0" indent="0" algn="just">
              <a:buNone/>
            </a:pPr>
            <a:r>
              <a:rPr lang="pt-BR" sz="1600" b="0" i="0" dirty="0">
                <a:solidFill>
                  <a:srgbClr val="333333"/>
                </a:solidFill>
                <a:effectLst/>
                <a:latin typeface="Arial Nova" panose="020B0504020202020204" pitchFamily="34" charset="0"/>
              </a:rPr>
              <a:t>De acordo com MARTINS (2005), nas primeiras décadas do século XIX as ciências biológicas tiveram sua contribuição para que houvesse uma transformação na prática e no ensino da medicina. Especialmente na França nos laboratórios de </a:t>
            </a:r>
            <a:r>
              <a:rPr lang="pt-BR" sz="1600" b="0" i="0" dirty="0" err="1">
                <a:solidFill>
                  <a:srgbClr val="333333"/>
                </a:solidFill>
                <a:effectLst/>
                <a:latin typeface="Arial Nova" panose="020B0504020202020204" pitchFamily="34" charset="0"/>
              </a:rPr>
              <a:t>anatomofisiologia</a:t>
            </a:r>
            <a:r>
              <a:rPr lang="pt-BR" sz="1600" b="0" i="0" dirty="0">
                <a:solidFill>
                  <a:srgbClr val="333333"/>
                </a:solidFill>
                <a:effectLst/>
                <a:latin typeface="Arial Nova" panose="020B0504020202020204" pitchFamily="34" charset="0"/>
              </a:rPr>
              <a:t> ou nas salas de autopsia, o corpo humano passa a ser um cenário de novas descobertas para os médicos e cientistas, que através dos estudos em cadáveres passaram a ter um maior entendimento do desenvolvimento fetal e do parto. A partir deste momento a área da obstetrícia passou a ser ocupada por médicos destinados a fazerem mudanças significativas neste campo da medicina, desde a reestruturação do ensino até a criação das maternidades na segunda metade do século XIX.</a:t>
            </a:r>
          </a:p>
          <a:p>
            <a:pPr marL="0" indent="0" algn="just">
              <a:buNone/>
            </a:pPr>
            <a:r>
              <a:rPr lang="pt-BR" sz="1600" b="0" i="0" dirty="0">
                <a:solidFill>
                  <a:srgbClr val="333333"/>
                </a:solidFill>
                <a:effectLst/>
                <a:latin typeface="Arial Nova" panose="020B0504020202020204" pitchFamily="34" charset="0"/>
              </a:rPr>
              <a:t>A oficialização do ensino da obstetrícia na França ocorreu no período napoleônico e até o final do século XIX, com a criação da Cadeira de Partos, Doenças das Mulheres Paridas e das Crianças Recém-Nascidas. Países como a Inglaterra, os Estados Unidos e Alemanha tomaram como exemplo o ensino da obstetrícia francesa e adotaram instituições de ensino nos hospitais que mais tarde se tornaram referência nas especialidades de ginecologia e obstetrícia. O modelo de ensino ministrado pela Cadeira de Partos nas faculdades francesas foram copiados em outros países como Brasil e Portugal.</a:t>
            </a:r>
          </a:p>
          <a:p>
            <a:pPr marL="0" indent="0" algn="just">
              <a:buNone/>
            </a:pPr>
            <a:endParaRPr lang="pt-BR" sz="1600" dirty="0">
              <a:latin typeface="Arial Nova" panose="020B0504020202020204" pitchFamily="34" charset="0"/>
            </a:endParaRPr>
          </a:p>
        </p:txBody>
      </p:sp>
      <p:sp>
        <p:nvSpPr>
          <p:cNvPr id="4" name="Espaço Reservado para Data 3">
            <a:extLst>
              <a:ext uri="{FF2B5EF4-FFF2-40B4-BE49-F238E27FC236}">
                <a16:creationId xmlns:a16="http://schemas.microsoft.com/office/drawing/2014/main" id="{E4129FCE-0DD6-4CDB-B484-E8E147918126}"/>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2343786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78CDBDA-4670-4EEA-82BF-04B4CBBFA0E0}"/>
              </a:ext>
            </a:extLst>
          </p:cNvPr>
          <p:cNvSpPr>
            <a:spLocks noGrp="1"/>
          </p:cNvSpPr>
          <p:nvPr>
            <p:ph idx="1"/>
          </p:nvPr>
        </p:nvSpPr>
        <p:spPr>
          <a:xfrm>
            <a:off x="553915" y="988255"/>
            <a:ext cx="11254154" cy="5943600"/>
          </a:xfrm>
        </p:spPr>
        <p:txBody>
          <a:bodyPr>
            <a:normAutofit/>
          </a:bodyPr>
          <a:lstStyle/>
          <a:p>
            <a:pPr marL="0" indent="0" algn="just">
              <a:buNone/>
            </a:pPr>
            <a:r>
              <a:rPr lang="pt-BR" sz="1800" b="0" i="0" dirty="0">
                <a:solidFill>
                  <a:srgbClr val="333333"/>
                </a:solidFill>
                <a:effectLst/>
                <a:latin typeface="Arial Nova" panose="020B0504020202020204" pitchFamily="34" charset="0"/>
              </a:rPr>
              <a:t>No Brasil do século XIX, foi formalizada a educação profissional das parteiras, junto às escolas médicas, que controlaram sua formação até meados do século XX. Em 1832, as Academias Médico – Cirúrgicas da Bahia e do Rio de Janeiro, foram transformadas em Faculdades de Medicina dando origem ao primeiro documento legal sobre o ensino de parteiras. Até então todo o exercício dessa profissão era realizados pelos médicos não especialistas.</a:t>
            </a:r>
          </a:p>
          <a:p>
            <a:pPr marL="0" indent="0" algn="just">
              <a:buNone/>
            </a:pPr>
            <a:r>
              <a:rPr lang="pt-BR" sz="1800" b="0" i="0" dirty="0">
                <a:solidFill>
                  <a:srgbClr val="333333"/>
                </a:solidFill>
                <a:effectLst/>
                <a:latin typeface="Arial Nova" panose="020B0504020202020204" pitchFamily="34" charset="0"/>
              </a:rPr>
              <a:t>No entanto pode-se dizer que o ensino oferecido por essas faculdades não eram satisfatórios, pois as aulas se resumiam em ensinamentos teóricos como era o caso da Faculdade de Medicina da Bahia, que não dispunha de clínica de partos para a realização das aulas práticas.</a:t>
            </a:r>
          </a:p>
          <a:p>
            <a:pPr marL="0" indent="0" algn="just">
              <a:buNone/>
            </a:pPr>
            <a:r>
              <a:rPr lang="pt-BR" sz="1800" b="0" i="0" dirty="0">
                <a:solidFill>
                  <a:srgbClr val="333333"/>
                </a:solidFill>
                <a:effectLst/>
                <a:latin typeface="Arial Nova" panose="020B0504020202020204" pitchFamily="34" charset="0"/>
              </a:rPr>
              <a:t>Os estudantes tinham aulas simuladas no manequim, e era através de um esqueleto de bronze e um boneco de pano que até o início do século XX os estudantes aprendiam a realizar partos, dentre outros procedimentos ginecológicos e obstétricos.</a:t>
            </a:r>
          </a:p>
          <a:p>
            <a:pPr marL="0" indent="0" algn="just">
              <a:buNone/>
            </a:pPr>
            <a:r>
              <a:rPr lang="pt-BR" sz="1800" b="0" i="0" dirty="0">
                <a:solidFill>
                  <a:srgbClr val="333333"/>
                </a:solidFill>
                <a:effectLst/>
                <a:latin typeface="Arial Nova" panose="020B0504020202020204" pitchFamily="34" charset="0"/>
              </a:rPr>
              <a:t>Os médicos depois de formados iam exercer a profissão sem nunca ter feito uma aula prática. Diante desse quadro fica evidente a necessidade de se implantar uma clínica para proporcionar a esses estudantes a oportunidade de examinar uma gestante nas diversas fases da gestação para um melhor aprendizado.</a:t>
            </a:r>
          </a:p>
          <a:p>
            <a:pPr marL="0" indent="0" algn="just">
              <a:buNone/>
            </a:pPr>
            <a:endParaRPr lang="pt-BR" sz="1800" b="0" i="0" dirty="0">
              <a:solidFill>
                <a:srgbClr val="333333"/>
              </a:solidFill>
              <a:effectLst/>
              <a:latin typeface="Arial Nova" panose="020B0504020202020204" pitchFamily="34" charset="0"/>
            </a:endParaRPr>
          </a:p>
          <a:p>
            <a:pPr algn="just"/>
            <a:endParaRPr lang="pt-BR" sz="1800" dirty="0">
              <a:latin typeface="Arial Nova" panose="020B0504020202020204" pitchFamily="34" charset="0"/>
            </a:endParaRPr>
          </a:p>
        </p:txBody>
      </p:sp>
      <p:sp>
        <p:nvSpPr>
          <p:cNvPr id="4" name="Espaço Reservado para Data 3">
            <a:extLst>
              <a:ext uri="{FF2B5EF4-FFF2-40B4-BE49-F238E27FC236}">
                <a16:creationId xmlns:a16="http://schemas.microsoft.com/office/drawing/2014/main" id="{04EC7555-1818-4E86-80E2-2683FE6ABE8B}"/>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1850652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C33457F-115D-4E85-B7BC-A68982F469FA}"/>
              </a:ext>
            </a:extLst>
          </p:cNvPr>
          <p:cNvSpPr>
            <a:spLocks noGrp="1"/>
          </p:cNvSpPr>
          <p:nvPr>
            <p:ph idx="1"/>
          </p:nvPr>
        </p:nvSpPr>
        <p:spPr>
          <a:xfrm>
            <a:off x="543658" y="993530"/>
            <a:ext cx="11104684" cy="5802923"/>
          </a:xfrm>
        </p:spPr>
        <p:txBody>
          <a:bodyPr>
            <a:normAutofit/>
          </a:bodyPr>
          <a:lstStyle/>
          <a:p>
            <a:pPr marL="0" indent="0" algn="just">
              <a:buNone/>
            </a:pPr>
            <a:r>
              <a:rPr lang="pt-BR" sz="1800" b="0" i="0" dirty="0">
                <a:solidFill>
                  <a:srgbClr val="333333"/>
                </a:solidFill>
                <a:effectLst/>
                <a:latin typeface="Arial Nova" panose="020B0504020202020204" pitchFamily="34" charset="0"/>
              </a:rPr>
              <a:t>Em 1876 na Santa Casa de Misericórdia da Bahia, foi criada uma enfermaria especial de partos e moléstia de mulheres no Hospital São </a:t>
            </a:r>
            <a:r>
              <a:rPr lang="pt-BR" sz="1800" b="0" i="0" dirty="0" err="1">
                <a:solidFill>
                  <a:srgbClr val="333333"/>
                </a:solidFill>
                <a:effectLst/>
                <a:latin typeface="Arial Nova" panose="020B0504020202020204" pitchFamily="34" charset="0"/>
              </a:rPr>
              <a:t>Cristovão</a:t>
            </a:r>
            <a:r>
              <a:rPr lang="pt-BR" sz="1800" b="0" i="0" dirty="0">
                <a:solidFill>
                  <a:srgbClr val="333333"/>
                </a:solidFill>
                <a:effectLst/>
                <a:latin typeface="Arial Nova" panose="020B0504020202020204" pitchFamily="34" charset="0"/>
              </a:rPr>
              <a:t>, que era administrado pela </a:t>
            </a:r>
            <a:r>
              <a:rPr lang="pt-BR" sz="1800" b="0" i="1" dirty="0">
                <a:solidFill>
                  <a:srgbClr val="333333"/>
                </a:solidFill>
                <a:effectLst/>
                <a:latin typeface="Arial Nova" panose="020B0504020202020204" pitchFamily="34" charset="0"/>
              </a:rPr>
              <a:t>Irmandade (DANTAS, 1876, p.4-5 apud BARRETO, 2008, p. 908).</a:t>
            </a:r>
            <a:r>
              <a:rPr lang="pt-BR" sz="1800" b="0" i="0" dirty="0">
                <a:solidFill>
                  <a:srgbClr val="333333"/>
                </a:solidFill>
                <a:effectLst/>
                <a:latin typeface="Arial Nova" panose="020B0504020202020204" pitchFamily="34" charset="0"/>
              </a:rPr>
              <a:t> Essa enfermaria foi criada após algumas solicitações por parte dos professores para que houvesse um espaço reservado às gestantes em diferentes períodos de gravidez, especialmente nos últimos meses de gestação para que os estudantes do curso de partos e medicina pudessem ter a oportunidade de examinar a mulher nos diferentes estágios de gestação e assim praticar a auscultação obstetrícia. (FARIA, 1860, p.11-12 apud BARRETO, 2008, p.908)</a:t>
            </a:r>
          </a:p>
          <a:p>
            <a:pPr marL="0" indent="0" algn="just">
              <a:buNone/>
            </a:pPr>
            <a:r>
              <a:rPr lang="pt-BR" sz="1800" b="0" i="0" dirty="0">
                <a:solidFill>
                  <a:srgbClr val="333333"/>
                </a:solidFill>
                <a:effectLst/>
                <a:latin typeface="Arial Nova" panose="020B0504020202020204" pitchFamily="34" charset="0"/>
              </a:rPr>
              <a:t>No entanto, a criação dessa enfermaria de partos foi vista como insatisfatória e atrasada no final do século XIX pelos médicos baianos, que desejavam a construção de uma maternidade com instalações adequadas e destinadas especialmente atendimento a gestante e puérperas (grávidas em trabalho de parto), afastadas dos pacientes que estavam internados no hospital com alguma enfermidade e também com possibilidades de separar as paridas das grávidas ou puérperas com algum tipo de infecção, o que seria impossível no Hospital São </a:t>
            </a:r>
            <a:r>
              <a:rPr lang="pt-BR" sz="1800" b="0" i="0" dirty="0" err="1">
                <a:solidFill>
                  <a:srgbClr val="333333"/>
                </a:solidFill>
                <a:effectLst/>
                <a:latin typeface="Arial Nova" panose="020B0504020202020204" pitchFamily="34" charset="0"/>
              </a:rPr>
              <a:t>Cristovão</a:t>
            </a:r>
            <a:r>
              <a:rPr lang="pt-BR" sz="1800" b="0" i="0" dirty="0">
                <a:solidFill>
                  <a:srgbClr val="333333"/>
                </a:solidFill>
                <a:effectLst/>
                <a:latin typeface="Arial Nova" panose="020B0504020202020204" pitchFamily="34" charset="0"/>
              </a:rPr>
              <a:t>. Os médicos queriam que a maternidade fosse de preferência distante das </a:t>
            </a:r>
            <a:r>
              <a:rPr lang="pt-BR" sz="1800" b="0" i="1" dirty="0">
                <a:solidFill>
                  <a:srgbClr val="333333"/>
                </a:solidFill>
                <a:effectLst/>
                <a:latin typeface="Arial Nova" panose="020B0504020202020204" pitchFamily="34" charset="0"/>
              </a:rPr>
              <a:t>aglomerações urbanas em terrenos ensolarados e com salas amplas e arejadas</a:t>
            </a:r>
            <a:r>
              <a:rPr lang="pt-BR" sz="1800" dirty="0">
                <a:solidFill>
                  <a:srgbClr val="333333"/>
                </a:solidFill>
                <a:latin typeface="Arial Nova" panose="020B0504020202020204" pitchFamily="34" charset="0"/>
              </a:rPr>
              <a:t>.</a:t>
            </a:r>
            <a:r>
              <a:rPr lang="pt-BR" sz="1800" b="0" i="0" dirty="0">
                <a:solidFill>
                  <a:srgbClr val="333333"/>
                </a:solidFill>
                <a:effectLst/>
                <a:latin typeface="Arial Nova" panose="020B0504020202020204" pitchFamily="34" charset="0"/>
              </a:rPr>
              <a:t> Somente no início do século XX, foi fundada a Maternidade Climério de Oliveira, inaugurada em 1910 na Bahia.</a:t>
            </a:r>
          </a:p>
          <a:p>
            <a:pPr marL="0" indent="0" algn="just">
              <a:buNone/>
            </a:pPr>
            <a:endParaRPr lang="pt-BR" sz="1800" dirty="0">
              <a:latin typeface="Arial Nova" panose="020B0504020202020204" pitchFamily="34" charset="0"/>
            </a:endParaRPr>
          </a:p>
        </p:txBody>
      </p:sp>
      <p:sp>
        <p:nvSpPr>
          <p:cNvPr id="4" name="Espaço Reservado para Data 3">
            <a:extLst>
              <a:ext uri="{FF2B5EF4-FFF2-40B4-BE49-F238E27FC236}">
                <a16:creationId xmlns:a16="http://schemas.microsoft.com/office/drawing/2014/main" id="{BD72DE08-7D04-406C-B097-8C0F1DB403EC}"/>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322731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BD89DB2-84D9-4389-BD90-F1F6FDD4F531}"/>
              </a:ext>
            </a:extLst>
          </p:cNvPr>
          <p:cNvSpPr>
            <a:spLocks noGrp="1"/>
          </p:cNvSpPr>
          <p:nvPr>
            <p:ph idx="1"/>
          </p:nvPr>
        </p:nvSpPr>
        <p:spPr>
          <a:xfrm>
            <a:off x="553915" y="914400"/>
            <a:ext cx="11218985" cy="5943600"/>
          </a:xfrm>
        </p:spPr>
        <p:txBody>
          <a:bodyPr>
            <a:normAutofit/>
          </a:bodyPr>
          <a:lstStyle/>
          <a:p>
            <a:pPr marL="0" indent="0" algn="just">
              <a:buNone/>
            </a:pPr>
            <a:r>
              <a:rPr lang="pt-BR" sz="1800" b="0" i="0" dirty="0">
                <a:solidFill>
                  <a:srgbClr val="333333"/>
                </a:solidFill>
                <a:effectLst/>
                <a:latin typeface="Arial Nova" panose="020B0504020202020204" pitchFamily="34" charset="0"/>
              </a:rPr>
              <a:t>De acordo com Amaral até o início do século XX, a população baiana não era a favor do atendimento hospitalar, isso porque muitos não consideravam decente que uma mulher fosse examinada por um médico, ter filhos em uma maternidade também era algo visto como uma situação vergonhosa, além de indicar um sinal de miséria que podia ostentar uma família. Portanto reprimi-lo era a melhor maneira de evitar o mal. Aquelas mulheres que tinham condições de pagar, em geral preferiam o atendimento por parteiras de confiança ou médicos da família que faziam o atendimento obstetrício ginecológico em suas residências ou em clínicas especializadas que já eram percebidas nas últimas décadas do século XIX. Neste contexto, a Maternidade Climério de Oliveira foi criada para atender aquelas mulheres que não tinham nenhum poder aquisitivo, viviam abandonadas e em situação de completa miséria, sem nenhuma condição de ter um atendimento sequer por parteiras. Era somente essa classe de mulheres que procuravam o atendimento da maternidade pública, através de um trabalho de convencimento por parte dos profissionais de saúde de que o hospital era mais seguro e adequado para a gestante ter seu filho.</a:t>
            </a:r>
          </a:p>
          <a:p>
            <a:pPr marL="0" indent="0" algn="just">
              <a:buNone/>
            </a:pPr>
            <a:r>
              <a:rPr lang="pt-BR" sz="1800" b="0" i="0" dirty="0">
                <a:solidFill>
                  <a:srgbClr val="333333"/>
                </a:solidFill>
                <a:effectLst/>
                <a:latin typeface="Arial Nova" panose="020B0504020202020204" pitchFamily="34" charset="0"/>
              </a:rPr>
              <a:t>O atendimento público aos poucos foi ganhando a confiança da população baiana. De </a:t>
            </a:r>
            <a:r>
              <a:rPr lang="pt-BR" sz="1800" b="0" i="1" dirty="0">
                <a:solidFill>
                  <a:srgbClr val="333333"/>
                </a:solidFill>
                <a:effectLst/>
                <a:latin typeface="Arial Nova" panose="020B0504020202020204" pitchFamily="34" charset="0"/>
              </a:rPr>
              <a:t>acordo com Maria Lucia Mott (apud AMARAL) somente a partir de 1930 é que as mulheres </a:t>
            </a:r>
            <a:r>
              <a:rPr lang="pt-BR" sz="1800" b="0" i="0" dirty="0">
                <a:solidFill>
                  <a:srgbClr val="333333"/>
                </a:solidFill>
                <a:effectLst/>
                <a:latin typeface="Arial Nova" panose="020B0504020202020204" pitchFamily="34" charset="0"/>
              </a:rPr>
              <a:t>de camadas mais favorecidas e intermediarias começaram timidamente a frequentar Maternidades.</a:t>
            </a:r>
          </a:p>
          <a:p>
            <a:pPr marL="0" indent="0" algn="just">
              <a:buNone/>
            </a:pPr>
            <a:endParaRPr lang="pt-BR" sz="1800" dirty="0">
              <a:latin typeface="Arial Nova" panose="020B0504020202020204" pitchFamily="34" charset="0"/>
            </a:endParaRPr>
          </a:p>
        </p:txBody>
      </p:sp>
      <p:sp>
        <p:nvSpPr>
          <p:cNvPr id="4" name="Espaço Reservado para Data 3">
            <a:extLst>
              <a:ext uri="{FF2B5EF4-FFF2-40B4-BE49-F238E27FC236}">
                <a16:creationId xmlns:a16="http://schemas.microsoft.com/office/drawing/2014/main" id="{7FE116DE-F7B6-4D04-82DC-FE8670C82063}"/>
              </a:ext>
            </a:extLst>
          </p:cNvPr>
          <p:cNvSpPr>
            <a:spLocks noGrp="1"/>
          </p:cNvSpPr>
          <p:nvPr>
            <p:ph type="dt" sz="half" idx="10"/>
          </p:nvPr>
        </p:nvSpPr>
        <p:spPr/>
        <p:txBody>
          <a:bodyPr/>
          <a:lstStyle/>
          <a:p>
            <a:pPr rtl="0"/>
            <a:fld id="{B6E62EC5-0DC6-4A78-BB05-D67BCA50AA36}" type="datetime1">
              <a:rPr lang="pt-BR" smtClean="0"/>
              <a:t>25/08/2022</a:t>
            </a:fld>
            <a:endParaRPr lang="en-US" dirty="0"/>
          </a:p>
        </p:txBody>
      </p:sp>
    </p:spTree>
    <p:extLst>
      <p:ext uri="{BB962C8B-B14F-4D97-AF65-F5344CB8AC3E}">
        <p14:creationId xmlns:p14="http://schemas.microsoft.com/office/powerpoint/2010/main" val="1644143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0F2FF62-CD3D-43B5-A84C-42F8B67E47D5}"/>
              </a:ext>
            </a:extLst>
          </p:cNvPr>
          <p:cNvSpPr>
            <a:spLocks noGrp="1"/>
          </p:cNvSpPr>
          <p:nvPr>
            <p:ph idx="1"/>
          </p:nvPr>
        </p:nvSpPr>
        <p:spPr>
          <a:xfrm>
            <a:off x="446942" y="694592"/>
            <a:ext cx="11298115" cy="5943600"/>
          </a:xfrm>
        </p:spPr>
        <p:txBody>
          <a:bodyPr>
            <a:normAutofit/>
          </a:bodyPr>
          <a:lstStyle/>
          <a:p>
            <a:pPr marL="0" indent="0" algn="just">
              <a:buNone/>
            </a:pPr>
            <a:r>
              <a:rPr lang="pt-BR" sz="1800" b="0" i="0" dirty="0">
                <a:solidFill>
                  <a:srgbClr val="333333"/>
                </a:solidFill>
                <a:effectLst/>
                <a:latin typeface="Arial Nova" panose="020B0504020202020204" pitchFamily="34" charset="0"/>
              </a:rPr>
              <a:t>Segundo Martins (2005):</a:t>
            </a:r>
          </a:p>
          <a:p>
            <a:pPr marL="0" indent="0" algn="just">
              <a:buNone/>
            </a:pPr>
            <a:r>
              <a:rPr lang="pt-BR" sz="1800" b="0" i="0" dirty="0">
                <a:solidFill>
                  <a:srgbClr val="333333"/>
                </a:solidFill>
                <a:effectLst/>
                <a:latin typeface="Arial Nova" panose="020B0504020202020204" pitchFamily="34" charset="0"/>
              </a:rPr>
              <a:t>A divulgação da imagem do médico protetor da mulher foi de grande importância para a legitimação do obstetra e para a aceitação das mulheres em dar à luz no hospital. Com a sofisticação dos exames de diagnóstico no século XX, a segurança dos procedimentos cirúrgicos e a pregação da puericultura divulgada através dos meios de comunicação de massa, os obstetras conseguiram ter controle não só do parto, mas também do período gestacional com o desenvolvimento do conceito de puericultura </a:t>
            </a:r>
            <a:r>
              <a:rPr lang="pt-BR" sz="1800" b="0" i="0" dirty="0" err="1">
                <a:solidFill>
                  <a:srgbClr val="333333"/>
                </a:solidFill>
                <a:effectLst/>
                <a:latin typeface="Arial Nova" panose="020B0504020202020204" pitchFamily="34" charset="0"/>
              </a:rPr>
              <a:t>intra</a:t>
            </a:r>
            <a:r>
              <a:rPr lang="pt-BR" sz="1800" b="0" i="0" dirty="0">
                <a:solidFill>
                  <a:srgbClr val="333333"/>
                </a:solidFill>
                <a:effectLst/>
                <a:latin typeface="Arial Nova" panose="020B0504020202020204" pitchFamily="34" charset="0"/>
              </a:rPr>
              <a:t>- uterina. [...]. A existência de um espaço onde as mulheres fossem bem atendidas, recebidas nos consultórios médicos, encaminhadas para salas de parto modernas e bem equipadas, sendo assistidas por parteiras bem informadas, certamente foi bem recebida pelas mulheres [...] A mortalidade feminina foi reduzida significativamente com a </a:t>
            </a:r>
            <a:r>
              <a:rPr lang="pt-BR" sz="1800" b="0" i="0" dirty="0" err="1">
                <a:solidFill>
                  <a:srgbClr val="333333"/>
                </a:solidFill>
                <a:effectLst/>
                <a:latin typeface="Arial Nova" panose="020B0504020202020204" pitchFamily="34" charset="0"/>
              </a:rPr>
              <a:t>anti-sepsia</a:t>
            </a:r>
            <a:r>
              <a:rPr lang="pt-BR" sz="1800" b="0" i="0" dirty="0">
                <a:solidFill>
                  <a:srgbClr val="333333"/>
                </a:solidFill>
                <a:effectLst/>
                <a:latin typeface="Arial Nova" panose="020B0504020202020204" pitchFamily="34" charset="0"/>
              </a:rPr>
              <a:t> e o uso de novos medicamentos e técnicas que evitaram a infecção puerperal. Este era um </a:t>
            </a:r>
            <a:r>
              <a:rPr lang="pt-BR" sz="1800" b="0" i="1" dirty="0">
                <a:solidFill>
                  <a:srgbClr val="333333"/>
                </a:solidFill>
                <a:effectLst/>
                <a:latin typeface="Arial Nova" panose="020B0504020202020204" pitchFamily="34" charset="0"/>
              </a:rPr>
              <a:t>dado que também não devia passar despercebido pelas mulheres. (apud </a:t>
            </a:r>
            <a:r>
              <a:rPr lang="pt-BR" sz="1800" b="0" i="0" dirty="0">
                <a:solidFill>
                  <a:srgbClr val="333333"/>
                </a:solidFill>
                <a:effectLst/>
                <a:latin typeface="Arial Nova" panose="020B0504020202020204" pitchFamily="34" charset="0"/>
              </a:rPr>
              <a:t>AMARAL, 2005. p.142-.43)</a:t>
            </a:r>
          </a:p>
          <a:p>
            <a:pPr marL="0" indent="0" algn="just">
              <a:buNone/>
            </a:pPr>
            <a:r>
              <a:rPr lang="pt-BR" sz="1800" b="0" i="0" dirty="0">
                <a:solidFill>
                  <a:srgbClr val="333333"/>
                </a:solidFill>
                <a:effectLst/>
                <a:latin typeface="Arial Nova" panose="020B0504020202020204" pitchFamily="34" charset="0"/>
              </a:rPr>
              <a:t>Na citação acima fica evidente que havia insegurança e resistência por parte da gestante em procurar atendimento médico. E que o trabalho dos profissionais de saúde em divulgar a imagem do médico como protetor da mulher foi crucial para que as gestantes aos poucos fossem se sentindo seguras para procurar o atendimento hospitalar.</a:t>
            </a:r>
          </a:p>
          <a:p>
            <a:pPr marL="0" indent="0" algn="just">
              <a:buNone/>
            </a:pPr>
            <a:endParaRPr lang="pt-BR" sz="1800" dirty="0">
              <a:latin typeface="Arial Nova" panose="020B0504020202020204" pitchFamily="34" charset="0"/>
            </a:endParaRPr>
          </a:p>
        </p:txBody>
      </p:sp>
      <p:sp>
        <p:nvSpPr>
          <p:cNvPr id="4" name="Espaço Reservado para Data 3">
            <a:extLst>
              <a:ext uri="{FF2B5EF4-FFF2-40B4-BE49-F238E27FC236}">
                <a16:creationId xmlns:a16="http://schemas.microsoft.com/office/drawing/2014/main" id="{7857C17A-B728-4A3D-B31A-F9068D9904E7}"/>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2933202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ACB0FA-80A8-468A-8BF9-C6A8550C24AC}"/>
              </a:ext>
            </a:extLst>
          </p:cNvPr>
          <p:cNvSpPr>
            <a:spLocks noGrp="1"/>
          </p:cNvSpPr>
          <p:nvPr>
            <p:ph type="title"/>
          </p:nvPr>
        </p:nvSpPr>
        <p:spPr/>
        <p:txBody>
          <a:bodyPr/>
          <a:lstStyle/>
          <a:p>
            <a:pPr algn="ctr"/>
            <a:r>
              <a:rPr lang="pt-BR" dirty="0"/>
              <a:t>RODA DE DISCUSSÃO</a:t>
            </a:r>
          </a:p>
        </p:txBody>
      </p:sp>
      <p:sp>
        <p:nvSpPr>
          <p:cNvPr id="3" name="Espaço Reservado para Conteúdo 2">
            <a:extLst>
              <a:ext uri="{FF2B5EF4-FFF2-40B4-BE49-F238E27FC236}">
                <a16:creationId xmlns:a16="http://schemas.microsoft.com/office/drawing/2014/main" id="{AF5302A2-C3A8-4D5D-AF02-C4DFD4340E4A}"/>
              </a:ext>
            </a:extLst>
          </p:cNvPr>
          <p:cNvSpPr>
            <a:spLocks noGrp="1"/>
          </p:cNvSpPr>
          <p:nvPr>
            <p:ph idx="1"/>
          </p:nvPr>
        </p:nvSpPr>
        <p:spPr/>
        <p:txBody>
          <a:bodyPr/>
          <a:lstStyle/>
          <a:p>
            <a:pPr marL="0" indent="0">
              <a:buNone/>
            </a:pPr>
            <a:endParaRPr lang="pt-BR" dirty="0"/>
          </a:p>
        </p:txBody>
      </p:sp>
      <p:sp>
        <p:nvSpPr>
          <p:cNvPr id="4" name="Espaço Reservado para Data 3">
            <a:extLst>
              <a:ext uri="{FF2B5EF4-FFF2-40B4-BE49-F238E27FC236}">
                <a16:creationId xmlns:a16="http://schemas.microsoft.com/office/drawing/2014/main" id="{27D70745-A82B-46C6-A21A-D6BB882B74B5}"/>
              </a:ext>
            </a:extLst>
          </p:cNvPr>
          <p:cNvSpPr>
            <a:spLocks noGrp="1"/>
          </p:cNvSpPr>
          <p:nvPr>
            <p:ph type="dt" sz="half" idx="10"/>
          </p:nvPr>
        </p:nvSpPr>
        <p:spPr/>
        <p:txBody>
          <a:bodyPr/>
          <a:lstStyle/>
          <a:p>
            <a:pPr rtl="0"/>
            <a:fld id="{B6E62EC5-0DC6-4A78-BB05-D67BCA50AA36}" type="datetime1">
              <a:rPr lang="pt-BR" smtClean="0"/>
              <a:t>25/08/2022</a:t>
            </a:fld>
            <a:endParaRPr lang="en-US"/>
          </a:p>
        </p:txBody>
      </p:sp>
      <p:pic>
        <p:nvPicPr>
          <p:cNvPr id="8194" name="Picture 2">
            <a:extLst>
              <a:ext uri="{FF2B5EF4-FFF2-40B4-BE49-F238E27FC236}">
                <a16:creationId xmlns:a16="http://schemas.microsoft.com/office/drawing/2014/main" id="{F338567A-0615-4EC5-A2AF-793CCEB92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08" t="11281" r="8558" b="4872"/>
          <a:stretch/>
        </p:blipFill>
        <p:spPr bwMode="auto">
          <a:xfrm>
            <a:off x="2145323" y="642594"/>
            <a:ext cx="7403123" cy="5329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133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A12B4D-BE4F-43E2-B082-A485E63447C6}"/>
              </a:ext>
            </a:extLst>
          </p:cNvPr>
          <p:cNvSpPr>
            <a:spLocks noGrp="1"/>
          </p:cNvSpPr>
          <p:nvPr>
            <p:ph type="title"/>
          </p:nvPr>
        </p:nvSpPr>
        <p:spPr/>
        <p:txBody>
          <a:bodyPr/>
          <a:lstStyle/>
          <a:p>
            <a:pPr algn="ctr"/>
            <a:r>
              <a:rPr lang="pt-BR" dirty="0"/>
              <a:t>OBSTETRÍCIA</a:t>
            </a:r>
          </a:p>
        </p:txBody>
      </p:sp>
      <p:sp>
        <p:nvSpPr>
          <p:cNvPr id="4" name="Espaço Reservado para Data 3">
            <a:extLst>
              <a:ext uri="{FF2B5EF4-FFF2-40B4-BE49-F238E27FC236}">
                <a16:creationId xmlns:a16="http://schemas.microsoft.com/office/drawing/2014/main" id="{3EE56119-06D0-483A-8AD9-6C91FE2F4245}"/>
              </a:ext>
            </a:extLst>
          </p:cNvPr>
          <p:cNvSpPr>
            <a:spLocks noGrp="1"/>
          </p:cNvSpPr>
          <p:nvPr>
            <p:ph type="dt" sz="half" idx="10"/>
          </p:nvPr>
        </p:nvSpPr>
        <p:spPr/>
        <p:txBody>
          <a:bodyPr/>
          <a:lstStyle/>
          <a:p>
            <a:pPr rtl="0"/>
            <a:fld id="{B6E62EC5-0DC6-4A78-BB05-D67BCA50AA36}" type="datetime1">
              <a:rPr lang="pt-BR" smtClean="0"/>
              <a:t>25/08/2022</a:t>
            </a:fld>
            <a:endParaRPr lang="en-US"/>
          </a:p>
        </p:txBody>
      </p:sp>
      <p:sp>
        <p:nvSpPr>
          <p:cNvPr id="5" name="Rectangle 1">
            <a:extLst>
              <a:ext uri="{FF2B5EF4-FFF2-40B4-BE49-F238E27FC236}">
                <a16:creationId xmlns:a16="http://schemas.microsoft.com/office/drawing/2014/main" id="{A17FCADB-CC33-4D2A-A736-0E665AA8005D}"/>
              </a:ext>
            </a:extLst>
          </p:cNvPr>
          <p:cNvSpPr>
            <a:spLocks noGrp="1" noChangeArrowheads="1"/>
          </p:cNvSpPr>
          <p:nvPr>
            <p:ph idx="1"/>
          </p:nvPr>
        </p:nvSpPr>
        <p:spPr bwMode="auto">
          <a:xfrm>
            <a:off x="1163904" y="2182505"/>
            <a:ext cx="9864192" cy="2492990"/>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A obstetrícia é uma </a:t>
            </a:r>
            <a:r>
              <a:rPr kumimoji="0" lang="pt-BR" altLang="pt-BR" sz="1800" b="1" i="0" u="none" strike="noStrike" cap="none" normalizeH="0" baseline="0" dirty="0">
                <a:ln>
                  <a:noFill/>
                </a:ln>
                <a:solidFill>
                  <a:srgbClr val="313131"/>
                </a:solidFill>
                <a:effectLst/>
                <a:latin typeface="Arial Nova" panose="020B0504020202020204" pitchFamily="34" charset="0"/>
              </a:rPr>
              <a:t>especialidade da medicina que lida com a saúde das mulheres durante a gravidez, o parto e o puerpério</a:t>
            </a:r>
            <a:r>
              <a:rPr kumimoji="0" lang="pt-BR" altLang="pt-BR" sz="1800" b="0" i="0" u="none" strike="noStrike" cap="none" normalizeH="0" baseline="0" dirty="0">
                <a:ln>
                  <a:noFill/>
                </a:ln>
                <a:solidFill>
                  <a:srgbClr val="313131"/>
                </a:solidFill>
                <a:effectLst/>
                <a:latin typeface="Arial Nova" panose="020B0504020202020204" pitchFamily="34" charset="0"/>
              </a:rPr>
              <a:t>. A origem etimológica da palavra vem do latim </a:t>
            </a:r>
            <a:r>
              <a:rPr kumimoji="0" lang="pt-BR" altLang="pt-BR" sz="1800" b="0" i="0" u="none" strike="noStrike" cap="none" normalizeH="0" baseline="0" dirty="0" err="1">
                <a:ln>
                  <a:noFill/>
                </a:ln>
                <a:solidFill>
                  <a:srgbClr val="313131"/>
                </a:solidFill>
                <a:effectLst/>
                <a:latin typeface="Arial Nova" panose="020B0504020202020204" pitchFamily="34" charset="0"/>
              </a:rPr>
              <a:t>obstetricĭa</a:t>
            </a:r>
            <a:r>
              <a:rPr kumimoji="0" lang="pt-BR" altLang="pt-BR" sz="1800" b="0" i="0" u="none" strike="noStrike" cap="none" normalizeH="0" baseline="0" dirty="0">
                <a:ln>
                  <a:noFill/>
                </a:ln>
                <a:solidFill>
                  <a:srgbClr val="313131"/>
                </a:solidFill>
                <a:effectLst/>
                <a:latin typeface="Arial Nova" panose="020B0504020202020204" pitchFamily="34" charset="0"/>
              </a:rPr>
              <a:t> , que significa "estar esperando".</a:t>
            </a:r>
            <a:endParaRPr kumimoji="0" lang="pt-BR" altLang="pt-BR" sz="1800" b="0" i="0" u="none" strike="noStrike" cap="none" normalizeH="0" baseline="0" dirty="0">
              <a:ln>
                <a:noFill/>
              </a:ln>
              <a:solidFill>
                <a:schemeClr val="tx1"/>
              </a:solidFill>
              <a:effectLst/>
              <a:latin typeface="Arial Nova" panose="020B05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O especialista em obstetrícia é chamado obstetra, a pessoa que, além de cuidar do estado de saúde da gestante e do bebê, também é responsável por cuidar dos aspectos sociais e psicológicos relacionados à maternidade.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rgbClr val="313131"/>
              </a:solidFill>
              <a:effectLst/>
              <a:latin typeface="Arial Nova" panose="020B05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Em alguns países, a especialidade de obstetrícia também é chamada de obstetrícia e o especialista é chamado de parteira ou parteira.</a:t>
            </a:r>
            <a:endParaRPr kumimoji="0" lang="pt-BR" altLang="pt-BR" sz="1800" b="0" i="0" u="none" strike="noStrike" cap="none" normalizeH="0" baseline="0" dirty="0">
              <a:ln>
                <a:noFill/>
              </a:ln>
              <a:solidFill>
                <a:schemeClr val="tx1"/>
              </a:solidFill>
              <a:effectLst/>
              <a:latin typeface="Arial Nova" panose="020B0504020202020204" pitchFamily="34" charset="0"/>
            </a:endParaRPr>
          </a:p>
        </p:txBody>
      </p:sp>
    </p:spTree>
    <p:extLst>
      <p:ext uri="{BB962C8B-B14F-4D97-AF65-F5344CB8AC3E}">
        <p14:creationId xmlns:p14="http://schemas.microsoft.com/office/powerpoint/2010/main" val="714045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51A56B-A383-412E-AE4E-12E76101F1A8}"/>
              </a:ext>
            </a:extLst>
          </p:cNvPr>
          <p:cNvSpPr>
            <a:spLocks noGrp="1"/>
          </p:cNvSpPr>
          <p:nvPr>
            <p:ph type="title"/>
          </p:nvPr>
        </p:nvSpPr>
        <p:spPr>
          <a:xfrm>
            <a:off x="1066800" y="6503"/>
            <a:ext cx="10058400" cy="1371600"/>
          </a:xfrm>
        </p:spPr>
        <p:txBody>
          <a:bodyPr/>
          <a:lstStyle/>
          <a:p>
            <a:pPr algn="ctr"/>
            <a:r>
              <a:rPr lang="pt-BR" dirty="0"/>
              <a:t>OBJETIVO DA OBSTETRÍCIA</a:t>
            </a:r>
          </a:p>
        </p:txBody>
      </p:sp>
      <p:sp>
        <p:nvSpPr>
          <p:cNvPr id="4" name="Espaço Reservado para Data 3">
            <a:extLst>
              <a:ext uri="{FF2B5EF4-FFF2-40B4-BE49-F238E27FC236}">
                <a16:creationId xmlns:a16="http://schemas.microsoft.com/office/drawing/2014/main" id="{06CA344C-F8AC-411F-AE9A-B9016BFE9330}"/>
              </a:ext>
            </a:extLst>
          </p:cNvPr>
          <p:cNvSpPr>
            <a:spLocks noGrp="1"/>
          </p:cNvSpPr>
          <p:nvPr>
            <p:ph type="dt" sz="half" idx="10"/>
          </p:nvPr>
        </p:nvSpPr>
        <p:spPr/>
        <p:txBody>
          <a:bodyPr/>
          <a:lstStyle/>
          <a:p>
            <a:pPr rtl="0"/>
            <a:fld id="{B6E62EC5-0DC6-4A78-BB05-D67BCA50AA36}" type="datetime1">
              <a:rPr lang="pt-BR" smtClean="0"/>
              <a:t>25/08/2022</a:t>
            </a:fld>
            <a:endParaRPr lang="en-US"/>
          </a:p>
        </p:txBody>
      </p:sp>
      <p:sp>
        <p:nvSpPr>
          <p:cNvPr id="5" name="Rectangle 1">
            <a:extLst>
              <a:ext uri="{FF2B5EF4-FFF2-40B4-BE49-F238E27FC236}">
                <a16:creationId xmlns:a16="http://schemas.microsoft.com/office/drawing/2014/main" id="{F66D2969-D243-4B60-8151-32B660C5DB10}"/>
              </a:ext>
            </a:extLst>
          </p:cNvPr>
          <p:cNvSpPr>
            <a:spLocks noGrp="1" noChangeArrowheads="1"/>
          </p:cNvSpPr>
          <p:nvPr>
            <p:ph idx="1"/>
          </p:nvPr>
        </p:nvSpPr>
        <p:spPr bwMode="auto">
          <a:xfrm>
            <a:off x="367811" y="1137821"/>
            <a:ext cx="11456377" cy="5262979"/>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O principal objetivo do obstetra é avaliar e controlar constantemente a gravidez até o momento do parto, que se espera que se desenvolva o mais normalmente possível, a fim de evitar qualquer situação que ponha em risco a vida da mãe e da mãe. filho</a:t>
            </a:r>
            <a:endParaRPr kumimoji="0" lang="pt-BR" altLang="pt-BR" sz="1800" b="0" i="0" u="none" strike="noStrike" cap="none" normalizeH="0" baseline="0" dirty="0">
              <a:ln>
                <a:noFill/>
              </a:ln>
              <a:solidFill>
                <a:schemeClr val="tx1"/>
              </a:solidFill>
              <a:effectLst/>
              <a:latin typeface="Arial Nova" panose="020B05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Os controles médicos são de extrema importância durante o período de gestação, pois o obstetra pode examinar continuamente a saúde da mulher grávida, a fim de evitar qualquer distúrbio de saúde ou, na pior das hipóteses, controlar qualquer situação especial e pré-existente. na mãe ou no bebê.</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rgbClr val="313131"/>
              </a:solidFill>
              <a:effectLst/>
              <a:latin typeface="Arial Nova" panose="020B05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O obstetra também tem a responsabilidade de estar vigilante e evitar o aparecimento de distúrbios de saúde durante a gravidez, para que se desenvolva de maneira saudável e controlada. Alguns dos problemas de saúde que podem surgir são: </a:t>
            </a:r>
            <a:r>
              <a:rPr kumimoji="0" lang="pt-BR" altLang="pt-BR" sz="1800" b="0" i="0" u="none" strike="noStrike" cap="none" normalizeH="0" baseline="0" dirty="0" err="1">
                <a:ln>
                  <a:noFill/>
                </a:ln>
                <a:solidFill>
                  <a:srgbClr val="313131"/>
                </a:solidFill>
                <a:effectLst/>
                <a:latin typeface="Arial Nova" panose="020B0504020202020204" pitchFamily="34" charset="0"/>
              </a:rPr>
              <a:t>placeta</a:t>
            </a:r>
            <a:r>
              <a:rPr kumimoji="0" lang="pt-BR" altLang="pt-BR" sz="1800" b="0" i="0" u="none" strike="noStrike" cap="none" normalizeH="0" baseline="0" dirty="0">
                <a:ln>
                  <a:noFill/>
                </a:ln>
                <a:solidFill>
                  <a:srgbClr val="313131"/>
                </a:solidFill>
                <a:effectLst/>
                <a:latin typeface="Arial Nova" panose="020B0504020202020204" pitchFamily="34" charset="0"/>
              </a:rPr>
              <a:t> prévia, diabetes gestacional, pré-eclâmpsia, toxoplasmose, posição anormal do feto, entre outros.</a:t>
            </a:r>
            <a:endParaRPr kumimoji="0" lang="pt-BR" altLang="pt-BR" sz="1800" b="0" i="0" u="none" strike="noStrike" cap="none" normalizeH="0" baseline="0" dirty="0">
              <a:ln>
                <a:noFill/>
              </a:ln>
              <a:solidFill>
                <a:schemeClr val="tx1"/>
              </a:solidFill>
              <a:effectLst/>
              <a:latin typeface="Arial Nova" panose="020B05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No entanto, se houver uma situação de risco que ponha em risco a vida da mãe ou do filho, o obstetra poderá induzir o parto com base no bem-estar de ambos. Caso contrário, em uma situação regular, o obstetra é responsável por continuar o monitoramento e a avaliação da gravidez até o momento do parto natural ou da cesariana.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rgbClr val="313131"/>
              </a:solidFill>
              <a:effectLst/>
              <a:latin typeface="Arial Nova" panose="020B05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Outro dos objetivos da obstetrícia é apoiar os futuros pais em termos de planejamento familiar, especialmente se forem pais de primeira viagem. É por isso que os obstetras lidam um pouco além dos aspectos de saúde e também atendem aos aspectos sociais e psicológicos relacionados à maternidade, paternidade e família.</a:t>
            </a:r>
            <a:endParaRPr kumimoji="0" lang="pt-BR" altLang="pt-BR" sz="1800" b="0" i="0" u="none" strike="noStrike" cap="none" normalizeH="0" baseline="0" dirty="0">
              <a:ln>
                <a:noFill/>
              </a:ln>
              <a:solidFill>
                <a:schemeClr val="tx1"/>
              </a:solidFill>
              <a:effectLst/>
              <a:latin typeface="Arial Nova" panose="020B0504020202020204" pitchFamily="34" charset="0"/>
            </a:endParaRPr>
          </a:p>
        </p:txBody>
      </p:sp>
    </p:spTree>
    <p:extLst>
      <p:ext uri="{BB962C8B-B14F-4D97-AF65-F5344CB8AC3E}">
        <p14:creationId xmlns:p14="http://schemas.microsoft.com/office/powerpoint/2010/main" val="2013525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CE541C-0E80-4DD1-9C4E-AE637E4D8F49}"/>
              </a:ext>
            </a:extLst>
          </p:cNvPr>
          <p:cNvSpPr>
            <a:spLocks noGrp="1"/>
          </p:cNvSpPr>
          <p:nvPr>
            <p:ph type="title"/>
          </p:nvPr>
        </p:nvSpPr>
        <p:spPr/>
        <p:txBody>
          <a:bodyPr/>
          <a:lstStyle/>
          <a:p>
            <a:pPr algn="ctr"/>
            <a:r>
              <a:rPr lang="pt-BR" dirty="0"/>
              <a:t>OBSTETRÍCIA E GINECOLOGIA</a:t>
            </a:r>
          </a:p>
        </p:txBody>
      </p:sp>
      <p:sp>
        <p:nvSpPr>
          <p:cNvPr id="4" name="Espaço Reservado para Data 3">
            <a:extLst>
              <a:ext uri="{FF2B5EF4-FFF2-40B4-BE49-F238E27FC236}">
                <a16:creationId xmlns:a16="http://schemas.microsoft.com/office/drawing/2014/main" id="{B481060B-C494-4673-9163-115A7254413C}"/>
              </a:ext>
            </a:extLst>
          </p:cNvPr>
          <p:cNvSpPr>
            <a:spLocks noGrp="1"/>
          </p:cNvSpPr>
          <p:nvPr>
            <p:ph type="dt" sz="half" idx="10"/>
          </p:nvPr>
        </p:nvSpPr>
        <p:spPr/>
        <p:txBody>
          <a:bodyPr/>
          <a:lstStyle/>
          <a:p>
            <a:pPr rtl="0"/>
            <a:fld id="{B6E62EC5-0DC6-4A78-BB05-D67BCA50AA36}" type="datetime1">
              <a:rPr lang="pt-BR" smtClean="0"/>
              <a:t>25/08/2022</a:t>
            </a:fld>
            <a:endParaRPr lang="en-US"/>
          </a:p>
        </p:txBody>
      </p:sp>
      <p:sp>
        <p:nvSpPr>
          <p:cNvPr id="5" name="Rectangle 1">
            <a:extLst>
              <a:ext uri="{FF2B5EF4-FFF2-40B4-BE49-F238E27FC236}">
                <a16:creationId xmlns:a16="http://schemas.microsoft.com/office/drawing/2014/main" id="{6F767C26-EC73-49CB-892C-8CE57F260B06}"/>
              </a:ext>
            </a:extLst>
          </p:cNvPr>
          <p:cNvSpPr>
            <a:spLocks noGrp="1" noChangeArrowheads="1"/>
          </p:cNvSpPr>
          <p:nvPr>
            <p:ph idx="1"/>
          </p:nvPr>
        </p:nvSpPr>
        <p:spPr bwMode="auto">
          <a:xfrm>
            <a:off x="781652" y="1792677"/>
            <a:ext cx="10920909" cy="4431983"/>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Tanto a obstetrícia quanto a ginecologia são duas especialidades que lidam com vários aspectos importantes para a saúde da mulher. No entanto, embora essas especialidades possam trabalhar juntas, elas têm finalidades diferentes.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rgbClr val="313131"/>
              </a:solidFill>
              <a:effectLst/>
              <a:latin typeface="Arial Nova" panose="020B05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A </a:t>
            </a:r>
            <a:r>
              <a:rPr kumimoji="0" lang="pt-BR" altLang="pt-BR" sz="1800" b="1" i="0" u="none" strike="noStrike" cap="none" normalizeH="0" baseline="0" dirty="0">
                <a:ln>
                  <a:noFill/>
                </a:ln>
                <a:solidFill>
                  <a:srgbClr val="313131"/>
                </a:solidFill>
                <a:effectLst/>
                <a:latin typeface="Arial Nova" panose="020B0504020202020204" pitchFamily="34" charset="0"/>
              </a:rPr>
              <a:t>ginecologia</a:t>
            </a:r>
            <a:r>
              <a:rPr kumimoji="0" lang="pt-BR" altLang="pt-BR" sz="1800" b="0" i="0" u="none" strike="noStrike" cap="none" normalizeH="0" baseline="0" dirty="0">
                <a:ln>
                  <a:noFill/>
                </a:ln>
                <a:solidFill>
                  <a:srgbClr val="313131"/>
                </a:solidFill>
                <a:effectLst/>
                <a:latin typeface="Arial Nova" panose="020B0504020202020204" pitchFamily="34" charset="0"/>
              </a:rPr>
              <a:t>, obstetrícia, ao contrário, </a:t>
            </a:r>
            <a:r>
              <a:rPr kumimoji="0" lang="pt-BR" altLang="pt-BR" sz="1800" b="1" i="0" u="none" strike="noStrike" cap="none" normalizeH="0" baseline="0" dirty="0">
                <a:ln>
                  <a:noFill/>
                </a:ln>
                <a:solidFill>
                  <a:srgbClr val="313131"/>
                </a:solidFill>
                <a:effectLst/>
                <a:latin typeface="Arial Nova" panose="020B0504020202020204" pitchFamily="34" charset="0"/>
              </a:rPr>
              <a:t>é uma especialidade que lida com o cuidado dos órgãos reprodutivos de mulheres e problemas relacionados com estes</a:t>
            </a:r>
            <a:r>
              <a:rPr kumimoji="0" lang="pt-BR" altLang="pt-BR" sz="1800" b="0" i="0" u="none" strike="noStrike" cap="none" normalizeH="0" baseline="0" dirty="0">
                <a:ln>
                  <a:noFill/>
                </a:ln>
                <a:solidFill>
                  <a:srgbClr val="313131"/>
                </a:solidFill>
                <a:effectLst/>
                <a:latin typeface="Arial Nova" panose="020B0504020202020204" pitchFamily="34" charset="0"/>
              </a:rPr>
              <a:t>. Especialistas na área de ginecologia são chamados de ginecologista ou ginecologista.</a:t>
            </a:r>
            <a:endParaRPr kumimoji="0" lang="pt-BR" altLang="pt-BR" sz="1800" b="0" i="0" u="none" strike="noStrike" cap="none" normalizeH="0" baseline="0" dirty="0">
              <a:ln>
                <a:noFill/>
              </a:ln>
              <a:solidFill>
                <a:schemeClr val="tx1"/>
              </a:solidFill>
              <a:effectLst/>
              <a:latin typeface="Arial Nova" panose="020B05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Os ginecologistas atendem a todos os problemas relacionados aos ovários, útero, vagina, menstruação irregular, menopausa, contracepção, entre outros. Por outro lado, os obstetras não lidam com tais situações ou casos especiais.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rgbClr val="313131"/>
              </a:solidFill>
              <a:effectLst/>
              <a:latin typeface="Arial Nova" panose="020B05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No entanto, são duas especialidades estreitamente relacionadas, pois são especializadas no cuidado com o estado de saúde da mulher, seus órgãos reprodutivos e tudo relacionado à gravidez e ao planejamento familiar.</a:t>
            </a:r>
            <a:endParaRPr kumimoji="0" lang="pt-BR" altLang="pt-BR" sz="1800" b="0" i="0" u="none" strike="noStrike" cap="none" normalizeH="0" baseline="0" dirty="0">
              <a:ln>
                <a:noFill/>
              </a:ln>
              <a:solidFill>
                <a:schemeClr val="tx1"/>
              </a:solidFill>
              <a:effectLst/>
              <a:latin typeface="Arial Nova" panose="020B05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rgbClr val="313131"/>
                </a:solidFill>
                <a:effectLst/>
                <a:latin typeface="Arial Nova" panose="020B0504020202020204" pitchFamily="34" charset="0"/>
              </a:rPr>
              <a:t>Esses ramos da saúde também contam com outras especialidades, como a endocrinologia, para complementar as avaliações médicas que devem ser realizadas.</a:t>
            </a:r>
            <a:endParaRPr kumimoji="0" lang="pt-BR" altLang="pt-BR" sz="1800" b="0" i="0" u="none" strike="noStrike" cap="none" normalizeH="0" baseline="0" dirty="0">
              <a:ln>
                <a:noFill/>
              </a:ln>
              <a:solidFill>
                <a:schemeClr val="tx1"/>
              </a:solidFill>
              <a:effectLst/>
              <a:latin typeface="Arial Nova" panose="020B0504020202020204" pitchFamily="34" charset="0"/>
            </a:endParaRPr>
          </a:p>
        </p:txBody>
      </p:sp>
    </p:spTree>
    <p:extLst>
      <p:ext uri="{BB962C8B-B14F-4D97-AF65-F5344CB8AC3E}">
        <p14:creationId xmlns:p14="http://schemas.microsoft.com/office/powerpoint/2010/main" val="2560145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B63AFE-BE7F-4757-AAE2-788EF86FAEB6}"/>
              </a:ext>
            </a:extLst>
          </p:cNvPr>
          <p:cNvSpPr>
            <a:spLocks noGrp="1"/>
          </p:cNvSpPr>
          <p:nvPr>
            <p:ph type="title"/>
          </p:nvPr>
        </p:nvSpPr>
        <p:spPr/>
        <p:txBody>
          <a:bodyPr/>
          <a:lstStyle/>
          <a:p>
            <a:endParaRPr lang="pt-BR"/>
          </a:p>
        </p:txBody>
      </p:sp>
      <p:pic>
        <p:nvPicPr>
          <p:cNvPr id="5" name="Obstetrícia por Dr Flávio Costa Pereira - Especialidades Médicas">
            <a:hlinkClick r:id="" action="ppaction://media"/>
            <a:extLst>
              <a:ext uri="{FF2B5EF4-FFF2-40B4-BE49-F238E27FC236}">
                <a16:creationId xmlns:a16="http://schemas.microsoft.com/office/drawing/2014/main" id="{0D85D987-F887-486C-8086-0744F075950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40717" y="797713"/>
            <a:ext cx="9310565" cy="5237327"/>
          </a:xfrm>
        </p:spPr>
      </p:pic>
      <p:sp>
        <p:nvSpPr>
          <p:cNvPr id="4" name="Espaço Reservado para Data 3">
            <a:extLst>
              <a:ext uri="{FF2B5EF4-FFF2-40B4-BE49-F238E27FC236}">
                <a16:creationId xmlns:a16="http://schemas.microsoft.com/office/drawing/2014/main" id="{7A3A9DAA-C250-4B15-8913-235E4D502F16}"/>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187029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7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15058-C8BB-44FD-8F7F-A4E0840E8F90}"/>
              </a:ext>
            </a:extLst>
          </p:cNvPr>
          <p:cNvSpPr>
            <a:spLocks noGrp="1"/>
          </p:cNvSpPr>
          <p:nvPr>
            <p:ph type="title"/>
          </p:nvPr>
        </p:nvSpPr>
        <p:spPr/>
        <p:txBody>
          <a:bodyPr/>
          <a:lstStyle/>
          <a:p>
            <a:pPr algn="ctr"/>
            <a:r>
              <a:rPr lang="pt-BR" dirty="0"/>
              <a:t>OBJETIVOS DE APRENDIZAGEM</a:t>
            </a:r>
          </a:p>
        </p:txBody>
      </p:sp>
      <p:sp>
        <p:nvSpPr>
          <p:cNvPr id="3" name="Espaço Reservado para Conteúdo 2">
            <a:extLst>
              <a:ext uri="{FF2B5EF4-FFF2-40B4-BE49-F238E27FC236}">
                <a16:creationId xmlns:a16="http://schemas.microsoft.com/office/drawing/2014/main" id="{4DBC6BC6-6CB3-4864-9EB5-DEBF252DB87F}"/>
              </a:ext>
            </a:extLst>
          </p:cNvPr>
          <p:cNvSpPr>
            <a:spLocks noGrp="1"/>
          </p:cNvSpPr>
          <p:nvPr>
            <p:ph idx="1"/>
          </p:nvPr>
        </p:nvSpPr>
        <p:spPr/>
        <p:txBody>
          <a:bodyPr/>
          <a:lstStyle/>
          <a:p>
            <a:pPr marL="0" indent="0" algn="just">
              <a:buNone/>
            </a:pPr>
            <a:r>
              <a:rPr lang="pt-BR" sz="1800" b="0" i="0" u="none" strike="noStrike" baseline="0" dirty="0">
                <a:solidFill>
                  <a:srgbClr val="000000"/>
                </a:solidFill>
                <a:latin typeface="Arial" panose="020B0604020202020204" pitchFamily="34" charset="0"/>
              </a:rPr>
              <a:t>Identificar políticas e programas de saúde no Brasil relativos à área de saúde da </a:t>
            </a:r>
            <a:r>
              <a:rPr lang="pt-BR" sz="1800" b="0" i="0" u="none" strike="noStrike" baseline="0" dirty="0" err="1">
                <a:solidFill>
                  <a:srgbClr val="000000"/>
                </a:solidFill>
                <a:latin typeface="Arial" panose="020B0604020202020204" pitchFamily="34" charset="0"/>
              </a:rPr>
              <a:t>gestante,puérpera</a:t>
            </a:r>
            <a:r>
              <a:rPr lang="pt-BR" sz="1800" b="0" i="0" u="none" strike="noStrike" baseline="0" dirty="0">
                <a:solidFill>
                  <a:srgbClr val="000000"/>
                </a:solidFill>
                <a:latin typeface="Arial" panose="020B0604020202020204" pitchFamily="34" charset="0"/>
              </a:rPr>
              <a:t> e neonato.</a:t>
            </a:r>
          </a:p>
          <a:p>
            <a:pPr marL="0" indent="0" algn="just">
              <a:buNone/>
            </a:pPr>
            <a:r>
              <a:rPr lang="pt-BR" sz="1800" b="0" i="0" u="none" strike="noStrike" baseline="0" dirty="0">
                <a:solidFill>
                  <a:srgbClr val="000000"/>
                </a:solidFill>
                <a:latin typeface="Arial" panose="020B0604020202020204" pitchFamily="34" charset="0"/>
              </a:rPr>
              <a:t>Promover ações educativas integradas no ciclo gravídico-puerperal.</a:t>
            </a:r>
          </a:p>
          <a:p>
            <a:pPr marL="0" indent="0" algn="just">
              <a:buNone/>
            </a:pPr>
            <a:r>
              <a:rPr lang="pt-BR" sz="1800" b="0" i="0" u="none" strike="noStrike" baseline="0" dirty="0">
                <a:solidFill>
                  <a:srgbClr val="000000"/>
                </a:solidFill>
                <a:latin typeface="Arial" panose="020B0604020202020204" pitchFamily="34" charset="0"/>
              </a:rPr>
              <a:t>Identificar distúrbios e complicações mais frequentes na gestante, puérpera e neonato.</a:t>
            </a:r>
          </a:p>
          <a:p>
            <a:pPr marL="0" indent="0" algn="just">
              <a:buNone/>
            </a:pPr>
            <a:r>
              <a:rPr lang="pt-BR" sz="1800" b="0" i="0" u="none" strike="noStrike" baseline="0" dirty="0">
                <a:solidFill>
                  <a:srgbClr val="000000"/>
                </a:solidFill>
                <a:latin typeface="Arial" panose="020B0604020202020204" pitchFamily="34" charset="0"/>
              </a:rPr>
              <a:t>Identificar modificações fisiológicas, culturais e sociais vivenciadas pela mulher no climatério.</a:t>
            </a:r>
          </a:p>
          <a:p>
            <a:pPr marL="0" indent="0" algn="just">
              <a:buNone/>
            </a:pPr>
            <a:r>
              <a:rPr lang="pt-BR" sz="1800" b="0" i="0" u="none" strike="noStrike" baseline="0" dirty="0">
                <a:solidFill>
                  <a:srgbClr val="000000"/>
                </a:solidFill>
                <a:latin typeface="Arial" panose="020B0604020202020204" pitchFamily="34" charset="0"/>
              </a:rPr>
              <a:t>Aplicar as tecnologias (procedimentos e cuidados) do cuidado na assistência de Enfermagem </a:t>
            </a:r>
            <a:r>
              <a:rPr lang="pt-BR" sz="1800" b="0" i="0" u="none" strike="noStrike" baseline="0" dirty="0" err="1">
                <a:solidFill>
                  <a:srgbClr val="000000"/>
                </a:solidFill>
                <a:latin typeface="Arial" panose="020B0604020202020204" pitchFamily="34" charset="0"/>
              </a:rPr>
              <a:t>àgestante</a:t>
            </a:r>
            <a:r>
              <a:rPr lang="pt-BR" sz="1800" b="0" i="0" u="none" strike="noStrike" baseline="0" dirty="0">
                <a:solidFill>
                  <a:srgbClr val="000000"/>
                </a:solidFill>
                <a:latin typeface="Arial" panose="020B0604020202020204" pitchFamily="34" charset="0"/>
              </a:rPr>
              <a:t>, puérpera e neonato.</a:t>
            </a:r>
          </a:p>
          <a:p>
            <a:pPr marL="0" indent="0" algn="just">
              <a:buNone/>
            </a:pPr>
            <a:r>
              <a:rPr lang="pt-BR" sz="1800" b="0" i="0" u="none" strike="noStrike" baseline="0" dirty="0">
                <a:solidFill>
                  <a:srgbClr val="000000"/>
                </a:solidFill>
                <a:latin typeface="Arial" panose="020B0604020202020204" pitchFamily="34" charset="0"/>
              </a:rPr>
              <a:t>Empregar ações pautadas nos preceitos éticos legais e humanísticos no exercício da prática </a:t>
            </a:r>
            <a:r>
              <a:rPr lang="pt-BR" sz="1800" b="0" i="0" u="none" strike="noStrike" baseline="0" dirty="0" err="1">
                <a:solidFill>
                  <a:srgbClr val="000000"/>
                </a:solidFill>
                <a:latin typeface="Arial" panose="020B0604020202020204" pitchFamily="34" charset="0"/>
              </a:rPr>
              <a:t>docuidado</a:t>
            </a:r>
            <a:r>
              <a:rPr lang="pt-BR" sz="1800" b="0" i="0" u="none" strike="noStrike" baseline="0" dirty="0">
                <a:solidFill>
                  <a:srgbClr val="000000"/>
                </a:solidFill>
                <a:latin typeface="Arial" panose="020B0604020202020204" pitchFamily="34" charset="0"/>
              </a:rPr>
              <a:t> com a gestante, puérpera e neonato.	</a:t>
            </a:r>
          </a:p>
          <a:p>
            <a:pPr marL="0" indent="0" algn="just">
              <a:buNone/>
            </a:pPr>
            <a:endParaRPr lang="pt-BR" dirty="0"/>
          </a:p>
        </p:txBody>
      </p:sp>
      <p:sp>
        <p:nvSpPr>
          <p:cNvPr id="4" name="Espaço Reservado para Data 3">
            <a:extLst>
              <a:ext uri="{FF2B5EF4-FFF2-40B4-BE49-F238E27FC236}">
                <a16:creationId xmlns:a16="http://schemas.microsoft.com/office/drawing/2014/main" id="{4ED2C6F5-D8CF-4F26-962F-1590AA9C4BE1}"/>
              </a:ext>
            </a:extLst>
          </p:cNvPr>
          <p:cNvSpPr>
            <a:spLocks noGrp="1"/>
          </p:cNvSpPr>
          <p:nvPr>
            <p:ph type="dt" sz="half" idx="10"/>
          </p:nvPr>
        </p:nvSpPr>
        <p:spPr/>
        <p:txBody>
          <a:bodyPr/>
          <a:lstStyle/>
          <a:p>
            <a:pPr rtl="0"/>
            <a:fld id="{B6E62EC5-0DC6-4A78-BB05-D67BCA50AA36}" type="datetime1">
              <a:rPr lang="pt-BR" smtClean="0"/>
              <a:t>25/08/2022</a:t>
            </a:fld>
            <a:endParaRPr lang="en-US" dirty="0"/>
          </a:p>
        </p:txBody>
      </p:sp>
    </p:spTree>
    <p:extLst>
      <p:ext uri="{BB962C8B-B14F-4D97-AF65-F5344CB8AC3E}">
        <p14:creationId xmlns:p14="http://schemas.microsoft.com/office/powerpoint/2010/main" val="1432717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8373E0-2456-408E-AF73-9251EBB3BB39}"/>
              </a:ext>
            </a:extLst>
          </p:cNvPr>
          <p:cNvSpPr>
            <a:spLocks noGrp="1"/>
          </p:cNvSpPr>
          <p:nvPr>
            <p:ph type="title"/>
          </p:nvPr>
        </p:nvSpPr>
        <p:spPr/>
        <p:txBody>
          <a:bodyPr/>
          <a:lstStyle/>
          <a:p>
            <a:pPr algn="ctr"/>
            <a:r>
              <a:rPr lang="pt-BR" dirty="0"/>
              <a:t>CONTRIBUIÇÃO PARA O PERFIL DO EGRESSO</a:t>
            </a:r>
          </a:p>
        </p:txBody>
      </p:sp>
      <p:sp>
        <p:nvSpPr>
          <p:cNvPr id="3" name="Espaço Reservado para Conteúdo 2">
            <a:extLst>
              <a:ext uri="{FF2B5EF4-FFF2-40B4-BE49-F238E27FC236}">
                <a16:creationId xmlns:a16="http://schemas.microsoft.com/office/drawing/2014/main" id="{A1414210-A957-4DB7-AA93-398D880285BA}"/>
              </a:ext>
            </a:extLst>
          </p:cNvPr>
          <p:cNvSpPr>
            <a:spLocks noGrp="1"/>
          </p:cNvSpPr>
          <p:nvPr>
            <p:ph idx="1"/>
          </p:nvPr>
        </p:nvSpPr>
        <p:spPr>
          <a:xfrm>
            <a:off x="720969" y="2014194"/>
            <a:ext cx="10990385" cy="4272306"/>
          </a:xfrm>
        </p:spPr>
        <p:txBody>
          <a:bodyPr>
            <a:normAutofit lnSpcReduction="10000"/>
          </a:bodyPr>
          <a:lstStyle/>
          <a:p>
            <a:pPr marL="0" indent="0" algn="just">
              <a:buNone/>
            </a:pPr>
            <a:r>
              <a:rPr lang="pt-BR" sz="1800" b="0" i="0" u="none" strike="noStrike" baseline="0" dirty="0">
                <a:solidFill>
                  <a:srgbClr val="000000"/>
                </a:solidFill>
                <a:latin typeface="Arial" panose="020B0604020202020204" pitchFamily="34" charset="0"/>
              </a:rPr>
              <a:t>Reconhecer o processo gravídico puerperal como algo fisiológico e natural, respeitando e confiando no corpo e escolhas da mulher;- Desenvolver habilidades técnico-científicas para a assistência de enfermagem às mulheres, recém-nascidos e suas famílias durante o pré-natal, processo de nascimento, puerpério e período neonatal;- Apropriar-se do conhecimento científico aplicando-o dentro dos princípios de segurança, qualidade, ética e bioética; - Reconhecer os objetivos e as vantagens do pré-natal e da amamentação, atuando no atendimento adequado seguindo normas do Ministério da Saúde e criando condições e situações adequadas e propícias para seu incentivo; - Identificar sinais e sintomas que indiquem intercorrências obstétricas e puerperais; - Conhecer a fisiopatologia e as medidas de prevenção, proteção, tratamento recomendados nas principais intercorrências obstétricas e puerperais; - Reconhecer, definir e atuar nas diferentes etapas do trabalho de parto e tipos de parto e nascimento, sob o aspecto humanizado, respeitando os preceitos éticos e legais e tendo a mulher como protagonista do evento;- Conhecer o que é violência obstétrica para jamais praticá-la e orientar a gestantes a </a:t>
            </a:r>
            <a:r>
              <a:rPr lang="pt-BR" sz="1800" b="0" i="0" u="none" strike="noStrike" baseline="0" dirty="0" err="1">
                <a:solidFill>
                  <a:srgbClr val="000000"/>
                </a:solidFill>
                <a:latin typeface="Arial" panose="020B0604020202020204" pitchFamily="34" charset="0"/>
              </a:rPr>
              <a:t>reconhecere</a:t>
            </a:r>
            <a:r>
              <a:rPr lang="pt-BR" sz="1800" b="0" i="0" u="none" strike="noStrike" baseline="0" dirty="0">
                <a:solidFill>
                  <a:srgbClr val="000000"/>
                </a:solidFill>
                <a:latin typeface="Arial" panose="020B0604020202020204" pitchFamily="34" charset="0"/>
              </a:rPr>
              <a:t> denunciar;- Conhecer e aplicar os métodos não farmacológicos de alívio da dor em gestante durante o trabalho de parto e parto, se elas desejarem;	</a:t>
            </a:r>
          </a:p>
          <a:p>
            <a:pPr marL="0" indent="0" algn="just">
              <a:buNone/>
            </a:pPr>
            <a:endParaRPr lang="pt-BR" dirty="0"/>
          </a:p>
        </p:txBody>
      </p:sp>
      <p:sp>
        <p:nvSpPr>
          <p:cNvPr id="4" name="Espaço Reservado para Data 3">
            <a:extLst>
              <a:ext uri="{FF2B5EF4-FFF2-40B4-BE49-F238E27FC236}">
                <a16:creationId xmlns:a16="http://schemas.microsoft.com/office/drawing/2014/main" id="{072CACAB-A878-458C-A660-2C58BDC18118}"/>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1398076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C734D8-EBCD-430D-A0A7-97436503F7B1}"/>
              </a:ext>
            </a:extLst>
          </p:cNvPr>
          <p:cNvSpPr>
            <a:spLocks noGrp="1"/>
          </p:cNvSpPr>
          <p:nvPr>
            <p:ph type="title"/>
          </p:nvPr>
        </p:nvSpPr>
        <p:spPr/>
        <p:txBody>
          <a:bodyPr/>
          <a:lstStyle/>
          <a:p>
            <a:pPr algn="ctr"/>
            <a:r>
              <a:rPr lang="pt-BR" dirty="0"/>
              <a:t>CONTRIBUIÇÃO PARA O PERFIL DO EGRESSO</a:t>
            </a:r>
          </a:p>
        </p:txBody>
      </p:sp>
      <p:sp>
        <p:nvSpPr>
          <p:cNvPr id="3" name="Espaço Reservado para Conteúdo 2">
            <a:extLst>
              <a:ext uri="{FF2B5EF4-FFF2-40B4-BE49-F238E27FC236}">
                <a16:creationId xmlns:a16="http://schemas.microsoft.com/office/drawing/2014/main" id="{0B73BA90-BAA6-411F-8493-76738F54CFC1}"/>
              </a:ext>
            </a:extLst>
          </p:cNvPr>
          <p:cNvSpPr>
            <a:spLocks noGrp="1"/>
          </p:cNvSpPr>
          <p:nvPr>
            <p:ph idx="1"/>
          </p:nvPr>
        </p:nvSpPr>
        <p:spPr/>
        <p:txBody>
          <a:bodyPr/>
          <a:lstStyle/>
          <a:p>
            <a:pPr algn="just"/>
            <a:endParaRPr lang="pt-BR" sz="1800" b="0" i="0" u="none" strike="noStrike" baseline="0" dirty="0">
              <a:solidFill>
                <a:srgbClr val="000000"/>
              </a:solidFill>
              <a:latin typeface="Arial" panose="020B0604020202020204" pitchFamily="34" charset="0"/>
            </a:endParaRPr>
          </a:p>
          <a:p>
            <a:pPr marL="0" indent="0" algn="just">
              <a:buNone/>
            </a:pPr>
            <a:r>
              <a:rPr lang="pt-BR" sz="1800" b="0" i="0" u="none" strike="noStrike" baseline="0" dirty="0">
                <a:solidFill>
                  <a:srgbClr val="000000"/>
                </a:solidFill>
                <a:latin typeface="Arial" panose="020B0604020202020204" pitchFamily="34" charset="0"/>
              </a:rPr>
              <a:t>Conhecer a fisiologia do período puerperal, preparando essa mulher já na gestação e prestando a devida assistência nesse período;- Realizar os cuidados imediatos e mediatos com o recém-nascido na sala de parto;- Conhecer as principais patologias do recém-nascido;- Orientar sobre os benefícios e auxiliar nas dificuldades, pega correta da amamentação no pré-natal, sala de parto, alojamento conjunto e consulta puerperal; - Desenvolver habilidade para o trabalho em equipe, através do reconhecimento de normas, rotinas e recursos humanos inerentes aos serviços, estando aptos a desenvolver ações de prevenção, promoção, proteção e reabilitação da saúde. 	</a:t>
            </a:r>
          </a:p>
          <a:p>
            <a:pPr marL="0" indent="0" algn="just">
              <a:buNone/>
            </a:pPr>
            <a:endParaRPr lang="pt-BR" dirty="0"/>
          </a:p>
        </p:txBody>
      </p:sp>
      <p:sp>
        <p:nvSpPr>
          <p:cNvPr id="4" name="Espaço Reservado para Data 3">
            <a:extLst>
              <a:ext uri="{FF2B5EF4-FFF2-40B4-BE49-F238E27FC236}">
                <a16:creationId xmlns:a16="http://schemas.microsoft.com/office/drawing/2014/main" id="{8708C463-C25F-4CD3-A35D-5868E297C460}"/>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181028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A79DF-B2D7-4EE7-A323-FC4871AFB993}"/>
              </a:ext>
            </a:extLst>
          </p:cNvPr>
          <p:cNvSpPr>
            <a:spLocks noGrp="1"/>
          </p:cNvSpPr>
          <p:nvPr>
            <p:ph type="title"/>
          </p:nvPr>
        </p:nvSpPr>
        <p:spPr/>
        <p:txBody>
          <a:bodyPr/>
          <a:lstStyle/>
          <a:p>
            <a:pPr algn="ctr"/>
            <a:r>
              <a:rPr lang="pt-BR" dirty="0"/>
              <a:t>COMPETÊNCIAS E HABILIDADES</a:t>
            </a:r>
          </a:p>
        </p:txBody>
      </p:sp>
      <p:sp>
        <p:nvSpPr>
          <p:cNvPr id="3" name="Espaço Reservado para Conteúdo 2">
            <a:extLst>
              <a:ext uri="{FF2B5EF4-FFF2-40B4-BE49-F238E27FC236}">
                <a16:creationId xmlns:a16="http://schemas.microsoft.com/office/drawing/2014/main" id="{E8872E2D-721B-40E4-9FD9-671496EEA4F3}"/>
              </a:ext>
            </a:extLst>
          </p:cNvPr>
          <p:cNvSpPr>
            <a:spLocks noGrp="1"/>
          </p:cNvSpPr>
          <p:nvPr>
            <p:ph idx="1"/>
          </p:nvPr>
        </p:nvSpPr>
        <p:spPr>
          <a:xfrm>
            <a:off x="527538" y="1820008"/>
            <a:ext cx="11139854" cy="4395398"/>
          </a:xfrm>
        </p:spPr>
        <p:txBody>
          <a:bodyPr>
            <a:normAutofit fontScale="92500" lnSpcReduction="20000"/>
          </a:bodyPr>
          <a:lstStyle/>
          <a:p>
            <a:pPr algn="just"/>
            <a:endParaRPr lang="pt-BR" sz="1800" b="0" i="0" u="none" strike="noStrike" baseline="0" dirty="0">
              <a:solidFill>
                <a:srgbClr val="000000"/>
              </a:solidFill>
              <a:latin typeface="Arial" panose="020B0604020202020204" pitchFamily="34" charset="0"/>
            </a:endParaRPr>
          </a:p>
          <a:p>
            <a:pPr algn="just"/>
            <a:r>
              <a:rPr lang="pt-BR" sz="1800" b="1" i="0" u="none" strike="noStrike" baseline="0" dirty="0">
                <a:solidFill>
                  <a:srgbClr val="000000"/>
                </a:solidFill>
                <a:latin typeface="Arial" panose="020B0604020202020204" pitchFamily="34" charset="0"/>
              </a:rPr>
              <a:t>Competências:</a:t>
            </a:r>
            <a:r>
              <a:rPr lang="pt-BR" sz="1800" b="0" i="0" u="none" strike="noStrike" baseline="0" dirty="0">
                <a:solidFill>
                  <a:srgbClr val="000000"/>
                </a:solidFill>
                <a:latin typeface="Arial" panose="020B0604020202020204" pitchFamily="34" charset="0"/>
              </a:rPr>
              <a:t>· Conhecer a história da Obstetrícia, sua evolução, bem como os princípios fundamentais </a:t>
            </a:r>
            <a:r>
              <a:rPr lang="pt-BR" sz="1800" b="0" i="0" u="none" strike="noStrike" baseline="0" dirty="0" err="1">
                <a:solidFill>
                  <a:srgbClr val="000000"/>
                </a:solidFill>
                <a:latin typeface="Arial" panose="020B0604020202020204" pitchFamily="34" charset="0"/>
              </a:rPr>
              <a:t>nalegislação</a:t>
            </a:r>
            <a:r>
              <a:rPr lang="pt-BR" sz="1800" b="0" i="0" u="none" strike="noStrike" baseline="0" dirty="0">
                <a:solidFill>
                  <a:srgbClr val="000000"/>
                </a:solidFill>
                <a:latin typeface="Arial" panose="020B0604020202020204" pitchFamily="34" charset="0"/>
              </a:rPr>
              <a:t> profissional;· Identificar e desenvolver ações voltadas á detecção precoce da gestação e a assistência ao pré-natal desde o início da gravidez até o parto;· Compreender os cuidados de enfermagem a serem prestados a cliente no período </a:t>
            </a:r>
            <a:r>
              <a:rPr lang="pt-BR" sz="1800" b="0" i="0" u="none" strike="noStrike" baseline="0" dirty="0" err="1">
                <a:solidFill>
                  <a:srgbClr val="000000"/>
                </a:solidFill>
                <a:latin typeface="Arial" panose="020B0604020202020204" pitchFamily="34" charset="0"/>
              </a:rPr>
              <a:t>pré</a:t>
            </a:r>
            <a:r>
              <a:rPr lang="pt-BR" sz="1800" b="0" i="0" u="none" strike="noStrike" baseline="0" dirty="0">
                <a:solidFill>
                  <a:srgbClr val="000000"/>
                </a:solidFill>
                <a:latin typeface="Arial" panose="020B0604020202020204" pitchFamily="34" charset="0"/>
              </a:rPr>
              <a:t>-gestacional, gestacional e parto, voltada á humanização no atendimento;· Identificar patologias e alterações patológicas durante a assistência restada ao </a:t>
            </a:r>
            <a:r>
              <a:rPr lang="pt-BR" sz="1800" b="0" i="0" u="none" strike="noStrike" baseline="0" dirty="0" err="1">
                <a:solidFill>
                  <a:srgbClr val="000000"/>
                </a:solidFill>
                <a:latin typeface="Arial" panose="020B0604020202020204" pitchFamily="34" charset="0"/>
              </a:rPr>
              <a:t>RN,encaminhando</a:t>
            </a:r>
            <a:r>
              <a:rPr lang="pt-BR" sz="1800" b="0" i="0" u="none" strike="noStrike" baseline="0" dirty="0">
                <a:solidFill>
                  <a:srgbClr val="000000"/>
                </a:solidFill>
                <a:latin typeface="Arial" panose="020B0604020202020204" pitchFamily="34" charset="0"/>
              </a:rPr>
              <a:t> para um atendimento especializado;· Identificar e desenvolver as ações voltadas ao planejamento familiar e a detecção precoce </a:t>
            </a:r>
            <a:r>
              <a:rPr lang="pt-BR" sz="1800" b="0" i="0" u="none" strike="noStrike" baseline="0" dirty="0" err="1">
                <a:solidFill>
                  <a:srgbClr val="000000"/>
                </a:solidFill>
                <a:latin typeface="Arial" panose="020B0604020202020204" pitchFamily="34" charset="0"/>
              </a:rPr>
              <a:t>dagestação</a:t>
            </a:r>
            <a:r>
              <a:rPr lang="pt-BR" sz="1800" b="0" i="0" u="none" strike="noStrike" baseline="0" dirty="0">
                <a:solidFill>
                  <a:srgbClr val="000000"/>
                </a:solidFill>
                <a:latin typeface="Arial" panose="020B0604020202020204" pitchFamily="34" charset="0"/>
              </a:rPr>
              <a:t> a assistência pré-natal desde o início da gravidez até o parto;· Identificar os parâmetros de crescimento e desenvolvimento infantil;</a:t>
            </a:r>
          </a:p>
          <a:p>
            <a:pPr algn="just"/>
            <a:r>
              <a:rPr lang="pt-BR" sz="1800" b="1" i="0" u="none" strike="noStrike" baseline="0" dirty="0">
                <a:solidFill>
                  <a:srgbClr val="000000"/>
                </a:solidFill>
                <a:latin typeface="Arial" panose="020B0604020202020204" pitchFamily="34" charset="0"/>
              </a:rPr>
              <a:t>Habilidades:</a:t>
            </a:r>
            <a:r>
              <a:rPr lang="pt-BR" sz="1800" b="0" i="0" u="none" strike="noStrike" baseline="0" dirty="0">
                <a:solidFill>
                  <a:srgbClr val="000000"/>
                </a:solidFill>
                <a:latin typeface="Arial" panose="020B0604020202020204" pitchFamily="34" charset="0"/>
              </a:rPr>
              <a:t>· Identificar os cuidados de enfermagem a serem prestados ás clientes de alto risco no </a:t>
            </a:r>
            <a:r>
              <a:rPr lang="pt-BR" sz="1800" b="0" i="0" u="none" strike="noStrike" baseline="0" dirty="0" err="1">
                <a:solidFill>
                  <a:srgbClr val="000000"/>
                </a:solidFill>
                <a:latin typeface="Arial" panose="020B0604020202020204" pitchFamily="34" charset="0"/>
              </a:rPr>
              <a:t>pré</a:t>
            </a:r>
            <a:r>
              <a:rPr lang="pt-BR" sz="1800" b="0" i="0" u="none" strike="noStrike" baseline="0" dirty="0">
                <a:solidFill>
                  <a:srgbClr val="000000"/>
                </a:solidFill>
                <a:latin typeface="Arial" panose="020B0604020202020204" pitchFamily="34" charset="0"/>
              </a:rPr>
              <a:t>- natal </a:t>
            </a:r>
            <a:r>
              <a:rPr lang="pt-BR" sz="1800" b="0" i="0" u="none" strike="noStrike" baseline="0" dirty="0" err="1">
                <a:solidFill>
                  <a:srgbClr val="000000"/>
                </a:solidFill>
                <a:latin typeface="Arial" panose="020B0604020202020204" pitchFamily="34" charset="0"/>
              </a:rPr>
              <a:t>eparto</a:t>
            </a:r>
            <a:r>
              <a:rPr lang="pt-BR" sz="1800" b="0" i="0" u="none" strike="noStrike" baseline="0" dirty="0">
                <a:solidFill>
                  <a:srgbClr val="000000"/>
                </a:solidFill>
                <a:latin typeface="Arial" panose="020B0604020202020204" pitchFamily="34" charset="0"/>
              </a:rPr>
              <a:t>;· Identificar as características, objetivos e organização da assistência ao </a:t>
            </a:r>
            <a:r>
              <a:rPr lang="pt-BR" sz="1800" b="0" i="0" u="none" strike="noStrike" baseline="0" dirty="0" err="1">
                <a:solidFill>
                  <a:srgbClr val="000000"/>
                </a:solidFill>
                <a:latin typeface="Arial" panose="020B0604020202020204" pitchFamily="34" charset="0"/>
              </a:rPr>
              <a:t>pré</a:t>
            </a:r>
            <a:r>
              <a:rPr lang="pt-BR" sz="1800" b="0" i="0" u="none" strike="noStrike" baseline="0" dirty="0">
                <a:solidFill>
                  <a:srgbClr val="000000"/>
                </a:solidFill>
                <a:latin typeface="Arial" panose="020B0604020202020204" pitchFamily="34" charset="0"/>
              </a:rPr>
              <a:t>- natal e parto, </a:t>
            </a:r>
            <a:r>
              <a:rPr lang="pt-BR" sz="1800" b="0" i="0" u="none" strike="noStrike" baseline="0" dirty="0" err="1">
                <a:solidFill>
                  <a:srgbClr val="000000"/>
                </a:solidFill>
                <a:latin typeface="Arial" panose="020B0604020202020204" pitchFamily="34" charset="0"/>
              </a:rPr>
              <a:t>assimcomo</a:t>
            </a:r>
            <a:r>
              <a:rPr lang="pt-BR" sz="1800" b="0" i="0" u="none" strike="noStrike" baseline="0" dirty="0">
                <a:solidFill>
                  <a:srgbClr val="000000"/>
                </a:solidFill>
                <a:latin typeface="Arial" panose="020B0604020202020204" pitchFamily="34" charset="0"/>
              </a:rPr>
              <a:t> conhecer as principais atividade envolvendo os profissionais de enfermagem;· Identificar e desenvolver as ações voltadas ao planejamento familiar.· Identificando sinais e sintomas que indiquem alterações fisiológicas, psicológicas e </a:t>
            </a:r>
            <a:r>
              <a:rPr lang="pt-BR" sz="1800" b="0" i="0" u="none" strike="noStrike" baseline="0" dirty="0" err="1">
                <a:solidFill>
                  <a:srgbClr val="000000"/>
                </a:solidFill>
                <a:latin typeface="Arial" panose="020B0604020202020204" pitchFamily="34" charset="0"/>
              </a:rPr>
              <a:t>patológicas,bem</a:t>
            </a:r>
            <a:r>
              <a:rPr lang="pt-BR" sz="1800" b="0" i="0" u="none" strike="noStrike" baseline="0" dirty="0">
                <a:solidFill>
                  <a:srgbClr val="000000"/>
                </a:solidFill>
                <a:latin typeface="Arial" panose="020B0604020202020204" pitchFamily="34" charset="0"/>
              </a:rPr>
              <a:t> como as suas necessidades nutricionais;· Conhecer a fisiologia do recém-nascido desenvolvendo, assim desenvolvendo uma </a:t>
            </a:r>
            <a:r>
              <a:rPr lang="pt-BR" sz="1800" b="0" i="0" u="none" strike="noStrike" baseline="0" dirty="0" err="1">
                <a:solidFill>
                  <a:srgbClr val="000000"/>
                </a:solidFill>
                <a:latin typeface="Arial" panose="020B0604020202020204" pitchFamily="34" charset="0"/>
              </a:rPr>
              <a:t>assistênciahumanizada</a:t>
            </a:r>
            <a:r>
              <a:rPr lang="pt-BR" sz="1800" b="0" i="0" u="none" strike="noStrike" baseline="0" dirty="0">
                <a:solidFill>
                  <a:srgbClr val="000000"/>
                </a:solidFill>
                <a:latin typeface="Arial" panose="020B0604020202020204" pitchFamily="34" charset="0"/>
              </a:rPr>
              <a:t> as primeiras horas de vida do RN;· Conhecer e compreender o funcionamento e a organização estrutural dos setores </a:t>
            </a:r>
            <a:r>
              <a:rPr lang="pt-BR" sz="1800" b="0" i="0" u="none" strike="noStrike" baseline="0" dirty="0" err="1">
                <a:solidFill>
                  <a:srgbClr val="000000"/>
                </a:solidFill>
                <a:latin typeface="Arial" panose="020B0604020202020204" pitchFamily="34" charset="0"/>
              </a:rPr>
              <a:t>deneonatologia</a:t>
            </a:r>
            <a:r>
              <a:rPr lang="pt-BR" sz="1800" b="0" i="0" u="none" strike="noStrike" baseline="0" dirty="0">
                <a:solidFill>
                  <a:srgbClr val="000000"/>
                </a:solidFill>
                <a:latin typeface="Arial" panose="020B0604020202020204" pitchFamily="34" charset="0"/>
              </a:rPr>
              <a:t>, maternidade e setores pediátricos;	</a:t>
            </a:r>
          </a:p>
          <a:p>
            <a:pPr marL="0" indent="0" algn="just">
              <a:buNone/>
            </a:pPr>
            <a:endParaRPr lang="pt-BR" dirty="0"/>
          </a:p>
        </p:txBody>
      </p:sp>
      <p:sp>
        <p:nvSpPr>
          <p:cNvPr id="4" name="Espaço Reservado para Data 3">
            <a:extLst>
              <a:ext uri="{FF2B5EF4-FFF2-40B4-BE49-F238E27FC236}">
                <a16:creationId xmlns:a16="http://schemas.microsoft.com/office/drawing/2014/main" id="{D867506A-6BEB-4353-BB69-B11BBCFED463}"/>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900633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7D0D8D-8836-42D3-8E2E-BE41DF8E34AD}"/>
              </a:ext>
            </a:extLst>
          </p:cNvPr>
          <p:cNvSpPr>
            <a:spLocks noGrp="1"/>
          </p:cNvSpPr>
          <p:nvPr>
            <p:ph type="title"/>
          </p:nvPr>
        </p:nvSpPr>
        <p:spPr/>
        <p:txBody>
          <a:bodyPr/>
          <a:lstStyle/>
          <a:p>
            <a:pPr algn="ctr"/>
            <a:r>
              <a:rPr lang="pt-BR" dirty="0"/>
              <a:t>CONTEÚDO PROGRAMÁTICO</a:t>
            </a:r>
          </a:p>
        </p:txBody>
      </p:sp>
      <p:sp>
        <p:nvSpPr>
          <p:cNvPr id="3" name="Espaço Reservado para Conteúdo 2">
            <a:extLst>
              <a:ext uri="{FF2B5EF4-FFF2-40B4-BE49-F238E27FC236}">
                <a16:creationId xmlns:a16="http://schemas.microsoft.com/office/drawing/2014/main" id="{710F329D-B0A6-4873-A372-3F15ECFA9881}"/>
              </a:ext>
            </a:extLst>
          </p:cNvPr>
          <p:cNvSpPr>
            <a:spLocks noGrp="1"/>
          </p:cNvSpPr>
          <p:nvPr>
            <p:ph idx="1"/>
          </p:nvPr>
        </p:nvSpPr>
        <p:spPr/>
        <p:txBody>
          <a:bodyPr/>
          <a:lstStyle/>
          <a:p>
            <a:pPr marL="0" indent="0" algn="just">
              <a:buNone/>
            </a:pPr>
            <a:r>
              <a:rPr lang="pt-BR" sz="1800" b="0" i="0" u="none" strike="noStrike" baseline="0" dirty="0">
                <a:solidFill>
                  <a:srgbClr val="000000"/>
                </a:solidFill>
                <a:latin typeface="Arial" panose="020B0604020202020204" pitchFamily="34" charset="0"/>
              </a:rPr>
              <a:t>- Princípios gerais para a atenção obstétrica e neonatal.- Avaliação </a:t>
            </a:r>
            <a:r>
              <a:rPr lang="pt-BR" sz="1800" b="0" i="0" u="none" strike="noStrike" baseline="0" dirty="0" err="1">
                <a:solidFill>
                  <a:srgbClr val="000000"/>
                </a:solidFill>
                <a:latin typeface="Arial" panose="020B0604020202020204" pitchFamily="34" charset="0"/>
              </a:rPr>
              <a:t>pré</a:t>
            </a:r>
            <a:r>
              <a:rPr lang="pt-BR" sz="1800" b="0" i="0" u="none" strike="noStrike" baseline="0" dirty="0">
                <a:solidFill>
                  <a:srgbClr val="000000"/>
                </a:solidFill>
                <a:latin typeface="Arial" panose="020B0604020202020204" pitchFamily="34" charset="0"/>
              </a:rPr>
              <a:t>-concepcional.- Fecundação.- Diagnóstico da gravidez.- Atenção pré-natal: roteiro da primeira consulta e das consultas subsequentes, calendário </a:t>
            </a:r>
            <a:r>
              <a:rPr lang="pt-BR" sz="1800" b="0" i="0" u="none" strike="noStrike" baseline="0" dirty="0" err="1">
                <a:solidFill>
                  <a:srgbClr val="000000"/>
                </a:solidFill>
                <a:latin typeface="Arial" panose="020B0604020202020204" pitchFamily="34" charset="0"/>
              </a:rPr>
              <a:t>dasconsultas</a:t>
            </a:r>
            <a:r>
              <a:rPr lang="pt-BR" sz="1800" b="0" i="0" u="none" strike="noStrike" baseline="0" dirty="0">
                <a:solidFill>
                  <a:srgbClr val="000000"/>
                </a:solidFill>
                <a:latin typeface="Arial" panose="020B0604020202020204" pitchFamily="34" charset="0"/>
              </a:rPr>
              <a:t>, ações educativas, procedimentos integrantes do pré-natal (exames, imunização).- Procedimentos técnicos no pré-natal.- Condutas nas queixas mais frequentes e no aspecto emocional.- Intercorrências clínicas mais frequentes (</a:t>
            </a:r>
            <a:r>
              <a:rPr lang="pt-BR" sz="1800" b="0" i="0" u="none" strike="noStrike" baseline="0" dirty="0" err="1">
                <a:solidFill>
                  <a:srgbClr val="000000"/>
                </a:solidFill>
                <a:latin typeface="Arial" panose="020B0604020202020204" pitchFamily="34" charset="0"/>
              </a:rPr>
              <a:t>hiperêmese</a:t>
            </a:r>
            <a:r>
              <a:rPr lang="pt-BR" sz="1800" b="0" i="0" u="none" strike="noStrike" baseline="0" dirty="0">
                <a:solidFill>
                  <a:srgbClr val="000000"/>
                </a:solidFill>
                <a:latin typeface="Arial" panose="020B0604020202020204" pitchFamily="34" charset="0"/>
              </a:rPr>
              <a:t>, síndromes hemorrágicas, </a:t>
            </a:r>
            <a:r>
              <a:rPr lang="pt-BR" sz="1800" b="0" i="0" u="none" strike="noStrike" baseline="0" dirty="0" err="1">
                <a:solidFill>
                  <a:srgbClr val="000000"/>
                </a:solidFill>
                <a:latin typeface="Arial" panose="020B0604020202020204" pitchFamily="34" charset="0"/>
              </a:rPr>
              <a:t>anemia,hipoavitaminose</a:t>
            </a:r>
            <a:r>
              <a:rPr lang="pt-BR" sz="1800" b="0" i="0" u="none" strike="noStrike" baseline="0" dirty="0">
                <a:solidFill>
                  <a:srgbClr val="000000"/>
                </a:solidFill>
                <a:latin typeface="Arial" panose="020B0604020202020204" pitchFamily="34" charset="0"/>
              </a:rPr>
              <a:t> A, hipertensão arterial na gestação e </a:t>
            </a:r>
            <a:r>
              <a:rPr lang="pt-BR" sz="1800" b="0" i="0" u="none" strike="noStrike" baseline="0" dirty="0" err="1">
                <a:solidFill>
                  <a:srgbClr val="000000"/>
                </a:solidFill>
                <a:latin typeface="Arial" panose="020B0604020202020204" pitchFamily="34" charset="0"/>
              </a:rPr>
              <a:t>eclâmpsia</a:t>
            </a:r>
            <a:r>
              <a:rPr lang="pt-BR" sz="1800" b="0" i="0" u="none" strike="noStrike" baseline="0" dirty="0">
                <a:solidFill>
                  <a:srgbClr val="000000"/>
                </a:solidFill>
                <a:latin typeface="Arial" panose="020B0604020202020204" pitchFamily="34" charset="0"/>
              </a:rPr>
              <a:t>, diabetes gestacional, hepatite </a:t>
            </a:r>
            <a:r>
              <a:rPr lang="pt-BR" sz="1800" b="0" i="0" u="none" strike="noStrike" baseline="0" dirty="0" err="1">
                <a:solidFill>
                  <a:srgbClr val="000000"/>
                </a:solidFill>
                <a:latin typeface="Arial" panose="020B0604020202020204" pitchFamily="34" charset="0"/>
              </a:rPr>
              <a:t>B,toxoplasmose</a:t>
            </a:r>
            <a:r>
              <a:rPr lang="pt-BR" sz="1800" b="0" i="0" u="none" strike="noStrike" baseline="0" dirty="0">
                <a:solidFill>
                  <a:srgbClr val="000000"/>
                </a:solidFill>
                <a:latin typeface="Arial" panose="020B0604020202020204" pitchFamily="34" charset="0"/>
              </a:rPr>
              <a:t>, infecção do trato urinário, sífilis, infecção pelo HIV e outras DSTs, trabalho de </a:t>
            </a:r>
            <a:r>
              <a:rPr lang="pt-BR" sz="1800" b="0" i="0" u="none" strike="noStrike" baseline="0" dirty="0" err="1">
                <a:solidFill>
                  <a:srgbClr val="000000"/>
                </a:solidFill>
                <a:latin typeface="Arial" panose="020B0604020202020204" pitchFamily="34" charset="0"/>
              </a:rPr>
              <a:t>partoprematuro</a:t>
            </a:r>
            <a:r>
              <a:rPr lang="pt-BR" sz="1800" b="0" i="0" u="none" strike="noStrike" baseline="0" dirty="0">
                <a:solidFill>
                  <a:srgbClr val="000000"/>
                </a:solidFill>
                <a:latin typeface="Arial" panose="020B0604020202020204" pitchFamily="34" charset="0"/>
              </a:rPr>
              <a:t>, gestação prolongada, varizes e tromboembolismo, parasitoses intestinais, </a:t>
            </a:r>
            <a:r>
              <a:rPr lang="pt-BR" sz="1800" b="0" i="0" u="none" strike="noStrike" baseline="0" dirty="0" err="1">
                <a:solidFill>
                  <a:srgbClr val="000000"/>
                </a:solidFill>
                <a:latin typeface="Arial" panose="020B0604020202020204" pitchFamily="34" charset="0"/>
              </a:rPr>
              <a:t>epilepsia,amniorrexe</a:t>
            </a:r>
            <a:r>
              <a:rPr lang="pt-BR" sz="1800" b="0" i="0" u="none" strike="noStrike" baseline="0" dirty="0">
                <a:solidFill>
                  <a:srgbClr val="000000"/>
                </a:solidFill>
                <a:latin typeface="Arial" panose="020B0604020202020204" pitchFamily="34" charset="0"/>
              </a:rPr>
              <a:t> prematura).- Gestação múltipla.	</a:t>
            </a:r>
          </a:p>
          <a:p>
            <a:pPr marL="0" indent="0" algn="just">
              <a:buNone/>
            </a:pPr>
            <a:endParaRPr lang="pt-BR" dirty="0"/>
          </a:p>
        </p:txBody>
      </p:sp>
      <p:sp>
        <p:nvSpPr>
          <p:cNvPr id="4" name="Espaço Reservado para Data 3">
            <a:extLst>
              <a:ext uri="{FF2B5EF4-FFF2-40B4-BE49-F238E27FC236}">
                <a16:creationId xmlns:a16="http://schemas.microsoft.com/office/drawing/2014/main" id="{93222659-2626-4AA8-B64A-FD78FC814446}"/>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104373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F52914-3EB3-448E-B01C-B4E72E55A538}"/>
              </a:ext>
            </a:extLst>
          </p:cNvPr>
          <p:cNvSpPr>
            <a:spLocks noGrp="1"/>
          </p:cNvSpPr>
          <p:nvPr>
            <p:ph type="title"/>
          </p:nvPr>
        </p:nvSpPr>
        <p:spPr/>
        <p:txBody>
          <a:bodyPr/>
          <a:lstStyle/>
          <a:p>
            <a:pPr algn="ctr"/>
            <a:r>
              <a:rPr lang="pt-BR" dirty="0"/>
              <a:t>CONTEÚDO PROGRAMÁTICO</a:t>
            </a:r>
          </a:p>
        </p:txBody>
      </p:sp>
      <p:sp>
        <p:nvSpPr>
          <p:cNvPr id="3" name="Espaço Reservado para Conteúdo 2">
            <a:extLst>
              <a:ext uri="{FF2B5EF4-FFF2-40B4-BE49-F238E27FC236}">
                <a16:creationId xmlns:a16="http://schemas.microsoft.com/office/drawing/2014/main" id="{54384389-E5CC-494A-B1AA-4D46DB1F9922}"/>
              </a:ext>
            </a:extLst>
          </p:cNvPr>
          <p:cNvSpPr>
            <a:spLocks noGrp="1"/>
          </p:cNvSpPr>
          <p:nvPr>
            <p:ph idx="1"/>
          </p:nvPr>
        </p:nvSpPr>
        <p:spPr/>
        <p:txBody>
          <a:bodyPr/>
          <a:lstStyle/>
          <a:p>
            <a:pPr algn="l"/>
            <a:endParaRPr lang="pt-BR" sz="1800" b="0" i="0" u="none" strike="noStrike" baseline="0" dirty="0">
              <a:solidFill>
                <a:srgbClr val="000000"/>
              </a:solidFill>
              <a:latin typeface="Arial" panose="020B0604020202020204" pitchFamily="34" charset="0"/>
            </a:endParaRPr>
          </a:p>
          <a:p>
            <a:pPr marL="0" indent="0">
              <a:buNone/>
            </a:pPr>
            <a:r>
              <a:rPr lang="pt-BR" sz="1800" b="0" i="0" u="none" strike="noStrike" baseline="0" dirty="0">
                <a:solidFill>
                  <a:srgbClr val="000000"/>
                </a:solidFill>
                <a:latin typeface="Arial" panose="020B0604020202020204" pitchFamily="34" charset="0"/>
              </a:rPr>
              <a:t>Gravidez na adolescência.- Violência contra a mulher na gravidez.- Sinais, fisiologia, mecanismo e estágios do trabalho de parto.- Tipos de parto.- </a:t>
            </a:r>
            <a:r>
              <a:rPr lang="pt-BR" sz="1800" b="0" i="0" u="none" strike="noStrike" baseline="0" dirty="0" err="1">
                <a:solidFill>
                  <a:srgbClr val="000000"/>
                </a:solidFill>
                <a:latin typeface="Arial" panose="020B0604020202020204" pitchFamily="34" charset="0"/>
              </a:rPr>
              <a:t>Partograma</a:t>
            </a:r>
            <a:r>
              <a:rPr lang="pt-BR" sz="1800" b="0" i="0" u="none" strike="noStrike" baseline="0" dirty="0">
                <a:solidFill>
                  <a:srgbClr val="000000"/>
                </a:solidFill>
                <a:latin typeface="Arial" panose="020B0604020202020204" pitchFamily="34" charset="0"/>
              </a:rPr>
              <a:t> e </a:t>
            </a:r>
            <a:r>
              <a:rPr lang="pt-BR" sz="1800" b="0" i="0" u="none" strike="noStrike" baseline="0" dirty="0" err="1">
                <a:solidFill>
                  <a:srgbClr val="000000"/>
                </a:solidFill>
                <a:latin typeface="Arial" panose="020B0604020202020204" pitchFamily="34" charset="0"/>
              </a:rPr>
              <a:t>cardiotocografia</a:t>
            </a:r>
            <a:r>
              <a:rPr lang="pt-BR" sz="1800" b="0" i="0" u="none" strike="noStrike" baseline="0" dirty="0">
                <a:solidFill>
                  <a:srgbClr val="000000"/>
                </a:solidFill>
                <a:latin typeface="Arial" panose="020B0604020202020204" pitchFamily="34" charset="0"/>
              </a:rPr>
              <a:t>.- Puerpério.- Aleitamento materno.	</a:t>
            </a:r>
          </a:p>
          <a:p>
            <a:pPr marL="0" indent="0">
              <a:buNone/>
            </a:pPr>
            <a:r>
              <a:rPr lang="pt-BR" sz="1800" b="0" i="0" u="none" strike="noStrike" baseline="0" dirty="0">
                <a:solidFill>
                  <a:srgbClr val="000000"/>
                </a:solidFill>
                <a:latin typeface="Arial" panose="020B0604020202020204" pitchFamily="34" charset="0"/>
              </a:rPr>
              <a:t>O neonato e suas particularidades, cuidados, complicações pós nascimento e alterações genéticas.</a:t>
            </a:r>
          </a:p>
          <a:p>
            <a:pPr marL="0" indent="0">
              <a:buNone/>
            </a:pPr>
            <a:endParaRPr lang="pt-BR" dirty="0"/>
          </a:p>
        </p:txBody>
      </p:sp>
      <p:sp>
        <p:nvSpPr>
          <p:cNvPr id="4" name="Espaço Reservado para Data 3">
            <a:extLst>
              <a:ext uri="{FF2B5EF4-FFF2-40B4-BE49-F238E27FC236}">
                <a16:creationId xmlns:a16="http://schemas.microsoft.com/office/drawing/2014/main" id="{BC529276-2C73-47FC-AD3F-A5BF11641938}"/>
              </a:ext>
            </a:extLst>
          </p:cNvPr>
          <p:cNvSpPr>
            <a:spLocks noGrp="1"/>
          </p:cNvSpPr>
          <p:nvPr>
            <p:ph type="dt" sz="half" idx="10"/>
          </p:nvPr>
        </p:nvSpPr>
        <p:spPr/>
        <p:txBody>
          <a:bodyPr/>
          <a:lstStyle/>
          <a:p>
            <a:pPr rtl="0"/>
            <a:fld id="{B6E62EC5-0DC6-4A78-BB05-D67BCA50AA36}" type="datetime1">
              <a:rPr lang="pt-BR" smtClean="0"/>
              <a:t>25/08/2022</a:t>
            </a:fld>
            <a:endParaRPr lang="en-US"/>
          </a:p>
        </p:txBody>
      </p:sp>
    </p:spTree>
    <p:extLst>
      <p:ext uri="{BB962C8B-B14F-4D97-AF65-F5344CB8AC3E}">
        <p14:creationId xmlns:p14="http://schemas.microsoft.com/office/powerpoint/2010/main" val="1058805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5C6D69-D143-4F8B-8F7D-5E2F4C46356D}"/>
              </a:ext>
            </a:extLst>
          </p:cNvPr>
          <p:cNvSpPr>
            <a:spLocks noGrp="1"/>
          </p:cNvSpPr>
          <p:nvPr>
            <p:ph type="title"/>
          </p:nvPr>
        </p:nvSpPr>
        <p:spPr/>
        <p:txBody>
          <a:bodyPr/>
          <a:lstStyle/>
          <a:p>
            <a:pPr algn="ctr"/>
            <a:r>
              <a:rPr lang="pt-BR" dirty="0"/>
              <a:t>MÉTODOS DE AVALIAÇÃO</a:t>
            </a:r>
          </a:p>
        </p:txBody>
      </p:sp>
      <p:sp>
        <p:nvSpPr>
          <p:cNvPr id="3" name="Espaço Reservado para Conteúdo 2">
            <a:extLst>
              <a:ext uri="{FF2B5EF4-FFF2-40B4-BE49-F238E27FC236}">
                <a16:creationId xmlns:a16="http://schemas.microsoft.com/office/drawing/2014/main" id="{155532B0-949A-40FE-B319-C5910740191F}"/>
              </a:ext>
            </a:extLst>
          </p:cNvPr>
          <p:cNvSpPr>
            <a:spLocks noGrp="1"/>
          </p:cNvSpPr>
          <p:nvPr>
            <p:ph idx="1"/>
          </p:nvPr>
        </p:nvSpPr>
        <p:spPr>
          <a:xfrm>
            <a:off x="1066800" y="2507970"/>
            <a:ext cx="10058400" cy="3849624"/>
          </a:xfrm>
        </p:spPr>
        <p:txBody>
          <a:bodyPr/>
          <a:lstStyle/>
          <a:p>
            <a:pPr>
              <a:buFont typeface="Wingdings" panose="05000000000000000000" pitchFamily="2" charset="2"/>
              <a:buChar char="Ø"/>
            </a:pPr>
            <a:r>
              <a:rPr lang="pt-BR" dirty="0"/>
              <a:t> 2 PROVAS TEÓRICAS</a:t>
            </a:r>
          </a:p>
          <a:p>
            <a:pPr>
              <a:buFont typeface="Wingdings" panose="05000000000000000000" pitchFamily="2" charset="2"/>
              <a:buChar char="Ø"/>
            </a:pPr>
            <a:r>
              <a:rPr lang="pt-BR" dirty="0"/>
              <a:t> PRODUÇÃO ACADÊMICA</a:t>
            </a:r>
          </a:p>
          <a:p>
            <a:pPr>
              <a:buFont typeface="Wingdings" panose="05000000000000000000" pitchFamily="2" charset="2"/>
              <a:buChar char="Ø"/>
            </a:pPr>
            <a:r>
              <a:rPr lang="pt-BR" dirty="0"/>
              <a:t> ATIVIDADES EM SALA</a:t>
            </a:r>
          </a:p>
          <a:p>
            <a:pPr>
              <a:buFont typeface="Wingdings" panose="05000000000000000000" pitchFamily="2" charset="2"/>
              <a:buChar char="Ø"/>
            </a:pPr>
            <a:r>
              <a:rPr lang="pt-BR" dirty="0"/>
              <a:t>APRESENTAÇÃO DE ESTUDO DE CASO</a:t>
            </a:r>
          </a:p>
          <a:p>
            <a:pPr>
              <a:buFont typeface="Wingdings" panose="05000000000000000000" pitchFamily="2" charset="2"/>
              <a:buChar char="Ø"/>
            </a:pPr>
            <a:r>
              <a:rPr lang="pt-BR" dirty="0"/>
              <a:t>FORMAÇÃO DO CIDADÃO</a:t>
            </a:r>
          </a:p>
        </p:txBody>
      </p:sp>
      <p:sp>
        <p:nvSpPr>
          <p:cNvPr id="4" name="Espaço Reservado para Data 3">
            <a:extLst>
              <a:ext uri="{FF2B5EF4-FFF2-40B4-BE49-F238E27FC236}">
                <a16:creationId xmlns:a16="http://schemas.microsoft.com/office/drawing/2014/main" id="{01DE042E-D560-46F7-BEAF-626643F9C2B2}"/>
              </a:ext>
            </a:extLst>
          </p:cNvPr>
          <p:cNvSpPr>
            <a:spLocks noGrp="1"/>
          </p:cNvSpPr>
          <p:nvPr>
            <p:ph type="dt" sz="half" idx="10"/>
          </p:nvPr>
        </p:nvSpPr>
        <p:spPr/>
        <p:txBody>
          <a:bodyPr/>
          <a:lstStyle/>
          <a:p>
            <a:pPr rtl="0"/>
            <a:fld id="{B6E62EC5-0DC6-4A78-BB05-D67BCA50AA36}" type="datetime1">
              <a:rPr lang="pt-BR" smtClean="0"/>
              <a:t>25/08/2022</a:t>
            </a:fld>
            <a:endParaRPr lang="en-US"/>
          </a:p>
        </p:txBody>
      </p:sp>
      <p:pic>
        <p:nvPicPr>
          <p:cNvPr id="9218" name="Picture 2">
            <a:extLst>
              <a:ext uri="{FF2B5EF4-FFF2-40B4-BE49-F238E27FC236}">
                <a16:creationId xmlns:a16="http://schemas.microsoft.com/office/drawing/2014/main" id="{54FF6159-3DC3-4EA7-B4B8-8256C17B0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7513" y="1909488"/>
            <a:ext cx="3878664" cy="3878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1858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617_TF56410444" id="{35CCA0FA-4D6E-4DE9-BB56-D00F3F9DC0E1}" vid="{C1FD0161-C62D-4F6E-BF43-DCD4DD87A785}"/>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{B9B7C615-5F39-4A62-9D67-1995BD481247}tf56410444_win32</Template>
  <TotalTime>169</TotalTime>
  <Words>2904</Words>
  <Application>Microsoft Office PowerPoint</Application>
  <PresentationFormat>Widescreen</PresentationFormat>
  <Paragraphs>106</Paragraphs>
  <Slides>29</Slides>
  <Notes>0</Notes>
  <HiddenSlides>0</HiddenSlides>
  <MMClips>1</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29</vt:i4>
      </vt:variant>
    </vt:vector>
  </HeadingPairs>
  <TitlesOfParts>
    <vt:vector size="37" baseType="lpstr">
      <vt:lpstr>Arial</vt:lpstr>
      <vt:lpstr>Arial Nova</vt:lpstr>
      <vt:lpstr>Avenir Next LT Pro</vt:lpstr>
      <vt:lpstr>Avenir Next LT Pro Light</vt:lpstr>
      <vt:lpstr>Calibri</vt:lpstr>
      <vt:lpstr>Garamond</vt:lpstr>
      <vt:lpstr>Wingdings</vt:lpstr>
      <vt:lpstr>SavonVTI</vt:lpstr>
      <vt:lpstr>OBSTETRÍCIA E NEONATAL</vt:lpstr>
      <vt:lpstr>EMENTA</vt:lpstr>
      <vt:lpstr>OBJETIVOS DE APRENDIZAGEM</vt:lpstr>
      <vt:lpstr>CONTRIBUIÇÃO PARA O PERFIL DO EGRESSO</vt:lpstr>
      <vt:lpstr>CONTRIBUIÇÃO PARA O PERFIL DO EGRESSO</vt:lpstr>
      <vt:lpstr>COMPETÊNCIAS E HABILIDADES</vt:lpstr>
      <vt:lpstr>CONTEÚDO PROGRAMÁTICO</vt:lpstr>
      <vt:lpstr>CONTEÚDO PROGRAMÁTICO</vt:lpstr>
      <vt:lpstr>MÉTODOS DE AVALIAÇÃO</vt:lpstr>
      <vt:lpstr>REVISÃO DE ANATOMIA</vt:lpstr>
      <vt:lpstr>PARA EXISTIR VIDA, PRECISA EXISTIR DOIS SERES DISTINTOS</vt:lpstr>
      <vt:lpstr>ANATOMIA FEMININA</vt:lpstr>
      <vt:lpstr>Apresentação do PowerPoint</vt:lpstr>
      <vt:lpstr>Apresentação do PowerPoint</vt:lpstr>
      <vt:lpstr>Apresentação do PowerPoint</vt:lpstr>
      <vt:lpstr>ANATOMIA MASCULINA</vt:lpstr>
      <vt:lpstr>Apresentação do PowerPoint</vt:lpstr>
      <vt:lpstr>HISTÓRIA DA OBSTETRÍCIA</vt:lpstr>
      <vt:lpstr>HISTÓRIA DA OBSTETRÍCIA</vt:lpstr>
      <vt:lpstr>Apresentação do PowerPoint</vt:lpstr>
      <vt:lpstr>Apresentação do PowerPoint</vt:lpstr>
      <vt:lpstr>Apresentação do PowerPoint</vt:lpstr>
      <vt:lpstr>Apresentação do PowerPoint</vt:lpstr>
      <vt:lpstr>Apresentação do PowerPoint</vt:lpstr>
      <vt:lpstr>RODA DE DISCUSSÃO</vt:lpstr>
      <vt:lpstr>OBSTETRÍCIA</vt:lpstr>
      <vt:lpstr>OBJETIVO DA OBSTETRÍCIA</vt:lpstr>
      <vt:lpstr>OBSTETRÍCIA E GINECOLOGIA</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OBSTETRÍCIA E NEONATAL</dc:title>
  <dc:creator>Daniela Alberti Gonçalves</dc:creator>
  <cp:lastModifiedBy>Daniela Alberti Gonçalves</cp:lastModifiedBy>
  <cp:revision>3</cp:revision>
  <dcterms:created xsi:type="dcterms:W3CDTF">2022-08-17T19:49:12Z</dcterms:created>
  <dcterms:modified xsi:type="dcterms:W3CDTF">2022-08-25T23:25:34Z</dcterms:modified>
</cp:coreProperties>
</file>