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64" r:id="rId4"/>
    <p:sldId id="266" r:id="rId5"/>
    <p:sldId id="268" r:id="rId6"/>
    <p:sldId id="272" r:id="rId7"/>
    <p:sldId id="276" r:id="rId8"/>
    <p:sldId id="278" r:id="rId9"/>
    <p:sldId id="280" r:id="rId10"/>
    <p:sldId id="284" r:id="rId11"/>
    <p:sldId id="27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997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140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24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94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15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30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86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64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401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75E3EC6-FC0B-44D5-B5A6-05F07A86E195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73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E3EC6-FC0B-44D5-B5A6-05F07A86E195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4573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75E3EC6-FC0B-44D5-B5A6-05F07A86E195}" type="datetimeFigureOut">
              <a:rPr lang="pt-BR" smtClean="0"/>
              <a:t>17/05/2023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30BE1E2-6E20-4A02-9021-15D1FA49284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92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8992" y="597456"/>
            <a:ext cx="9838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i="0" u="none" strike="noStrike" baseline="0" dirty="0">
                <a:solidFill>
                  <a:srgbClr val="FF0000"/>
                </a:solidFill>
                <a:latin typeface="Garamond-Bold"/>
              </a:rPr>
              <a:t>Saúde da Família no Brasil: uma estratégia de Atenção Básica à Saúde:</a:t>
            </a:r>
          </a:p>
          <a:p>
            <a:endParaRPr lang="pt-BR" sz="2000" b="1" i="0" u="none" strike="noStrike" baseline="0" dirty="0">
              <a:solidFill>
                <a:srgbClr val="00FF00"/>
              </a:solidFill>
              <a:latin typeface="Garamond-Bold"/>
            </a:endParaRPr>
          </a:p>
          <a:p>
            <a:endParaRPr lang="pt-BR" sz="2000" b="1" i="0" u="none" strike="noStrike" baseline="0" dirty="0">
              <a:solidFill>
                <a:srgbClr val="00FF00"/>
              </a:solidFill>
              <a:latin typeface="Garamond-Bold"/>
            </a:endParaRPr>
          </a:p>
          <a:p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Reafirma os princ</a:t>
            </a:r>
            <a:r>
              <a:rPr lang="pt-BR" b="1" dirty="0">
                <a:solidFill>
                  <a:srgbClr val="000000"/>
                </a:solidFill>
                <a:latin typeface="Garamond-Bold"/>
              </a:rPr>
              <a:t>í</a:t>
            </a:r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pios básicos do Sistema</a:t>
            </a:r>
            <a:r>
              <a:rPr lang="pt-BR" b="1" i="0" u="none" strike="noStrike" dirty="0">
                <a:solidFill>
                  <a:srgbClr val="000000"/>
                </a:solidFill>
                <a:latin typeface="Garamond-Bold"/>
              </a:rPr>
              <a:t> Ú</a:t>
            </a:r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nico de</a:t>
            </a:r>
            <a:r>
              <a:rPr lang="pt-BR" b="1" i="0" u="none" strike="noStrike" dirty="0">
                <a:solidFill>
                  <a:srgbClr val="000000"/>
                </a:solidFill>
                <a:latin typeface="Garamond-Bold"/>
              </a:rPr>
              <a:t> </a:t>
            </a:r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Saúde (SUS) :</a:t>
            </a:r>
          </a:p>
          <a:p>
            <a:r>
              <a:rPr lang="pt-BR" b="1" i="0" u="none" strike="noStrike" baseline="0" dirty="0">
                <a:solidFill>
                  <a:srgbClr val="FFFFFF"/>
                </a:solidFill>
                <a:latin typeface="Garamond-Bold"/>
              </a:rPr>
              <a:t>de </a:t>
            </a:r>
          </a:p>
          <a:p>
            <a:r>
              <a:rPr lang="pt-BR" b="1" dirty="0">
                <a:solidFill>
                  <a:srgbClr val="000000"/>
                </a:solidFill>
                <a:latin typeface="Garamond-Bold"/>
              </a:rPr>
              <a:t>U</a:t>
            </a:r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niversalização</a:t>
            </a:r>
            <a:r>
              <a:rPr lang="pt-BR" b="1" i="0" u="none" strike="noStrike" baseline="0" dirty="0">
                <a:solidFill>
                  <a:srgbClr val="FFFFFF"/>
                </a:solidFill>
                <a:latin typeface="Garamond-Bold"/>
              </a:rPr>
              <a:t> </a:t>
            </a:r>
          </a:p>
          <a:p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Descentralização</a:t>
            </a:r>
          </a:p>
          <a:p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Integralidade</a:t>
            </a:r>
          </a:p>
          <a:p>
            <a:r>
              <a:rPr lang="pt-BR" b="1" dirty="0">
                <a:solidFill>
                  <a:srgbClr val="000000"/>
                </a:solidFill>
                <a:latin typeface="Garamond-Bold"/>
              </a:rPr>
              <a:t>P</a:t>
            </a:r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articipação da</a:t>
            </a:r>
            <a:r>
              <a:rPr lang="pt-BR" b="1" i="0" u="none" strike="noStrike" dirty="0">
                <a:solidFill>
                  <a:srgbClr val="000000"/>
                </a:solidFill>
                <a:latin typeface="Garamond-Bold"/>
              </a:rPr>
              <a:t> </a:t>
            </a:r>
            <a:r>
              <a:rPr lang="pt-BR" b="1" i="0" u="none" strike="noStrike" baseline="0" dirty="0">
                <a:solidFill>
                  <a:srgbClr val="000000"/>
                </a:solidFill>
                <a:latin typeface="Garamond-Bold"/>
              </a:rPr>
              <a:t>comunidade </a:t>
            </a:r>
            <a:endParaRPr lang="pt-BR" b="1" dirty="0">
              <a:solidFill>
                <a:srgbClr val="000000"/>
              </a:solidFill>
              <a:latin typeface="Garamond-Bold"/>
            </a:endParaRPr>
          </a:p>
          <a:p>
            <a:endParaRPr lang="pt-BR" sz="2000" b="1" i="0" u="none" strike="noStrike" baseline="0" dirty="0">
              <a:solidFill>
                <a:srgbClr val="000000"/>
              </a:solidFill>
              <a:latin typeface="Garamond-Bold"/>
            </a:endParaRPr>
          </a:p>
          <a:p>
            <a:endParaRPr lang="pt-BR" sz="2000" b="1" i="0" u="none" strike="noStrike" baseline="0" dirty="0">
              <a:solidFill>
                <a:srgbClr val="000000"/>
              </a:solidFill>
              <a:latin typeface="Garamond-Bold"/>
            </a:endParaRPr>
          </a:p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Garamond-Bold"/>
              </a:rPr>
              <a:t>Princípios</a:t>
            </a:r>
            <a:r>
              <a:rPr lang="pt-BR" sz="2000" b="1" dirty="0">
                <a:solidFill>
                  <a:srgbClr val="FFFF00"/>
                </a:solidFill>
                <a:latin typeface="Garamond-Bold"/>
              </a:rPr>
              <a:t> 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Garamond-Bold"/>
              </a:rPr>
              <a:t>básicos:</a:t>
            </a:r>
          </a:p>
          <a:p>
            <a:endParaRPr lang="pt-BR" sz="2000" b="1" dirty="0">
              <a:solidFill>
                <a:srgbClr val="FFFF00"/>
              </a:solidFill>
              <a:latin typeface="Garamond-Bold"/>
            </a:endParaRPr>
          </a:p>
          <a:p>
            <a:r>
              <a:rPr lang="pt-BR" sz="1600" b="1" i="0" u="none" strike="noStrike" baseline="0" dirty="0">
                <a:solidFill>
                  <a:srgbClr val="000000"/>
                </a:solidFill>
                <a:latin typeface="Garamond-Bold"/>
              </a:rPr>
              <a:t>1-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Garamond-Bold"/>
              </a:rPr>
              <a:t>Integralidade</a:t>
            </a:r>
            <a:r>
              <a:rPr lang="pt-BR" sz="2000" b="1" dirty="0">
                <a:solidFill>
                  <a:srgbClr val="FFFFFF"/>
                </a:solidFill>
                <a:latin typeface="Garamond-Bold"/>
              </a:rPr>
              <a:t> 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Garamond-Bold"/>
              </a:rPr>
              <a:t>e </a:t>
            </a:r>
            <a:r>
              <a:rPr lang="pt-BR" sz="2000" b="1" i="0" u="none" strike="noStrike" baseline="0" dirty="0" err="1">
                <a:solidFill>
                  <a:srgbClr val="000000"/>
                </a:solidFill>
                <a:latin typeface="Garamond-Bold"/>
              </a:rPr>
              <a:t>hierarquizaçâo</a:t>
            </a:r>
            <a:r>
              <a:rPr lang="pt-BR" sz="2000" b="1" i="0" u="none" strike="noStrike" baseline="0" dirty="0" err="1">
                <a:solidFill>
                  <a:srgbClr val="FFFFFF"/>
                </a:solidFill>
                <a:latin typeface="Garamond-Bold"/>
              </a:rPr>
              <a:t>âo</a:t>
            </a:r>
            <a:endParaRPr lang="pt-BR" sz="2000" b="1" i="0" u="none" strike="noStrike" baseline="0" dirty="0">
              <a:solidFill>
                <a:srgbClr val="FFFFFF"/>
              </a:solidFill>
              <a:latin typeface="Garamond-Bold"/>
            </a:endParaRPr>
          </a:p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Garamond-Bold"/>
              </a:rPr>
              <a:t>2-Territorialização e Cadastramento</a:t>
            </a:r>
            <a:r>
              <a:rPr lang="pt-BR" sz="2000" b="1" dirty="0">
                <a:solidFill>
                  <a:srgbClr val="FFFFFF"/>
                </a:solidFill>
                <a:latin typeface="Garamond-Bold"/>
              </a:rPr>
              <a:t> </a:t>
            </a:r>
            <a:r>
              <a:rPr lang="pt-BR" sz="2000" b="1" i="0" u="none" strike="noStrike" baseline="0" dirty="0">
                <a:solidFill>
                  <a:srgbClr val="000000"/>
                </a:solidFill>
                <a:latin typeface="Garamond-Bold"/>
              </a:rPr>
              <a:t>da</a:t>
            </a:r>
            <a:r>
              <a:rPr lang="pt-BR" sz="2000" b="1" dirty="0">
                <a:solidFill>
                  <a:srgbClr val="FFFFFF"/>
                </a:solidFill>
                <a:latin typeface="Garamond-Bold"/>
              </a:rPr>
              <a:t> </a:t>
            </a:r>
            <a:r>
              <a:rPr lang="pt-BR" sz="2000" b="1" i="0" u="none" strike="noStrike" baseline="0" dirty="0" err="1">
                <a:solidFill>
                  <a:srgbClr val="000000"/>
                </a:solidFill>
                <a:latin typeface="Garamond-Bold"/>
              </a:rPr>
              <a:t>clientela</a:t>
            </a:r>
            <a:r>
              <a:rPr lang="pt-BR" sz="2000" b="1" i="0" u="none" strike="noStrike" baseline="0" dirty="0" err="1">
                <a:solidFill>
                  <a:srgbClr val="FFFFFF"/>
                </a:solidFill>
                <a:latin typeface="Garamond-Bold"/>
              </a:rPr>
              <a:t>clientela</a:t>
            </a:r>
            <a:endParaRPr lang="pt-BR" sz="2000" b="1" dirty="0">
              <a:solidFill>
                <a:srgbClr val="000000"/>
              </a:solidFill>
              <a:latin typeface="Garamond-Bold"/>
            </a:endParaRPr>
          </a:p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Garamond-Bold"/>
              </a:rPr>
              <a:t>3-Equipe</a:t>
            </a:r>
            <a:r>
              <a:rPr lang="pt-BR" sz="2000" b="1" i="0" u="none" strike="noStrike" dirty="0">
                <a:solidFill>
                  <a:srgbClr val="000000"/>
                </a:solidFill>
                <a:latin typeface="Garamond-Bold"/>
              </a:rPr>
              <a:t> </a:t>
            </a:r>
            <a:r>
              <a:rPr lang="pt-BR" sz="2000" b="1" i="0" u="none" strike="noStrike" baseline="0" dirty="0" err="1">
                <a:solidFill>
                  <a:srgbClr val="000000"/>
                </a:solidFill>
                <a:latin typeface="Garamond-Bold"/>
              </a:rPr>
              <a:t>multiprofissional.</a:t>
            </a:r>
            <a:r>
              <a:rPr lang="pt-BR" sz="2000" b="1" i="0" u="none" strike="noStrike" baseline="0" dirty="0" err="1">
                <a:solidFill>
                  <a:srgbClr val="FFFFFF"/>
                </a:solidFill>
                <a:latin typeface="Garamond-Bold"/>
              </a:rPr>
              <a:t>multiprofissional</a:t>
            </a:r>
            <a:r>
              <a:rPr lang="pt-BR" sz="2000" b="1" i="0" u="none" strike="noStrike" baseline="0" dirty="0">
                <a:solidFill>
                  <a:srgbClr val="FFFFFF"/>
                </a:solidFill>
                <a:latin typeface="Garamond-Bold"/>
              </a:rPr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265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Diretrizes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2084832"/>
            <a:ext cx="9720073" cy="4224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Fortalecer a Atenção Básica;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Fortalecer a CIR no processo de governança da RAS;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Fortalecer a integração entre as ações de vigilância em saúde com as de assistência;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Fortalecer as práticas de educação permanente;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Implementar sistema de planejamento da RAS;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Desenvolver sistemas logísticos e de apoio;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Financiamento.  </a:t>
            </a:r>
          </a:p>
        </p:txBody>
      </p:sp>
    </p:spTree>
    <p:extLst>
      <p:ext uri="{BB962C8B-B14F-4D97-AF65-F5344CB8AC3E}">
        <p14:creationId xmlns:p14="http://schemas.microsoft.com/office/powerpoint/2010/main" val="3566940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42416" y="2120950"/>
            <a:ext cx="97657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i="0" u="none" strike="noStrike" baseline="0" dirty="0">
                <a:solidFill>
                  <a:srgbClr val="800000"/>
                </a:solidFill>
                <a:latin typeface="Helvetica-Bold"/>
              </a:rPr>
              <a:t>Vigilância em Saúde</a:t>
            </a:r>
          </a:p>
          <a:p>
            <a:endParaRPr lang="pt-BR" sz="2000" b="1" i="0" u="none" strike="noStrike" baseline="0" dirty="0">
              <a:solidFill>
                <a:srgbClr val="800000"/>
              </a:solidFill>
              <a:latin typeface="Helvetica-Bold"/>
            </a:endParaRPr>
          </a:p>
          <a:p>
            <a:r>
              <a:rPr lang="pt-BR" b="1" i="0" u="none" strike="noStrike" baseline="0" dirty="0">
                <a:solidFill>
                  <a:srgbClr val="000000"/>
                </a:solidFill>
                <a:latin typeface="Helvetica-Bold"/>
              </a:rPr>
              <a:t>Os problemas de saúde ocorrem em espaços territoriais concretos</a:t>
            </a:r>
          </a:p>
          <a:p>
            <a:endParaRPr lang="pt-BR" b="1" i="0" u="none" strike="noStrike" baseline="0" dirty="0">
              <a:solidFill>
                <a:srgbClr val="000000"/>
              </a:solidFill>
              <a:latin typeface="Helvetica-Bold"/>
            </a:endParaRPr>
          </a:p>
          <a:p>
            <a:r>
              <a:rPr lang="pt-BR" b="1" i="0" u="none" strike="noStrike" baseline="0" dirty="0">
                <a:solidFill>
                  <a:srgbClr val="000000"/>
                </a:solidFill>
                <a:latin typeface="Helvetica-Bold"/>
              </a:rPr>
              <a:t>Os grupos populacionais que vivem nestes espaços compartilham problemas de saúde</a:t>
            </a:r>
          </a:p>
          <a:p>
            <a:endParaRPr lang="pt-BR" b="1" i="0" u="none" strike="noStrike" baseline="0" dirty="0">
              <a:solidFill>
                <a:srgbClr val="000000"/>
              </a:solidFill>
              <a:latin typeface="Helvetica-Bold"/>
            </a:endParaRPr>
          </a:p>
          <a:p>
            <a:r>
              <a:rPr lang="pt-BR" b="1" i="0" u="none" strike="noStrike" baseline="0" dirty="0">
                <a:solidFill>
                  <a:srgbClr val="000000"/>
                </a:solidFill>
                <a:latin typeface="Helvetica-Bold"/>
              </a:rPr>
              <a:t>A resolução destes problemas implica ações de promoção, prevenção, controle e recuperação</a:t>
            </a:r>
          </a:p>
          <a:p>
            <a:endParaRPr lang="pt-BR" b="1" i="0" u="none" strike="noStrike" baseline="0" dirty="0">
              <a:solidFill>
                <a:srgbClr val="000000"/>
              </a:solidFill>
              <a:latin typeface="Helvetica-Bold"/>
            </a:endParaRPr>
          </a:p>
          <a:p>
            <a:r>
              <a:rPr lang="pt-BR" b="1" i="0" u="none" strike="noStrike" baseline="0" dirty="0">
                <a:solidFill>
                  <a:srgbClr val="000000"/>
                </a:solidFill>
                <a:latin typeface="Helvetica-Bold"/>
              </a:rPr>
              <a:t>A vigilância em saúde deve atuar de forma integrada com a rede de atenção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959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9368" y="2449957"/>
            <a:ext cx="10515600" cy="1325563"/>
          </a:xfrm>
        </p:spPr>
        <p:txBody>
          <a:bodyPr/>
          <a:lstStyle/>
          <a:p>
            <a:r>
              <a:rPr lang="pt-BR" dirty="0"/>
              <a:t>VAMOS DESENHAR????</a:t>
            </a:r>
          </a:p>
        </p:txBody>
      </p:sp>
    </p:spTree>
    <p:extLst>
      <p:ext uri="{BB962C8B-B14F-4D97-AF65-F5344CB8AC3E}">
        <p14:creationId xmlns:p14="http://schemas.microsoft.com/office/powerpoint/2010/main" val="2518241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4648200" y="762000"/>
            <a:ext cx="2209800" cy="3048000"/>
            <a:chOff x="1968" y="480"/>
            <a:chExt cx="1392" cy="1920"/>
          </a:xfrm>
        </p:grpSpPr>
        <p:sp>
          <p:nvSpPr>
            <p:cNvPr id="14338" name="AutoShape 2"/>
            <p:cNvSpPr>
              <a:spLocks noChangeArrowheads="1"/>
            </p:cNvSpPr>
            <p:nvPr/>
          </p:nvSpPr>
          <p:spPr bwMode="auto">
            <a:xfrm>
              <a:off x="1968" y="480"/>
              <a:ext cx="1392" cy="1920"/>
            </a:xfrm>
            <a:prstGeom prst="flowChartExtra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339" name="Line 3"/>
            <p:cNvSpPr>
              <a:spLocks noChangeShapeType="1"/>
            </p:cNvSpPr>
            <p:nvPr/>
          </p:nvSpPr>
          <p:spPr bwMode="auto">
            <a:xfrm>
              <a:off x="2400" y="120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40" name="Line 4"/>
            <p:cNvSpPr>
              <a:spLocks noChangeShapeType="1"/>
            </p:cNvSpPr>
            <p:nvPr/>
          </p:nvSpPr>
          <p:spPr bwMode="auto">
            <a:xfrm>
              <a:off x="2208" y="1728"/>
              <a:ext cx="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953000" y="11430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4648200" y="19812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4267200" y="30480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 rot="10800000">
            <a:off x="6096000" y="11430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 rot="10800000">
            <a:off x="6400800" y="19812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10800000">
            <a:off x="6781800" y="30480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514600" y="990600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atenção terciária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828800" y="1905000"/>
            <a:ext cx="2895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atenção secundária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752600" y="2971800"/>
            <a:ext cx="2667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atenção primária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6629400" y="1066800"/>
            <a:ext cx="320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rede hospitalar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6934200" y="1905001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rede ambulatorial (serviço especializados/policlínicas)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7315200" y="2971800"/>
            <a:ext cx="3124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rede básica de saúde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905000" y="4114801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800">
                <a:solidFill>
                  <a:schemeClr val="accent2"/>
                </a:solidFill>
                <a:latin typeface="Arial" panose="020B0604020202020204" pitchFamily="34" charset="0"/>
              </a:rPr>
              <a:t>ATENÇÃO PRIMÁRIA                 base da pirâmide</a:t>
            </a:r>
          </a:p>
        </p:txBody>
      </p:sp>
      <p:sp>
        <p:nvSpPr>
          <p:cNvPr id="14356" name="AutoShape 20"/>
          <p:cNvSpPr>
            <a:spLocks noChangeArrowheads="1"/>
          </p:cNvSpPr>
          <p:nvPr/>
        </p:nvSpPr>
        <p:spPr bwMode="auto">
          <a:xfrm rot="10800000">
            <a:off x="5867400" y="4191000"/>
            <a:ext cx="838200" cy="381000"/>
          </a:xfrm>
          <a:prstGeom prst="leftArrow">
            <a:avLst>
              <a:gd name="adj1" fmla="val 50000"/>
              <a:gd name="adj2" fmla="val 55000"/>
            </a:avLst>
          </a:prstGeom>
          <a:solidFill>
            <a:srgbClr val="CC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2133600" y="4876801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prevenção de agravos/enfermidade/acidentes </a:t>
            </a:r>
          </a:p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recuperação da saúde/atenção curativa </a:t>
            </a:r>
          </a:p>
          <a:p>
            <a:pPr>
              <a:spcBef>
                <a:spcPct val="50000"/>
              </a:spcBef>
            </a:pPr>
            <a:r>
              <a:rPr lang="pt-BR">
                <a:solidFill>
                  <a:schemeClr val="accent2"/>
                </a:solidFill>
                <a:latin typeface="Arial" panose="020B0604020202020204" pitchFamily="34" charset="0"/>
              </a:rPr>
              <a:t>promoção da saúde</a:t>
            </a:r>
          </a:p>
        </p:txBody>
      </p:sp>
      <p:pic>
        <p:nvPicPr>
          <p:cNvPr id="14358" name="Picture 22" descr="Bulle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4953000"/>
            <a:ext cx="3143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3" descr="Bulle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5486400"/>
            <a:ext cx="3143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0" name="Picture 24" descr="Bulle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6051550"/>
            <a:ext cx="3143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63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134600" y="6172200"/>
            <a:ext cx="381000" cy="304800"/>
          </a:xfrm>
          <a:prstGeom prst="actionButtonForwardNex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13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3" grpId="0" animBg="1"/>
      <p:bldP spid="14344" grpId="0" animBg="1"/>
      <p:bldP spid="14346" grpId="0" animBg="1"/>
      <p:bldP spid="14347" grpId="0" animBg="1"/>
      <p:bldP spid="14348" grpId="0" animBg="1"/>
      <p:bldP spid="14349" grpId="0" autoUpdateAnimBg="0"/>
      <p:bldP spid="14350" grpId="0" autoUpdateAnimBg="0"/>
      <p:bldP spid="14351" grpId="0" autoUpdateAnimBg="0"/>
      <p:bldP spid="14352" grpId="0" autoUpdateAnimBg="0"/>
      <p:bldP spid="14353" grpId="0" autoUpdateAnimBg="0"/>
      <p:bldP spid="14354" grpId="0" autoUpdateAnimBg="0"/>
      <p:bldP spid="14355" grpId="0" autoUpdateAnimBg="0"/>
      <p:bldP spid="14356" grpId="0" animBg="1"/>
      <p:bldP spid="14357" grpId="0" autoUpdateAnimBg="0"/>
      <p:bldP spid="1436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/>
          <a:srcRect l="20868" t="35995" r="28845" b="21138"/>
          <a:stretch/>
        </p:blipFill>
        <p:spPr>
          <a:xfrm>
            <a:off x="0" y="1554854"/>
            <a:ext cx="11704319" cy="5047114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Nível de atenção </a:t>
            </a:r>
          </a:p>
        </p:txBody>
      </p:sp>
    </p:spTree>
    <p:extLst>
      <p:ext uri="{BB962C8B-B14F-4D97-AF65-F5344CB8AC3E}">
        <p14:creationId xmlns:p14="http://schemas.microsoft.com/office/powerpoint/2010/main" val="18586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Elementos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População – adscrição e conhecimento profundo;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Estrutura operacional : centro de comunicação, (APS), Pontos de atenção 2º e 3º, Sistemas de apoio (SADT, SAF), Sistemas Logísticos (transporte sanitário), Sistemas de Governança;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Modelos de Atenção (agudo ou crônico). </a:t>
            </a:r>
            <a:endParaRPr lang="en-US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5379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RAS</a:t>
            </a:r>
          </a:p>
        </p:txBody>
      </p:sp>
      <p:sp>
        <p:nvSpPr>
          <p:cNvPr id="5" name="Shape 132"/>
          <p:cNvSpPr/>
          <p:nvPr/>
        </p:nvSpPr>
        <p:spPr>
          <a:xfrm>
            <a:off x="1895475" y="2084832"/>
            <a:ext cx="8267700" cy="424929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247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349" y="0"/>
            <a:ext cx="10029825" cy="1499616"/>
          </a:xfrm>
        </p:spPr>
        <p:txBody>
          <a:bodyPr/>
          <a:lstStyle/>
          <a:p>
            <a:pPr algn="ctr"/>
            <a:r>
              <a:rPr lang="pt-BR" dirty="0"/>
              <a:t>REDES DE ATENÇÃO À SAÚDE – RAS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Instituída no âmbito do SUS em 2010, através da Portaria 4279;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RAS -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</a:rPr>
              <a:t>arranjos organizativos de ações e serviços de saúde, de diferentes densidades tecnológicas</a:t>
            </a:r>
            <a:r>
              <a:rPr lang="pt-BR" sz="2400" dirty="0"/>
              <a:t>, que integradas por meio de sistemas de apoio técnico, logístico e de gestão, buscam garantir a integralidade do cuidado</a:t>
            </a:r>
            <a:r>
              <a:rPr lang="pt-B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98032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QUÊ?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Dimensão mundial: Crise contemporânea dos sistemas de saúde estratégica de melhorar resultado e economia;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Dimensão nacional: Superar a fragmentação das ações e serviços de saúde, ultrapassar o modelo vigente fundamentado nas ações curativas  e garantir atenção integral.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pt-BR" dirty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0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9" y="337566"/>
            <a:ext cx="9720072" cy="1499616"/>
          </a:xfrm>
        </p:spPr>
        <p:txBody>
          <a:bodyPr/>
          <a:lstStyle/>
          <a:p>
            <a:pPr algn="ctr"/>
            <a:r>
              <a:rPr lang="pt-BR" dirty="0"/>
              <a:t>Experiências nacionais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4128" y="1943100"/>
            <a:ext cx="10053447" cy="436626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dirty="0"/>
              <a:t>Minas Gerais: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Rede Viva a Vida (desde 2003) redução da mortalidade materno-infantil;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Rede </a:t>
            </a:r>
            <a:r>
              <a:rPr lang="pt-BR" dirty="0" err="1"/>
              <a:t>Hiperdia</a:t>
            </a:r>
            <a:r>
              <a:rPr lang="pt-BR" dirty="0"/>
              <a:t> Minas (atenção às doenças crônicas).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Espírito Santo: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Projeto integrar, na região de São Pedro, em Vitória, envolve as 04 unidades da região (integração dos serviços).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Paraná: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pt-BR" dirty="0"/>
              <a:t>Mãe Curitibana (desde 1999) rede materno-infantil.    </a:t>
            </a:r>
          </a:p>
        </p:txBody>
      </p:sp>
    </p:spTree>
    <p:extLst>
      <p:ext uri="{BB962C8B-B14F-4D97-AF65-F5344CB8AC3E}">
        <p14:creationId xmlns:p14="http://schemas.microsoft.com/office/powerpoint/2010/main" val="38308579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</TotalTime>
  <Words>420</Words>
  <Application>Microsoft Office PowerPoint</Application>
  <PresentationFormat>Widescreen</PresentationFormat>
  <Paragraphs>67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Garamond-Bold</vt:lpstr>
      <vt:lpstr>Helvetica-Bold</vt:lpstr>
      <vt:lpstr>Wingdings</vt:lpstr>
      <vt:lpstr>Retrospectiva</vt:lpstr>
      <vt:lpstr>Apresentação do PowerPoint</vt:lpstr>
      <vt:lpstr>VAMOS DESENHAR????</vt:lpstr>
      <vt:lpstr>Apresentação do PowerPoint</vt:lpstr>
      <vt:lpstr>Nível de atenção </vt:lpstr>
      <vt:lpstr>Elementos</vt:lpstr>
      <vt:lpstr>RAS</vt:lpstr>
      <vt:lpstr>REDES DE ATENÇÃO À SAÚDE – RAS </vt:lpstr>
      <vt:lpstr>POR QUÊ?</vt:lpstr>
      <vt:lpstr>Experiências nacionais </vt:lpstr>
      <vt:lpstr>Diretrizes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Janine</dc:creator>
  <cp:lastModifiedBy>User</cp:lastModifiedBy>
  <cp:revision>9</cp:revision>
  <dcterms:created xsi:type="dcterms:W3CDTF">2009-01-01T03:23:37Z</dcterms:created>
  <dcterms:modified xsi:type="dcterms:W3CDTF">2023-05-18T00:39:10Z</dcterms:modified>
</cp:coreProperties>
</file>