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63"/>
  </p:notesMasterIdLst>
  <p:handoutMasterIdLst>
    <p:handoutMasterId r:id="rId6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ECB700D-7E1A-49E2-ABAD-092ACBACD43B}" type="datetime1">
              <a:rPr lang="pt-BR" smtClean="0"/>
              <a:t>05/04/2021</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‹nº›</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3E3353A-A592-44BD-B6AB-B98E47E0DF51}" type="datetime1">
              <a:rPr lang="pt-BR" smtClean="0"/>
              <a:t>05/04/2021</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‹nº›</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pt-BR"/>
              <a:t>Clique para editar o título Mestre</a:t>
            </a:r>
            <a:endParaRPr lang="en-US" dirty="0"/>
          </a:p>
        </p:txBody>
      </p:sp>
      <p:sp>
        <p:nvSpPr>
          <p:cNvPr id="3" name="Subtítu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a:t>Clique para editar o estilo do subtítulo Mestre</a:t>
            </a:r>
            <a:endParaRPr lang="en-US" dirty="0"/>
          </a:p>
        </p:txBody>
      </p:sp>
      <p:sp>
        <p:nvSpPr>
          <p:cNvPr id="8" name="Espaço Reservado para Dat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00472D23-6933-4398-B088-86D87D4569A8}" type="datetime1">
              <a:rPr lang="pt-BR" smtClean="0"/>
              <a:t>05/04/2021</a:t>
            </a:fld>
            <a:endParaRPr lang="en-US" dirty="0"/>
          </a:p>
        </p:txBody>
      </p:sp>
      <p:sp>
        <p:nvSpPr>
          <p:cNvPr id="9" name="Espaço Reservado para Rodapé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9" name="Título 1"/>
          <p:cNvSpPr>
            <a:spLocks noGrp="1"/>
          </p:cNvSpPr>
          <p:nvPr>
            <p:ph type="title"/>
          </p:nvPr>
        </p:nvSpPr>
        <p:spPr>
          <a:xfrm>
            <a:off x="581192" y="702156"/>
            <a:ext cx="11029616" cy="1013800"/>
          </a:xfrm>
        </p:spPr>
        <p:txBody>
          <a:bodyPr rtlCol="0"/>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C28CAC3A-C360-423D-8EE7-1FC8754818CB}" type="datetime1">
              <a:rPr lang="pt-BR" smtClean="0"/>
              <a:t>05/04/2021</a:t>
            </a:fld>
            <a:endParaRPr lang="en-US" dirty="0"/>
          </a:p>
        </p:txBody>
      </p:sp>
      <p:sp>
        <p:nvSpPr>
          <p:cNvPr id="5" name="Espaço Reservado para Rodapé 4"/>
          <p:cNvSpPr>
            <a:spLocks noGrp="1"/>
          </p:cNvSpPr>
          <p:nvPr>
            <p:ph type="ftr" sz="quarter" idx="11"/>
          </p:nvPr>
        </p:nvSpPr>
        <p:spPr/>
        <p:txBody>
          <a:bodyPr rtlCol="0"/>
          <a:lstStyle/>
          <a:p>
            <a:pPr rtl="0"/>
            <a:endParaRPr lang="en-US"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tângulo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a:xfrm>
            <a:off x="774923" y="863600"/>
            <a:ext cx="7161625" cy="4807326"/>
          </a:xfrm>
        </p:spPr>
        <p:txBody>
          <a:bodyPr vert="eaVert" rtlCol="0" anchor="t"/>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8" name="Retângulo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tângulo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ângulo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Espaço Reservado para Data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8BBA3C67-7F45-4D7A-B048-0542E838373B}" type="datetime1">
              <a:rPr lang="pt-BR" smtClean="0"/>
              <a:t>05/04/2021</a:t>
            </a:fld>
            <a:endParaRPr lang="en-US" dirty="0"/>
          </a:p>
        </p:txBody>
      </p:sp>
      <p:sp>
        <p:nvSpPr>
          <p:cNvPr id="12" name="Espaço Reservado para Rodapé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Espaço Reservado para o Número do Slid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1188720"/>
          </a:xfrm>
        </p:spPr>
        <p:txBody>
          <a:bodyPr rtlCol="0"/>
          <a:lstStyle/>
          <a:p>
            <a:pPr rtl="0"/>
            <a:r>
              <a:rPr lang="pt-BR"/>
              <a:t>Clique para editar o título Mestre</a:t>
            </a:r>
            <a:endParaRPr lang="en-US" dirty="0"/>
          </a:p>
        </p:txBody>
      </p:sp>
      <p:sp>
        <p:nvSpPr>
          <p:cNvPr id="3" name="Espaço reservado para conteúdo 2"/>
          <p:cNvSpPr>
            <a:spLocks noGrp="1"/>
          </p:cNvSpPr>
          <p:nvPr>
            <p:ph idx="1"/>
          </p:nvPr>
        </p:nvSpPr>
        <p:spPr>
          <a:xfrm>
            <a:off x="581192" y="2340864"/>
            <a:ext cx="11029615" cy="3634486"/>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8" name="Espaço Reservado para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D6866A0C-EEE8-4DE1-9ECF-51EC9C0B8BE2}" type="datetime1">
              <a:rPr lang="pt-BR" smtClean="0"/>
              <a:t>05/04/2021</a:t>
            </a:fld>
            <a:endParaRPr lang="en-US" dirty="0"/>
          </a:p>
        </p:txBody>
      </p:sp>
      <p:sp>
        <p:nvSpPr>
          <p:cNvPr id="9" name="Espaço Reservado para Rodapé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Retângu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7" name="Espaço Reservado para Dat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C9F9B11C-AD18-4A04-821E-C5366FCA14C8}" type="datetime1">
              <a:rPr lang="pt-BR" smtClean="0"/>
              <a:t>05/04/2021</a:t>
            </a:fld>
            <a:endParaRPr lang="en-US" dirty="0"/>
          </a:p>
        </p:txBody>
      </p:sp>
      <p:sp>
        <p:nvSpPr>
          <p:cNvPr id="9" name="Espaço Reservado para Rodapé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581193" y="729658"/>
            <a:ext cx="11029616" cy="988332"/>
          </a:xfrm>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581193" y="2228003"/>
            <a:ext cx="5194767" cy="3633047"/>
          </a:xfrm>
        </p:spPr>
        <p:txBody>
          <a:bodyPr rtlCol="0">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16039" y="2228003"/>
            <a:ext cx="5194769" cy="3633047"/>
          </a:xfrm>
        </p:spPr>
        <p:txBody>
          <a:bodyPr rtlCol="0">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B34586AC-0217-4567-B29B-23EE9A9222A5}" type="datetime1">
              <a:rPr lang="pt-BR" smtClean="0"/>
              <a:t>05/04/2021</a:t>
            </a:fld>
            <a:endParaRPr lang="en-US" dirty="0"/>
          </a:p>
        </p:txBody>
      </p:sp>
      <p:sp>
        <p:nvSpPr>
          <p:cNvPr id="6" name="Espaço Reservado para Rodapé 5"/>
          <p:cNvSpPr>
            <a:spLocks noGrp="1"/>
          </p:cNvSpPr>
          <p:nvPr>
            <p:ph type="ftr" sz="quarter" idx="11"/>
          </p:nvPr>
        </p:nvSpPr>
        <p:spPr/>
        <p:txBody>
          <a:bodyPr rtlCol="0"/>
          <a:lstStyle/>
          <a:p>
            <a:pPr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12" name="Título 1"/>
          <p:cNvSpPr>
            <a:spLocks noGrp="1"/>
          </p:cNvSpPr>
          <p:nvPr>
            <p:ph type="title"/>
          </p:nvPr>
        </p:nvSpPr>
        <p:spPr>
          <a:xfrm>
            <a:off x="581193" y="729658"/>
            <a:ext cx="11029616" cy="988332"/>
          </a:xfrm>
        </p:spPr>
        <p:txBody>
          <a:bodyPr rtlCol="0"/>
          <a:lstStyle/>
          <a:p>
            <a:pPr rtl="0"/>
            <a:r>
              <a:rPr lang="pt-BR"/>
              <a:t>Clique para editar o título Mestre</a:t>
            </a:r>
            <a:endParaRPr lang="en-US" dirty="0"/>
          </a:p>
        </p:txBody>
      </p:sp>
      <p:sp>
        <p:nvSpPr>
          <p:cNvPr id="3" name="Espaço reservado para tex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581194" y="2926052"/>
            <a:ext cx="5194766" cy="2934999"/>
          </a:xfrm>
        </p:spPr>
        <p:txBody>
          <a:bodyPr rtlCol="0" anchor="t">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tex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pt-BR"/>
              <a:t>Clique para editar os estilos de texto Mestres</a:t>
            </a:r>
          </a:p>
        </p:txBody>
      </p:sp>
      <p:sp>
        <p:nvSpPr>
          <p:cNvPr id="6" name="Espaço reservado para conteúdo 5"/>
          <p:cNvSpPr>
            <a:spLocks noGrp="1"/>
          </p:cNvSpPr>
          <p:nvPr>
            <p:ph sz="quarter" idx="4"/>
          </p:nvPr>
        </p:nvSpPr>
        <p:spPr>
          <a:xfrm>
            <a:off x="6416037" y="2926052"/>
            <a:ext cx="5194771" cy="2934999"/>
          </a:xfrm>
        </p:spPr>
        <p:txBody>
          <a:bodyPr rtlCol="0" anchor="t">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7" name="Espaço Reservado para Data 6"/>
          <p:cNvSpPr>
            <a:spLocks noGrp="1"/>
          </p:cNvSpPr>
          <p:nvPr>
            <p:ph type="dt" sz="half" idx="10"/>
          </p:nvPr>
        </p:nvSpPr>
        <p:spPr/>
        <p:txBody>
          <a:bodyPr rtlCol="0"/>
          <a:lstStyle/>
          <a:p>
            <a:pPr rtl="0"/>
            <a:fld id="{05EA9A4D-5B4A-4536-B4F3-3781F06B7402}" type="datetime1">
              <a:rPr lang="pt-BR" smtClean="0"/>
              <a:t>05/04/2021</a:t>
            </a:fld>
            <a:endParaRPr lang="en-US" dirty="0"/>
          </a:p>
        </p:txBody>
      </p:sp>
      <p:sp>
        <p:nvSpPr>
          <p:cNvPr id="8" name="Espaço Reservado para Rodapé 7"/>
          <p:cNvSpPr>
            <a:spLocks noGrp="1"/>
          </p:cNvSpPr>
          <p:nvPr>
            <p:ph type="ftr" sz="quarter" idx="11"/>
          </p:nvPr>
        </p:nvSpPr>
        <p:spPr/>
        <p:txBody>
          <a:bodyPr rtlCol="0"/>
          <a:lstStyle/>
          <a:p>
            <a:pPr rtl="0"/>
            <a:endParaRPr lang="en-US" dirty="0"/>
          </a:p>
        </p:txBody>
      </p:sp>
      <p:sp>
        <p:nvSpPr>
          <p:cNvPr id="9" name="Espaço Reservado para o Número do Slide 8"/>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8" name="Título 1"/>
          <p:cNvSpPr>
            <a:spLocks noGrp="1"/>
          </p:cNvSpPr>
          <p:nvPr>
            <p:ph type="title"/>
          </p:nvPr>
        </p:nvSpPr>
        <p:spPr>
          <a:xfrm>
            <a:off x="575894" y="729658"/>
            <a:ext cx="11029616" cy="988332"/>
          </a:xfrm>
        </p:spPr>
        <p:txBody>
          <a:bodyPr rtlCol="0"/>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45D2EFA0-DD31-4334-BD97-CA68CA1EAF7D}" type="datetime1">
              <a:rPr lang="pt-BR" smtClean="0"/>
              <a:t>05/04/2021</a:t>
            </a:fld>
            <a:endParaRPr lang="en-US" dirty="0"/>
          </a:p>
        </p:txBody>
      </p:sp>
      <p:sp>
        <p:nvSpPr>
          <p:cNvPr id="4" name="Espaço Reservado para Rodapé 3"/>
          <p:cNvSpPr>
            <a:spLocks noGrp="1"/>
          </p:cNvSpPr>
          <p:nvPr>
            <p:ph type="ftr" sz="quarter" idx="11"/>
          </p:nvPr>
        </p:nvSpPr>
        <p:spPr/>
        <p:txBody>
          <a:bodyPr rtlCol="0"/>
          <a:lstStyle/>
          <a:p>
            <a:pPr rtl="0"/>
            <a:endParaRPr lang="en-US" dirty="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3422C804-0B7D-49A4-9AA4-17093ACFAE26}" type="datetime1">
              <a:rPr lang="pt-BR" smtClean="0"/>
              <a:t>05/04/2021</a:t>
            </a:fld>
            <a:endParaRPr lang="en-US" dirty="0"/>
          </a:p>
        </p:txBody>
      </p:sp>
      <p:sp>
        <p:nvSpPr>
          <p:cNvPr id="3" name="Espaço Reservado para Rodapé 2"/>
          <p:cNvSpPr>
            <a:spLocks noGrp="1"/>
          </p:cNvSpPr>
          <p:nvPr>
            <p:ph type="ftr" sz="quarter" idx="11"/>
          </p:nvPr>
        </p:nvSpPr>
        <p:spPr/>
        <p:txBody>
          <a:bodyPr rtlCol="0"/>
          <a:lstStyle/>
          <a:p>
            <a:pPr rtl="0"/>
            <a:endParaRPr lang="en-US" dirty="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Retângu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hasCustomPrompt="1"/>
          </p:nvPr>
        </p:nvSpPr>
        <p:spPr>
          <a:xfrm>
            <a:off x="767857" y="933450"/>
            <a:ext cx="3031852" cy="1722419"/>
          </a:xfrm>
        </p:spPr>
        <p:txBody>
          <a:bodyPr rtlCol="0" anchor="b">
            <a:normAutofit/>
          </a:bodyPr>
          <a:lstStyle>
            <a:lvl1pPr algn="l">
              <a:defRPr sz="2400" b="0">
                <a:solidFill>
                  <a:srgbClr val="FFFFFF"/>
                </a:solidFill>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8" name="Espaço Reservado para Dat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F26C5998-667C-4083-8EAC-8B78C6E30EC5}" type="datetime1">
              <a:rPr lang="pt-BR" smtClean="0"/>
              <a:t>05/04/2021</a:t>
            </a:fld>
            <a:endParaRPr lang="en-US" dirty="0"/>
          </a:p>
        </p:txBody>
      </p:sp>
      <p:sp>
        <p:nvSpPr>
          <p:cNvPr id="10" name="Espaço Reservado para Rodapé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Espaço Reservado para o Número do Slid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‹nº›</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pt-BR"/>
              <a:t>Clique para editar o título Mestre</a:t>
            </a:r>
            <a:endParaRPr lang="en-US" dirty="0"/>
          </a:p>
        </p:txBody>
      </p:sp>
      <p:sp>
        <p:nvSpPr>
          <p:cNvPr id="3" name="Espaço Reservado para Imagem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a:t>Clique no ícone para adicionar uma imagem</a:t>
            </a:r>
            <a:endParaRPr lang="en-US" dirty="0"/>
          </a:p>
        </p:txBody>
      </p:sp>
      <p:sp>
        <p:nvSpPr>
          <p:cNvPr id="4" name="Espaço reservado para tex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5" name="Espaço Reservado para Data 4"/>
          <p:cNvSpPr>
            <a:spLocks noGrp="1"/>
          </p:cNvSpPr>
          <p:nvPr>
            <p:ph type="dt" sz="half" idx="10"/>
          </p:nvPr>
        </p:nvSpPr>
        <p:spPr/>
        <p:txBody>
          <a:bodyPr rtlCol="0"/>
          <a:lstStyle/>
          <a:p>
            <a:pPr rtl="0"/>
            <a:fld id="{9CBC8F94-10C4-4E0E-B702-FA76FB225505}" type="datetime1">
              <a:rPr lang="pt-BR" smtClean="0"/>
              <a:t>05/04/2021</a:t>
            </a:fld>
            <a:endParaRPr lang="en-US" dirty="0"/>
          </a:p>
        </p:txBody>
      </p:sp>
      <p:sp>
        <p:nvSpPr>
          <p:cNvPr id="6" name="Espaço Reservado para Rodapé 5"/>
          <p:cNvSpPr>
            <a:spLocks noGrp="1"/>
          </p:cNvSpPr>
          <p:nvPr>
            <p:ph type="ftr" sz="quarter" idx="11"/>
          </p:nvPr>
        </p:nvSpPr>
        <p:spPr/>
        <p:txBody>
          <a:bodyPr rtlCol="0"/>
          <a:lstStyle/>
          <a:p>
            <a:pPr algn="l"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ACCDFDDD-D174-442B-974C-2E7F8D4F71ED}" type="datetime1">
              <a:rPr lang="pt-BR" smtClean="0"/>
              <a:t>05/04/2021</a:t>
            </a:fld>
            <a:endParaRPr lang="en-US" dirty="0"/>
          </a:p>
        </p:txBody>
      </p:sp>
      <p:sp>
        <p:nvSpPr>
          <p:cNvPr id="5" name="Espaço Reservado para Rodapé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‹nº›</a:t>
            </a:fld>
            <a:endParaRPr lang="en-US" dirty="0"/>
          </a:p>
        </p:txBody>
      </p:sp>
      <p:sp>
        <p:nvSpPr>
          <p:cNvPr id="9" name="Retângu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ângu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tângu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tângulo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ítulo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pt-BR" dirty="0"/>
              <a:t>S</a:t>
            </a:r>
            <a:r>
              <a:rPr lang="pt-br" dirty="0"/>
              <a:t>ISTEMA TEGUMENTAR</a:t>
            </a:r>
          </a:p>
        </p:txBody>
      </p:sp>
      <p:sp>
        <p:nvSpPr>
          <p:cNvPr id="3" name="Subtítulo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pt-BR" dirty="0"/>
              <a:t>E</a:t>
            </a:r>
            <a:r>
              <a:rPr lang="pt-br" dirty="0"/>
              <a:t>nfermeira </a:t>
            </a:r>
            <a:r>
              <a:rPr lang="pt-br" dirty="0" err="1"/>
              <a:t>daniela</a:t>
            </a:r>
            <a:r>
              <a:rPr lang="pt-br" dirty="0"/>
              <a:t> </a:t>
            </a:r>
            <a:r>
              <a:rPr lang="pt-BR" dirty="0"/>
              <a:t>A</a:t>
            </a:r>
            <a:r>
              <a:rPr lang="pt-br" dirty="0"/>
              <a:t>lberti </a:t>
            </a:r>
            <a:r>
              <a:rPr lang="pt-br" dirty="0" err="1"/>
              <a:t>gonçalves</a:t>
            </a:r>
            <a:endParaRPr lang="pt-br" dirty="0"/>
          </a:p>
        </p:txBody>
      </p:sp>
      <p:sp>
        <p:nvSpPr>
          <p:cNvPr id="20" name="Retângulo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tângulo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tângulo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Imagem 5" descr="Imagem ampliada de um logotipo&#10;&#10;Descrição gerad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55156-BFAA-4EBE-A2B8-FDD990749843}"/>
              </a:ext>
            </a:extLst>
          </p:cNvPr>
          <p:cNvSpPr>
            <a:spLocks noGrp="1"/>
          </p:cNvSpPr>
          <p:nvPr>
            <p:ph type="title"/>
          </p:nvPr>
        </p:nvSpPr>
        <p:spPr>
          <a:xfrm>
            <a:off x="581192" y="288290"/>
            <a:ext cx="11029616" cy="1188720"/>
          </a:xfrm>
        </p:spPr>
        <p:txBody>
          <a:bodyPr/>
          <a:lstStyle/>
          <a:p>
            <a:r>
              <a:rPr lang="pt-BR" dirty="0"/>
              <a:t>sintomas</a:t>
            </a:r>
          </a:p>
        </p:txBody>
      </p:sp>
      <p:sp>
        <p:nvSpPr>
          <p:cNvPr id="3" name="Espaço Reservado para Conteúdo 2">
            <a:extLst>
              <a:ext uri="{FF2B5EF4-FFF2-40B4-BE49-F238E27FC236}">
                <a16:creationId xmlns:a16="http://schemas.microsoft.com/office/drawing/2014/main" id="{DE42210D-D480-4017-9C02-2B9A6B0C5050}"/>
              </a:ext>
            </a:extLst>
          </p:cNvPr>
          <p:cNvSpPr>
            <a:spLocks noGrp="1"/>
          </p:cNvSpPr>
          <p:nvPr>
            <p:ph idx="1"/>
          </p:nvPr>
        </p:nvSpPr>
        <p:spPr>
          <a:xfrm>
            <a:off x="581192" y="1477010"/>
            <a:ext cx="11029616" cy="5205144"/>
          </a:xfrm>
        </p:spPr>
        <p:txBody>
          <a:bodyPr>
            <a:normAutofit lnSpcReduction="10000"/>
          </a:bodyPr>
          <a:lstStyle/>
          <a:p>
            <a:pPr marL="0" indent="0" algn="just">
              <a:buNone/>
            </a:pPr>
            <a:r>
              <a:rPr lang="pt-BR" b="0" i="0" dirty="0">
                <a:solidFill>
                  <a:srgbClr val="000000"/>
                </a:solidFill>
                <a:effectLst/>
                <a:latin typeface="Lato"/>
              </a:rPr>
              <a:t>Hormônios sexuais, que começam a ser produzidos na puberdade, são os principais responsáveis pelas alterações das características da pele, assim como pelo surgimento da acne. As lesões aparecem com mais frequência na face, mas também podem ocorrer nas costas, ombros e peito. Esses hormônios, chamados andrógenos e estrógenos, são produzidos tanto pelos ovários (mulher) e testículos (homem) quanto pelas glândulas suprarrenais (duas pequenas glândulas situadas sobre os rins) em ambos os sexos. A produção dos andrógenos é maior nos homens e a dos estrógenos é maior nas mulheres. São os andrógenos os responsáveis pelo início do funcionamento das chamadas glândulas sebáceas que são mais ativas na face, peito, costas e couro cabeludo. Essas glândulas estão presentes desde o nascimento, mas são mais ativas na puberdade, época em que, em pessoas com predisposição genética, desencadeia mudanças relacionadas ao conteúdo de gordura (secreção sebácea) da pele e do couro cabeludo. </a:t>
            </a:r>
          </a:p>
          <a:p>
            <a:pPr marL="0" indent="0" algn="just">
              <a:buNone/>
            </a:pPr>
            <a:r>
              <a:rPr lang="pt-BR" b="0" i="0" dirty="0">
                <a:solidFill>
                  <a:srgbClr val="000000"/>
                </a:solidFill>
                <a:effectLst/>
                <a:latin typeface="Lato"/>
              </a:rPr>
              <a:t>Assim, os sintomas principais são: comedões (cravos); pápulas (lesões sólidas arredondadas, endurecidas e eritematosas); pústulas (lesões com pus); nódulos (lesões caracterizadas pela inflamação, que se expandem por camadas mais profundas da pele e podem levar à destruição de tecidos, causando cicatrizes) e cistos (maiores que as pústulas, inflamados, expandem-se por camadas mais profundas da pele, podem ser muito dolorosos e deixar cicatrizes). Pode ocorrer piora relacionada a situações de estresse ou no período menstrual. Certos medicamentos como corticoides, vitaminas do complexo B, exposição exagerada ao sol, contato com óleos, graxas ou produtos gordurosos, época do ano (especialmente inverno) e, principalmente, o hábito de mexer nas lesões (“espremer cravos e espinhas”) pioram o quadro. A acne não é contagiosa e não se relaciona à “sujeira” da pele ou do sangue.  </a:t>
            </a:r>
            <a:endParaRPr lang="pt-BR" dirty="0"/>
          </a:p>
        </p:txBody>
      </p:sp>
      <p:sp>
        <p:nvSpPr>
          <p:cNvPr id="4" name="Espaço Reservado para Data 3">
            <a:extLst>
              <a:ext uri="{FF2B5EF4-FFF2-40B4-BE49-F238E27FC236}">
                <a16:creationId xmlns:a16="http://schemas.microsoft.com/office/drawing/2014/main" id="{44A96ABC-F2D5-4632-B702-63E3534A9A1A}"/>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67998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7A30-20FE-4C4A-BC42-4950D1E4ACA9}"/>
              </a:ext>
            </a:extLst>
          </p:cNvPr>
          <p:cNvSpPr>
            <a:spLocks noGrp="1"/>
          </p:cNvSpPr>
          <p:nvPr>
            <p:ph type="title"/>
          </p:nvPr>
        </p:nvSpPr>
        <p:spPr>
          <a:xfrm>
            <a:off x="871338" y="461096"/>
            <a:ext cx="11029616" cy="1188720"/>
          </a:xfrm>
        </p:spPr>
        <p:txBody>
          <a:bodyPr/>
          <a:lstStyle/>
          <a:p>
            <a:r>
              <a:rPr lang="pt-BR" dirty="0"/>
              <a:t>tratamento</a:t>
            </a:r>
          </a:p>
        </p:txBody>
      </p:sp>
      <p:sp>
        <p:nvSpPr>
          <p:cNvPr id="3" name="Espaço Reservado para Conteúdo 2">
            <a:extLst>
              <a:ext uri="{FF2B5EF4-FFF2-40B4-BE49-F238E27FC236}">
                <a16:creationId xmlns:a16="http://schemas.microsoft.com/office/drawing/2014/main" id="{E3064389-F1AB-45E0-BCE3-E41B1B37415E}"/>
              </a:ext>
            </a:extLst>
          </p:cNvPr>
          <p:cNvSpPr>
            <a:spLocks noGrp="1"/>
          </p:cNvSpPr>
          <p:nvPr>
            <p:ph idx="1"/>
          </p:nvPr>
        </p:nvSpPr>
        <p:spPr>
          <a:xfrm>
            <a:off x="581192" y="1188719"/>
            <a:ext cx="11029616" cy="5467057"/>
          </a:xfrm>
        </p:spPr>
        <p:txBody>
          <a:bodyPr>
            <a:normAutofit/>
          </a:bodyPr>
          <a:lstStyle/>
          <a:p>
            <a:pPr marL="0" indent="0" algn="just">
              <a:buNone/>
            </a:pPr>
            <a:r>
              <a:rPr lang="pt-BR" b="0" i="0" dirty="0">
                <a:solidFill>
                  <a:srgbClr val="000000"/>
                </a:solidFill>
                <a:effectLst/>
                <a:latin typeface="Lato"/>
              </a:rPr>
              <a:t>O tratamento vai variar de acordo com a gravidade e a localização, e em função de características individuais. É necessário verificar se há lesões não inflamatórias (“cravos”) e/ou inflamatórias (“espinhas”, nódulos, cistos) e/ou cicatrizes. Em formas leves, o tratamento pode ser apenas local, com inúmeros produtos existentes no mercado, isolados ou combinados: ácido salicílico, peróxido de </a:t>
            </a:r>
            <a:r>
              <a:rPr lang="pt-BR" b="0" i="0" dirty="0" err="1">
                <a:solidFill>
                  <a:srgbClr val="000000"/>
                </a:solidFill>
                <a:effectLst/>
                <a:latin typeface="Lato"/>
              </a:rPr>
              <a:t>benzoíla</a:t>
            </a:r>
            <a:r>
              <a:rPr lang="pt-BR" b="0" i="0" dirty="0">
                <a:solidFill>
                  <a:srgbClr val="000000"/>
                </a:solidFill>
                <a:effectLst/>
                <a:latin typeface="Lato"/>
              </a:rPr>
              <a:t>, </a:t>
            </a:r>
            <a:r>
              <a:rPr lang="pt-BR" b="0" i="0" dirty="0" err="1">
                <a:solidFill>
                  <a:srgbClr val="000000"/>
                </a:solidFill>
                <a:effectLst/>
                <a:latin typeface="Lato"/>
              </a:rPr>
              <a:t>retinoides</a:t>
            </a:r>
            <a:r>
              <a:rPr lang="pt-BR" b="0" i="0" dirty="0">
                <a:solidFill>
                  <a:srgbClr val="000000"/>
                </a:solidFill>
                <a:effectLst/>
                <a:latin typeface="Lato"/>
              </a:rPr>
              <a:t> (</a:t>
            </a:r>
            <a:r>
              <a:rPr lang="pt-BR" b="0" i="0" dirty="0" err="1">
                <a:solidFill>
                  <a:srgbClr val="000000"/>
                </a:solidFill>
                <a:effectLst/>
                <a:latin typeface="Lato"/>
              </a:rPr>
              <a:t>tretinoína</a:t>
            </a:r>
            <a:r>
              <a:rPr lang="pt-BR" b="0" i="0" dirty="0">
                <a:solidFill>
                  <a:srgbClr val="000000"/>
                </a:solidFill>
                <a:effectLst/>
                <a:latin typeface="Lato"/>
              </a:rPr>
              <a:t>, </a:t>
            </a:r>
            <a:r>
              <a:rPr lang="pt-BR" b="0" i="0" dirty="0" err="1">
                <a:solidFill>
                  <a:srgbClr val="000000"/>
                </a:solidFill>
                <a:effectLst/>
                <a:latin typeface="Lato"/>
              </a:rPr>
              <a:t>adapaleno</a:t>
            </a:r>
            <a:r>
              <a:rPr lang="pt-BR" b="0" i="0" dirty="0">
                <a:solidFill>
                  <a:srgbClr val="000000"/>
                </a:solidFill>
                <a:effectLst/>
                <a:latin typeface="Lato"/>
              </a:rPr>
              <a:t>), antibióticos (clindamicina e eritromicina, de preferência associados - no mesmo produto - aos </a:t>
            </a:r>
            <a:r>
              <a:rPr lang="pt-BR" b="0" i="0" dirty="0" err="1">
                <a:solidFill>
                  <a:srgbClr val="000000"/>
                </a:solidFill>
                <a:effectLst/>
                <a:latin typeface="Lato"/>
              </a:rPr>
              <a:t>retinoides</a:t>
            </a:r>
            <a:r>
              <a:rPr lang="pt-BR" b="0" i="0" dirty="0">
                <a:solidFill>
                  <a:srgbClr val="000000"/>
                </a:solidFill>
                <a:effectLst/>
                <a:latin typeface="Lato"/>
              </a:rPr>
              <a:t> ou peróxido de </a:t>
            </a:r>
            <a:r>
              <a:rPr lang="pt-BR" b="0" i="0" dirty="0" err="1">
                <a:solidFill>
                  <a:srgbClr val="000000"/>
                </a:solidFill>
                <a:effectLst/>
                <a:latin typeface="Lato"/>
              </a:rPr>
              <a:t>benzoíla</a:t>
            </a:r>
            <a:r>
              <a:rPr lang="pt-BR" b="0" i="0" dirty="0">
                <a:solidFill>
                  <a:srgbClr val="000000"/>
                </a:solidFill>
                <a:effectLst/>
                <a:latin typeface="Lato"/>
              </a:rPr>
              <a:t>) e ácido </a:t>
            </a:r>
            <a:r>
              <a:rPr lang="pt-BR" b="0" i="0" dirty="0" err="1">
                <a:solidFill>
                  <a:srgbClr val="000000"/>
                </a:solidFill>
                <a:effectLst/>
                <a:latin typeface="Lato"/>
              </a:rPr>
              <a:t>azeláico</a:t>
            </a:r>
            <a:r>
              <a:rPr lang="pt-BR" b="0" i="0" dirty="0">
                <a:solidFill>
                  <a:srgbClr val="000000"/>
                </a:solidFill>
                <a:effectLst/>
                <a:latin typeface="Lato"/>
              </a:rPr>
              <a:t>. Quando o quadro não evolui bem o tratamento por via oral é associado, utilizando-se antibióticos específicos, da classe das </a:t>
            </a:r>
            <a:r>
              <a:rPr lang="pt-BR" b="0" i="0" dirty="0" err="1">
                <a:solidFill>
                  <a:srgbClr val="000000"/>
                </a:solidFill>
                <a:effectLst/>
                <a:latin typeface="Lato"/>
              </a:rPr>
              <a:t>ciclinas</a:t>
            </a:r>
            <a:r>
              <a:rPr lang="pt-BR" b="0" i="0" dirty="0">
                <a:solidFill>
                  <a:srgbClr val="000000"/>
                </a:solidFill>
                <a:effectLst/>
                <a:latin typeface="Lato"/>
              </a:rPr>
              <a:t> (tetraciclina, </a:t>
            </a:r>
            <a:r>
              <a:rPr lang="pt-BR" b="0" i="0" dirty="0" err="1">
                <a:solidFill>
                  <a:srgbClr val="000000"/>
                </a:solidFill>
                <a:effectLst/>
                <a:latin typeface="Lato"/>
              </a:rPr>
              <a:t>doxiciclina</a:t>
            </a:r>
            <a:r>
              <a:rPr lang="pt-BR" b="0" i="0" dirty="0">
                <a:solidFill>
                  <a:srgbClr val="000000"/>
                </a:solidFill>
                <a:effectLst/>
                <a:latin typeface="Lato"/>
              </a:rPr>
              <a:t>, </a:t>
            </a:r>
            <a:r>
              <a:rPr lang="pt-BR" b="0" i="0" dirty="0" err="1">
                <a:solidFill>
                  <a:srgbClr val="000000"/>
                </a:solidFill>
                <a:effectLst/>
                <a:latin typeface="Lato"/>
              </a:rPr>
              <a:t>minociclina</a:t>
            </a:r>
            <a:r>
              <a:rPr lang="pt-BR" b="0" i="0" dirty="0">
                <a:solidFill>
                  <a:srgbClr val="000000"/>
                </a:solidFill>
                <a:effectLst/>
                <a:latin typeface="Lato"/>
              </a:rPr>
              <a:t>, </a:t>
            </a:r>
            <a:r>
              <a:rPr lang="pt-BR" b="0" i="0" dirty="0" err="1">
                <a:solidFill>
                  <a:srgbClr val="000000"/>
                </a:solidFill>
                <a:effectLst/>
                <a:latin typeface="Lato"/>
              </a:rPr>
              <a:t>limeciclina</a:t>
            </a:r>
            <a:r>
              <a:rPr lang="pt-BR" b="0" i="0" dirty="0">
                <a:solidFill>
                  <a:srgbClr val="000000"/>
                </a:solidFill>
                <a:effectLst/>
                <a:latin typeface="Lato"/>
              </a:rPr>
              <a:t>) ou </a:t>
            </a:r>
            <a:r>
              <a:rPr lang="pt-BR" b="0" i="0" dirty="0" err="1">
                <a:solidFill>
                  <a:srgbClr val="000000"/>
                </a:solidFill>
                <a:effectLst/>
                <a:latin typeface="Lato"/>
              </a:rPr>
              <a:t>macrolídios</a:t>
            </a:r>
            <a:r>
              <a:rPr lang="pt-BR" b="0" i="0" dirty="0">
                <a:solidFill>
                  <a:srgbClr val="000000"/>
                </a:solidFill>
                <a:effectLst/>
                <a:latin typeface="Lato"/>
              </a:rPr>
              <a:t> (eritromicina) ou sulfas (</a:t>
            </a:r>
            <a:r>
              <a:rPr lang="pt-BR" b="0" i="0" dirty="0" err="1">
                <a:solidFill>
                  <a:srgbClr val="000000"/>
                </a:solidFill>
                <a:effectLst/>
                <a:latin typeface="Lato"/>
              </a:rPr>
              <a:t>sulfametoxazol-trimetoprim</a:t>
            </a:r>
            <a:r>
              <a:rPr lang="pt-BR" b="0" i="0" dirty="0">
                <a:solidFill>
                  <a:srgbClr val="000000"/>
                </a:solidFill>
                <a:effectLst/>
                <a:latin typeface="Lato"/>
              </a:rPr>
              <a:t>), sempre associados ao tratamento local com </a:t>
            </a:r>
            <a:r>
              <a:rPr lang="pt-BR" b="0" i="0" dirty="0" err="1">
                <a:solidFill>
                  <a:srgbClr val="000000"/>
                </a:solidFill>
                <a:effectLst/>
                <a:latin typeface="Lato"/>
              </a:rPr>
              <a:t>retinoides</a:t>
            </a:r>
            <a:r>
              <a:rPr lang="pt-BR" b="0" i="0" dirty="0">
                <a:solidFill>
                  <a:srgbClr val="000000"/>
                </a:solidFill>
                <a:effectLst/>
                <a:latin typeface="Lato"/>
              </a:rPr>
              <a:t> ou peróxido de </a:t>
            </a:r>
            <a:r>
              <a:rPr lang="pt-BR" b="0" i="0" dirty="0" err="1">
                <a:solidFill>
                  <a:srgbClr val="000000"/>
                </a:solidFill>
                <a:effectLst/>
                <a:latin typeface="Lato"/>
              </a:rPr>
              <a:t>benzoíla</a:t>
            </a:r>
            <a:r>
              <a:rPr lang="pt-BR" b="0" i="0" dirty="0">
                <a:solidFill>
                  <a:srgbClr val="000000"/>
                </a:solidFill>
                <a:effectLst/>
                <a:latin typeface="Lato"/>
              </a:rPr>
              <a:t> ou ácido </a:t>
            </a:r>
            <a:r>
              <a:rPr lang="pt-BR" b="0" i="0" dirty="0" err="1">
                <a:solidFill>
                  <a:srgbClr val="000000"/>
                </a:solidFill>
                <a:effectLst/>
                <a:latin typeface="Lato"/>
              </a:rPr>
              <a:t>azeláico</a:t>
            </a:r>
            <a:r>
              <a:rPr lang="pt-BR" b="0" i="0" dirty="0">
                <a:solidFill>
                  <a:srgbClr val="000000"/>
                </a:solidFill>
                <a:effectLst/>
                <a:latin typeface="Lato"/>
              </a:rPr>
              <a:t>. O tratamento com antibiótico oral deve ser feito por, no máximo, três meses, em um ou até três ciclos. </a:t>
            </a:r>
            <a:endParaRPr lang="pt-BR" dirty="0"/>
          </a:p>
        </p:txBody>
      </p:sp>
      <p:sp>
        <p:nvSpPr>
          <p:cNvPr id="4" name="Espaço Reservado para Data 3">
            <a:extLst>
              <a:ext uri="{FF2B5EF4-FFF2-40B4-BE49-F238E27FC236}">
                <a16:creationId xmlns:a16="http://schemas.microsoft.com/office/drawing/2014/main" id="{DFD72AC8-1EFE-4DCC-810A-3C8807C1A58D}"/>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309129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2D1C392-A61C-4857-A244-CD712241B1A9}"/>
              </a:ext>
            </a:extLst>
          </p:cNvPr>
          <p:cNvSpPr>
            <a:spLocks noGrp="1"/>
          </p:cNvSpPr>
          <p:nvPr>
            <p:ph idx="1"/>
          </p:nvPr>
        </p:nvSpPr>
        <p:spPr>
          <a:xfrm>
            <a:off x="581192" y="712177"/>
            <a:ext cx="11029615" cy="5873261"/>
          </a:xfrm>
        </p:spPr>
        <p:txBody>
          <a:bodyPr>
            <a:normAutofit/>
          </a:bodyPr>
          <a:lstStyle/>
          <a:p>
            <a:pPr marL="0" indent="0" algn="just">
              <a:buNone/>
            </a:pPr>
            <a:r>
              <a:rPr lang="pt-BR" b="0" i="0" dirty="0">
                <a:solidFill>
                  <a:srgbClr val="000000"/>
                </a:solidFill>
                <a:effectLst/>
                <a:latin typeface="Lato"/>
              </a:rPr>
              <a:t>O tratamento hormonal, com anticoncepcionais orais, é sempre útil para as mulheres, desde que não existam contraindicações. Quando não há uma boa resposta aos tratamentos e se percebe uma tendência para cicatrizes ou um importante impacto negativo na qualidade de vida, deve ser indicada, o mais precocemente possível e desde que não existam contraindicações, a isotretinoína oral, mesmo em casos moderados. Contudo, esta droga é absolutamente contraindicada quando há possibilidade de gravidez, pois pode causar danos graves ao feto. Os efeitos colaterais mais comuns são: ressecamento dos lábios, nariz, olhos, pele do corpo; aumento do colesterol, triglicerídeos e enzimas hepáticas. Portanto, são necessários exames de sangue antes e durante o tratamento. É obrigatório afastar gravidez com um teste, aguardar a menstruação para iniciar o tratamento e se assegurar sobre o uso de métodos anticoncepcionais, iniciado um mês antes, mantido durante todo </a:t>
            </a:r>
            <a:r>
              <a:rPr lang="pt-BR" b="0" i="0" dirty="0" err="1">
                <a:solidFill>
                  <a:srgbClr val="000000"/>
                </a:solidFill>
                <a:effectLst/>
                <a:latin typeface="Lato"/>
              </a:rPr>
              <a:t>otratamento</a:t>
            </a:r>
            <a:r>
              <a:rPr lang="pt-BR" b="0" i="0" dirty="0">
                <a:solidFill>
                  <a:srgbClr val="000000"/>
                </a:solidFill>
                <a:effectLst/>
                <a:latin typeface="Lato"/>
              </a:rPr>
              <a:t> e por um período de um mês após a suspensão da droga. Não existem riscos para gestações no futuro. Procedimentos complementares que ajudam no controle da acne são: extração de “cravos”, drenagem de abscessos, infiltração com corticoides em lesões nodulares muito inflamadas ou em cicatrizes elevadas, peelings químicos, </a:t>
            </a:r>
            <a:r>
              <a:rPr lang="pt-BR" b="0" i="0" dirty="0" err="1">
                <a:solidFill>
                  <a:srgbClr val="000000"/>
                </a:solidFill>
                <a:effectLst/>
                <a:latin typeface="Lato"/>
              </a:rPr>
              <a:t>microdermabrasão</a:t>
            </a:r>
            <a:r>
              <a:rPr lang="pt-BR" b="0" i="0" dirty="0">
                <a:solidFill>
                  <a:srgbClr val="000000"/>
                </a:solidFill>
                <a:effectLst/>
                <a:latin typeface="Lato"/>
              </a:rPr>
              <a:t>, alguns tipos de laser, luzes e esfoliações químicas. Orientação para não manipular as lesões e proteção solar são ações coadjuvantes importantes durante o tratamento. A limpeza de pele, quando bem indicada pelo dermatologista, e bem executada por esteticista treinado, pode ser um ótimo complemento do tratamento de algumas formas de acne. </a:t>
            </a:r>
            <a:endParaRPr lang="pt-BR" dirty="0"/>
          </a:p>
        </p:txBody>
      </p:sp>
      <p:sp>
        <p:nvSpPr>
          <p:cNvPr id="4" name="Espaço Reservado para Data 3">
            <a:extLst>
              <a:ext uri="{FF2B5EF4-FFF2-40B4-BE49-F238E27FC236}">
                <a16:creationId xmlns:a16="http://schemas.microsoft.com/office/drawing/2014/main" id="{F3D5FB8E-0B06-44DE-8238-DE1BC121D9EE}"/>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05198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D8EAC2-329D-49C7-924E-C1519B7D7B04}"/>
              </a:ext>
            </a:extLst>
          </p:cNvPr>
          <p:cNvSpPr>
            <a:spLocks noGrp="1"/>
          </p:cNvSpPr>
          <p:nvPr>
            <p:ph type="title"/>
          </p:nvPr>
        </p:nvSpPr>
        <p:spPr/>
        <p:txBody>
          <a:bodyPr/>
          <a:lstStyle/>
          <a:p>
            <a:r>
              <a:rPr lang="pt-BR" dirty="0"/>
              <a:t>prevenção</a:t>
            </a:r>
          </a:p>
        </p:txBody>
      </p:sp>
      <p:sp>
        <p:nvSpPr>
          <p:cNvPr id="3" name="Espaço Reservado para Conteúdo 2">
            <a:extLst>
              <a:ext uri="{FF2B5EF4-FFF2-40B4-BE49-F238E27FC236}">
                <a16:creationId xmlns:a16="http://schemas.microsoft.com/office/drawing/2014/main" id="{125DF7BB-DF70-4ECF-8A8D-960C6A5293EF}"/>
              </a:ext>
            </a:extLst>
          </p:cNvPr>
          <p:cNvSpPr>
            <a:spLocks noGrp="1"/>
          </p:cNvSpPr>
          <p:nvPr>
            <p:ph idx="1"/>
          </p:nvPr>
        </p:nvSpPr>
        <p:spPr/>
        <p:txBody>
          <a:bodyPr/>
          <a:lstStyle/>
          <a:p>
            <a:pPr marL="0" indent="0" algn="just">
              <a:buNone/>
            </a:pPr>
            <a:r>
              <a:rPr lang="pt-BR" b="0" i="0" dirty="0">
                <a:solidFill>
                  <a:srgbClr val="000000"/>
                </a:solidFill>
                <a:effectLst/>
                <a:latin typeface="Lato"/>
              </a:rPr>
              <a:t>A prevenção começa com higiene adequada da pele com um sabonete ou produto de limpeza indicado especialmente para pela </a:t>
            </a:r>
            <a:r>
              <a:rPr lang="pt-BR" b="0" i="0" dirty="0" err="1">
                <a:solidFill>
                  <a:srgbClr val="000000"/>
                </a:solidFill>
                <a:effectLst/>
                <a:latin typeface="Lato"/>
              </a:rPr>
              <a:t>acneica</a:t>
            </a:r>
            <a:r>
              <a:rPr lang="pt-BR" b="0" i="0" dirty="0">
                <a:solidFill>
                  <a:srgbClr val="000000"/>
                </a:solidFill>
                <a:effectLst/>
                <a:latin typeface="Lato"/>
              </a:rPr>
              <a:t> ou oleosa. A limpeza excessiva é prejudicial à pele como um todo (causando irritação) e pode piorar as lesões.  Também se deve evitar cosméticos que aumentem a oleosidade. Acne tem forte componente genético, e não se relaciona diretamente com alimentação. Apesar de vários tabus, não é necessária nenhuma dieta ou restrição alimentar para seu tratamento ou prevenção. A pele pode melhorar após a exposição ao sol, porém, essa melhora é apenas temporária e a exposição exagerada acarreta piora do quadro. As pessoas com acne, como todos, devem se expor ao sol de maneira cuidadosa, racional e orientada.</a:t>
            </a:r>
            <a:endParaRPr lang="pt-BR" dirty="0"/>
          </a:p>
        </p:txBody>
      </p:sp>
      <p:sp>
        <p:nvSpPr>
          <p:cNvPr id="4" name="Espaço Reservado para Data 3">
            <a:extLst>
              <a:ext uri="{FF2B5EF4-FFF2-40B4-BE49-F238E27FC236}">
                <a16:creationId xmlns:a16="http://schemas.microsoft.com/office/drawing/2014/main" id="{761198BF-41C0-44F5-8BC5-5E681E3B075C}"/>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11341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7F7CB-E0ED-416B-864C-13B5AB26D890}"/>
              </a:ext>
            </a:extLst>
          </p:cNvPr>
          <p:cNvSpPr>
            <a:spLocks noGrp="1"/>
          </p:cNvSpPr>
          <p:nvPr>
            <p:ph type="title"/>
          </p:nvPr>
        </p:nvSpPr>
        <p:spPr/>
        <p:txBody>
          <a:bodyPr/>
          <a:lstStyle/>
          <a:p>
            <a:pPr algn="ctr"/>
            <a:r>
              <a:rPr lang="pt-BR" dirty="0"/>
              <a:t>acantose</a:t>
            </a:r>
          </a:p>
        </p:txBody>
      </p:sp>
      <p:sp>
        <p:nvSpPr>
          <p:cNvPr id="4" name="Espaço Reservado para Data 3">
            <a:extLst>
              <a:ext uri="{FF2B5EF4-FFF2-40B4-BE49-F238E27FC236}">
                <a16:creationId xmlns:a16="http://schemas.microsoft.com/office/drawing/2014/main" id="{6C82D847-4243-4055-87C6-6C57690261C6}"/>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pic>
        <p:nvPicPr>
          <p:cNvPr id="3074" name="Picture 2" descr="Acantose">
            <a:extLst>
              <a:ext uri="{FF2B5EF4-FFF2-40B4-BE49-F238E27FC236}">
                <a16:creationId xmlns:a16="http://schemas.microsoft.com/office/drawing/2014/main" id="{996E72FA-55FB-4FF5-B6AB-6651031CE1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5248" y="2584938"/>
            <a:ext cx="3341504" cy="334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07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CB1DB3-523B-432F-B4FE-D968595F4E39}"/>
              </a:ext>
            </a:extLst>
          </p:cNvPr>
          <p:cNvSpPr>
            <a:spLocks noGrp="1"/>
          </p:cNvSpPr>
          <p:nvPr>
            <p:ph type="title"/>
          </p:nvPr>
        </p:nvSpPr>
        <p:spPr/>
        <p:txBody>
          <a:bodyPr/>
          <a:lstStyle/>
          <a:p>
            <a:r>
              <a:rPr lang="pt-BR" dirty="0"/>
              <a:t>acantose</a:t>
            </a:r>
          </a:p>
        </p:txBody>
      </p:sp>
      <p:sp>
        <p:nvSpPr>
          <p:cNvPr id="3" name="Espaço Reservado para Conteúdo 2">
            <a:extLst>
              <a:ext uri="{FF2B5EF4-FFF2-40B4-BE49-F238E27FC236}">
                <a16:creationId xmlns:a16="http://schemas.microsoft.com/office/drawing/2014/main" id="{530E98C4-8663-4A81-9A86-F7AAAD5D0EC2}"/>
              </a:ext>
            </a:extLst>
          </p:cNvPr>
          <p:cNvSpPr>
            <a:spLocks noGrp="1"/>
          </p:cNvSpPr>
          <p:nvPr>
            <p:ph idx="1"/>
          </p:nvPr>
        </p:nvSpPr>
        <p:spPr>
          <a:xfrm>
            <a:off x="581193" y="1611757"/>
            <a:ext cx="11029615" cy="3634486"/>
          </a:xfrm>
        </p:spPr>
        <p:txBody>
          <a:bodyPr/>
          <a:lstStyle/>
          <a:p>
            <a:pPr marL="0" indent="0" algn="just">
              <a:buNone/>
            </a:pPr>
            <a:r>
              <a:rPr lang="pt-BR" b="0" i="0" dirty="0">
                <a:solidFill>
                  <a:srgbClr val="000000"/>
                </a:solidFill>
                <a:effectLst/>
                <a:latin typeface="Lato"/>
              </a:rPr>
              <a:t>Doença de pele caracterizada por manchas escuras resultantes de uma </a:t>
            </a:r>
            <a:r>
              <a:rPr lang="pt-BR" b="0" i="0" dirty="0" err="1">
                <a:solidFill>
                  <a:srgbClr val="000000"/>
                </a:solidFill>
                <a:effectLst/>
                <a:latin typeface="Lato"/>
              </a:rPr>
              <a:t>hiperceratose</a:t>
            </a:r>
            <a:r>
              <a:rPr lang="pt-BR" b="0" i="0" dirty="0">
                <a:solidFill>
                  <a:srgbClr val="000000"/>
                </a:solidFill>
                <a:effectLst/>
                <a:latin typeface="Lato"/>
              </a:rPr>
              <a:t> (aumento da camada mais superficial da pele) e hiperpigmentação (lesões de cor cinza e engrossadas que dão aspecto verrucoso), podendo afetar pessoas saudáveis ou estar associada a outras doenças como diabetes, obesidade, doenças ovarianas, distúrbios metabólicos, doenças da tireoide e câncer do aparelho digestivo. </a:t>
            </a:r>
          </a:p>
          <a:p>
            <a:pPr marL="0" indent="0" algn="just">
              <a:buNone/>
            </a:pPr>
            <a:r>
              <a:rPr lang="pt-BR" b="0" i="0" dirty="0">
                <a:solidFill>
                  <a:srgbClr val="000000"/>
                </a:solidFill>
                <a:effectLst/>
                <a:latin typeface="Lato"/>
              </a:rPr>
              <a:t>Existem quatro tipos de acantose: -Síndrome de </a:t>
            </a:r>
            <a:r>
              <a:rPr lang="pt-BR" b="0" i="0" dirty="0" err="1">
                <a:solidFill>
                  <a:srgbClr val="000000"/>
                </a:solidFill>
                <a:effectLst/>
                <a:latin typeface="Lato"/>
              </a:rPr>
              <a:t>Miescher</a:t>
            </a:r>
            <a:r>
              <a:rPr lang="pt-BR" b="0" i="0" dirty="0">
                <a:solidFill>
                  <a:srgbClr val="000000"/>
                </a:solidFill>
                <a:effectLst/>
                <a:latin typeface="Lato"/>
              </a:rPr>
              <a:t> - hereditária e benigna; -Síndrome de </a:t>
            </a:r>
            <a:r>
              <a:rPr lang="pt-BR" b="0" i="0" dirty="0" err="1">
                <a:solidFill>
                  <a:srgbClr val="000000"/>
                </a:solidFill>
                <a:effectLst/>
                <a:latin typeface="Lato"/>
              </a:rPr>
              <a:t>Gougerot</a:t>
            </a:r>
            <a:r>
              <a:rPr lang="pt-BR" b="0" i="0" dirty="0">
                <a:solidFill>
                  <a:srgbClr val="000000"/>
                </a:solidFill>
                <a:effectLst/>
                <a:latin typeface="Lato"/>
              </a:rPr>
              <a:t> </a:t>
            </a:r>
            <a:r>
              <a:rPr lang="pt-BR" b="0" i="0" dirty="0" err="1">
                <a:solidFill>
                  <a:srgbClr val="000000"/>
                </a:solidFill>
                <a:effectLst/>
                <a:latin typeface="Lato"/>
              </a:rPr>
              <a:t>Carteaud</a:t>
            </a:r>
            <a:r>
              <a:rPr lang="pt-BR" b="0" i="0" dirty="0">
                <a:solidFill>
                  <a:srgbClr val="000000"/>
                </a:solidFill>
                <a:effectLst/>
                <a:latin typeface="Lato"/>
              </a:rPr>
              <a:t> - benigna e possivelmente hereditária, acomete mulheres jovens; -</a:t>
            </a:r>
            <a:r>
              <a:rPr lang="pt-BR" b="0" i="0" dirty="0" err="1">
                <a:solidFill>
                  <a:srgbClr val="000000"/>
                </a:solidFill>
                <a:effectLst/>
                <a:latin typeface="Lato"/>
              </a:rPr>
              <a:t>Pseudoacantose</a:t>
            </a:r>
            <a:r>
              <a:rPr lang="pt-BR" b="0" i="0" dirty="0">
                <a:solidFill>
                  <a:srgbClr val="000000"/>
                </a:solidFill>
                <a:effectLst/>
                <a:latin typeface="Lato"/>
              </a:rPr>
              <a:t> - benigna e associada à obesidade e alterações endócrinas; -Acantose Maligna - frequentemente associada a cânceres do tubo digestivo e fígado.</a:t>
            </a:r>
            <a:endParaRPr lang="pt-BR" dirty="0"/>
          </a:p>
        </p:txBody>
      </p:sp>
      <p:sp>
        <p:nvSpPr>
          <p:cNvPr id="4" name="Espaço Reservado para Data 3">
            <a:extLst>
              <a:ext uri="{FF2B5EF4-FFF2-40B4-BE49-F238E27FC236}">
                <a16:creationId xmlns:a16="http://schemas.microsoft.com/office/drawing/2014/main" id="{01EE9AE4-B223-4BBD-B3F1-97EE3A9AEF2A}"/>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3273805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7396E4-E08C-4973-926C-BD1225214441}"/>
              </a:ext>
            </a:extLst>
          </p:cNvPr>
          <p:cNvSpPr>
            <a:spLocks noGrp="1"/>
          </p:cNvSpPr>
          <p:nvPr>
            <p:ph type="title"/>
          </p:nvPr>
        </p:nvSpPr>
        <p:spPr/>
        <p:txBody>
          <a:bodyPr/>
          <a:lstStyle/>
          <a:p>
            <a:r>
              <a:rPr lang="pt-BR" dirty="0"/>
              <a:t>sintomas</a:t>
            </a:r>
          </a:p>
        </p:txBody>
      </p:sp>
      <p:sp>
        <p:nvSpPr>
          <p:cNvPr id="3" name="Espaço Reservado para Conteúdo 2">
            <a:extLst>
              <a:ext uri="{FF2B5EF4-FFF2-40B4-BE49-F238E27FC236}">
                <a16:creationId xmlns:a16="http://schemas.microsoft.com/office/drawing/2014/main" id="{026455BE-8263-4A8A-A776-383136E55D54}"/>
              </a:ext>
            </a:extLst>
          </p:cNvPr>
          <p:cNvSpPr>
            <a:spLocks noGrp="1"/>
          </p:cNvSpPr>
          <p:nvPr>
            <p:ph idx="1"/>
          </p:nvPr>
        </p:nvSpPr>
        <p:spPr>
          <a:xfrm>
            <a:off x="581192" y="1611757"/>
            <a:ext cx="11029615" cy="3634486"/>
          </a:xfrm>
        </p:spPr>
        <p:txBody>
          <a:bodyPr/>
          <a:lstStyle/>
          <a:p>
            <a:pPr marL="0" indent="0" algn="just">
              <a:buNone/>
            </a:pPr>
            <a:r>
              <a:rPr lang="pt-BR" b="0" i="0" dirty="0">
                <a:solidFill>
                  <a:srgbClr val="000000"/>
                </a:solidFill>
                <a:effectLst/>
                <a:latin typeface="Lato"/>
              </a:rPr>
              <a:t>Costuma iniciar com um leve escurecimento da pele que vai se tornando espessa e mais escura ,com aspecto verrucoso e </a:t>
            </a:r>
            <a:r>
              <a:rPr lang="pt-BR" b="0" i="0" dirty="0" err="1">
                <a:solidFill>
                  <a:srgbClr val="000000"/>
                </a:solidFill>
                <a:effectLst/>
                <a:latin typeface="Lato"/>
              </a:rPr>
              <a:t>aveludado;muitas</a:t>
            </a:r>
            <a:r>
              <a:rPr lang="pt-BR" b="0" i="0" dirty="0">
                <a:solidFill>
                  <a:srgbClr val="000000"/>
                </a:solidFill>
                <a:effectLst/>
                <a:latin typeface="Lato"/>
              </a:rPr>
              <a:t> vezes acompanhadas de prurido. Evolui lenta e gradualmente durante anos. As dobras e pregas são os locais mais afetados, ocorrendo, geralmente, nas axilas, pescoço e virilha, podendo ainda afetar pés, mãos e lábios.  Quando a causa é tratada, a doença costuma regredir.  </a:t>
            </a:r>
            <a:endParaRPr lang="pt-BR" dirty="0"/>
          </a:p>
        </p:txBody>
      </p:sp>
      <p:sp>
        <p:nvSpPr>
          <p:cNvPr id="4" name="Espaço Reservado para Data 3">
            <a:extLst>
              <a:ext uri="{FF2B5EF4-FFF2-40B4-BE49-F238E27FC236}">
                <a16:creationId xmlns:a16="http://schemas.microsoft.com/office/drawing/2014/main" id="{760EC3F8-BFAF-4BB5-A32D-897BDB298296}"/>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36833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DC760-0E2D-402A-BEA5-47F8C7D721D0}"/>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371B938F-613A-4E97-894A-C3B4C30E8FBF}"/>
              </a:ext>
            </a:extLst>
          </p:cNvPr>
          <p:cNvSpPr>
            <a:spLocks noGrp="1"/>
          </p:cNvSpPr>
          <p:nvPr>
            <p:ph idx="1"/>
          </p:nvPr>
        </p:nvSpPr>
        <p:spPr/>
        <p:txBody>
          <a:bodyPr/>
          <a:lstStyle/>
          <a:p>
            <a:pPr marL="0" indent="0" algn="just">
              <a:buNone/>
            </a:pPr>
            <a:r>
              <a:rPr lang="pt-BR" b="0" i="0" dirty="0">
                <a:solidFill>
                  <a:srgbClr val="000000"/>
                </a:solidFill>
                <a:effectLst/>
                <a:latin typeface="Lato"/>
              </a:rPr>
              <a:t>O principal objetivo do tratamento é encontrar e corrigir o que está provocando as lesões: obesidade, alterações endócrinas e uso de medicamentos etc. Se isso for feito, as lesões tendem a desaparecer gradativamente. Quando há suspeita de acantose maligna, uma investigação deve ser feita para a detecção do câncer subjacente, possível mente do aparelho digestivo. Quando não se encontra a causa, pode se prescrever </a:t>
            </a:r>
            <a:r>
              <a:rPr lang="pt-BR" b="0" i="0" dirty="0" err="1">
                <a:solidFill>
                  <a:srgbClr val="000000"/>
                </a:solidFill>
                <a:effectLst/>
                <a:latin typeface="Lato"/>
              </a:rPr>
              <a:t>despigmentantes</a:t>
            </a:r>
            <a:r>
              <a:rPr lang="pt-BR" b="0" i="0" dirty="0">
                <a:solidFill>
                  <a:srgbClr val="000000"/>
                </a:solidFill>
                <a:effectLst/>
                <a:latin typeface="Lato"/>
              </a:rPr>
              <a:t> e cremes </a:t>
            </a:r>
            <a:r>
              <a:rPr lang="pt-BR" b="0" i="0" dirty="0" err="1">
                <a:solidFill>
                  <a:srgbClr val="000000"/>
                </a:solidFill>
                <a:effectLst/>
                <a:latin typeface="Lato"/>
              </a:rPr>
              <a:t>ceratolíticos</a:t>
            </a:r>
            <a:r>
              <a:rPr lang="pt-BR" b="0" i="0" dirty="0">
                <a:solidFill>
                  <a:srgbClr val="000000"/>
                </a:solidFill>
                <a:effectLst/>
                <a:latin typeface="Lato"/>
              </a:rPr>
              <a:t>, como ácido retinóico, ácido salicílico e ureia para melhorar o aspecto da pele. Em alguns casos a </a:t>
            </a:r>
            <a:r>
              <a:rPr lang="pt-BR" b="0" i="0" dirty="0" err="1">
                <a:solidFill>
                  <a:srgbClr val="000000"/>
                </a:solidFill>
                <a:effectLst/>
                <a:latin typeface="Lato"/>
              </a:rPr>
              <a:t>dermoabrasão</a:t>
            </a:r>
            <a:r>
              <a:rPr lang="pt-BR" b="0" i="0" dirty="0">
                <a:solidFill>
                  <a:srgbClr val="000000"/>
                </a:solidFill>
                <a:effectLst/>
                <a:latin typeface="Lato"/>
              </a:rPr>
              <a:t> e o laser podem ser utilizados. Há casos que se beneficiam com </a:t>
            </a:r>
            <a:r>
              <a:rPr lang="pt-BR" b="0" i="0" dirty="0" err="1">
                <a:solidFill>
                  <a:srgbClr val="000000"/>
                </a:solidFill>
                <a:effectLst/>
                <a:latin typeface="Lato"/>
              </a:rPr>
              <a:t>retinóides</a:t>
            </a:r>
            <a:r>
              <a:rPr lang="pt-BR" b="0" i="0" dirty="0">
                <a:solidFill>
                  <a:srgbClr val="000000"/>
                </a:solidFill>
                <a:effectLst/>
                <a:latin typeface="Lato"/>
              </a:rPr>
              <a:t> orais (</a:t>
            </a:r>
            <a:r>
              <a:rPr lang="pt-BR" b="0" i="0" dirty="0" err="1">
                <a:solidFill>
                  <a:srgbClr val="000000"/>
                </a:solidFill>
                <a:effectLst/>
                <a:latin typeface="Lato"/>
              </a:rPr>
              <a:t>tretinoína</a:t>
            </a:r>
            <a:r>
              <a:rPr lang="pt-BR" b="0" i="0" dirty="0">
                <a:solidFill>
                  <a:srgbClr val="000000"/>
                </a:solidFill>
                <a:effectLst/>
                <a:latin typeface="Lato"/>
              </a:rPr>
              <a:t> e isotretinoína) e metformina.  </a:t>
            </a:r>
            <a:endParaRPr lang="pt-BR" dirty="0"/>
          </a:p>
        </p:txBody>
      </p:sp>
      <p:sp>
        <p:nvSpPr>
          <p:cNvPr id="4" name="Espaço Reservado para Data 3">
            <a:extLst>
              <a:ext uri="{FF2B5EF4-FFF2-40B4-BE49-F238E27FC236}">
                <a16:creationId xmlns:a16="http://schemas.microsoft.com/office/drawing/2014/main" id="{11369D22-F7D4-4A6C-86A2-2247335DA270}"/>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339035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31C94-B180-4F98-8219-E3ED1256A53E}"/>
              </a:ext>
            </a:extLst>
          </p:cNvPr>
          <p:cNvSpPr>
            <a:spLocks noGrp="1"/>
          </p:cNvSpPr>
          <p:nvPr>
            <p:ph type="title"/>
          </p:nvPr>
        </p:nvSpPr>
        <p:spPr/>
        <p:txBody>
          <a:bodyPr/>
          <a:lstStyle/>
          <a:p>
            <a:r>
              <a:rPr lang="pt-BR" dirty="0"/>
              <a:t>prevenção</a:t>
            </a:r>
          </a:p>
        </p:txBody>
      </p:sp>
      <p:sp>
        <p:nvSpPr>
          <p:cNvPr id="3" name="Espaço Reservado para Conteúdo 2">
            <a:extLst>
              <a:ext uri="{FF2B5EF4-FFF2-40B4-BE49-F238E27FC236}">
                <a16:creationId xmlns:a16="http://schemas.microsoft.com/office/drawing/2014/main" id="{D780AE01-EF9C-4E8E-8951-40AE7FBBF765}"/>
              </a:ext>
            </a:extLst>
          </p:cNvPr>
          <p:cNvSpPr>
            <a:spLocks noGrp="1"/>
          </p:cNvSpPr>
          <p:nvPr>
            <p:ph idx="1"/>
          </p:nvPr>
        </p:nvSpPr>
        <p:spPr>
          <a:xfrm>
            <a:off x="581192" y="1690233"/>
            <a:ext cx="11029615" cy="3634486"/>
          </a:xfrm>
        </p:spPr>
        <p:txBody>
          <a:bodyPr/>
          <a:lstStyle/>
          <a:p>
            <a:pPr marL="0" indent="0" algn="just">
              <a:buNone/>
            </a:pPr>
            <a:r>
              <a:rPr lang="pt-BR" b="0" i="0" dirty="0">
                <a:solidFill>
                  <a:srgbClr val="000000"/>
                </a:solidFill>
                <a:effectLst/>
                <a:latin typeface="Lato"/>
              </a:rPr>
              <a:t>Acantoses hereditárias não têm como prevenir, mas as causadas por doenças metabólicas e por aumento de peso corporal se beneficiam com os cuidados de saúde geral, como alimentação saudável e atividades físicas.</a:t>
            </a:r>
            <a:endParaRPr lang="pt-BR" dirty="0"/>
          </a:p>
        </p:txBody>
      </p:sp>
      <p:sp>
        <p:nvSpPr>
          <p:cNvPr id="4" name="Espaço Reservado para Data 3">
            <a:extLst>
              <a:ext uri="{FF2B5EF4-FFF2-40B4-BE49-F238E27FC236}">
                <a16:creationId xmlns:a16="http://schemas.microsoft.com/office/drawing/2014/main" id="{77FC7395-1833-4C95-895F-DF5E47F30404}"/>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4128223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29EE-551B-4351-BDC3-09022E723B79}"/>
              </a:ext>
            </a:extLst>
          </p:cNvPr>
          <p:cNvSpPr>
            <a:spLocks noGrp="1"/>
          </p:cNvSpPr>
          <p:nvPr>
            <p:ph type="title"/>
          </p:nvPr>
        </p:nvSpPr>
        <p:spPr/>
        <p:txBody>
          <a:bodyPr/>
          <a:lstStyle/>
          <a:p>
            <a:r>
              <a:rPr lang="pt-BR" dirty="0"/>
              <a:t>urticária</a:t>
            </a:r>
          </a:p>
        </p:txBody>
      </p:sp>
      <p:sp>
        <p:nvSpPr>
          <p:cNvPr id="4" name="Espaço Reservado para Data 3">
            <a:extLst>
              <a:ext uri="{FF2B5EF4-FFF2-40B4-BE49-F238E27FC236}">
                <a16:creationId xmlns:a16="http://schemas.microsoft.com/office/drawing/2014/main" id="{0F66C3A2-6383-416B-A31C-1570504F52C6}"/>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pic>
        <p:nvPicPr>
          <p:cNvPr id="4098" name="Picture 2" descr="Urticária">
            <a:extLst>
              <a:ext uri="{FF2B5EF4-FFF2-40B4-BE49-F238E27FC236}">
                <a16:creationId xmlns:a16="http://schemas.microsoft.com/office/drawing/2014/main" id="{DC400A90-77FA-4D16-A593-E622FA3EA2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2623" y="1485689"/>
            <a:ext cx="5120787" cy="512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B057B-EE59-45F1-8D66-06629447C7C1}"/>
              </a:ext>
            </a:extLst>
          </p:cNvPr>
          <p:cNvSpPr>
            <a:spLocks noGrp="1"/>
          </p:cNvSpPr>
          <p:nvPr>
            <p:ph type="title"/>
          </p:nvPr>
        </p:nvSpPr>
        <p:spPr/>
        <p:txBody>
          <a:bodyPr/>
          <a:lstStyle/>
          <a:p>
            <a:r>
              <a:rPr lang="pt-BR" dirty="0"/>
              <a:t>Definição do sistema tegumentar</a:t>
            </a:r>
          </a:p>
        </p:txBody>
      </p:sp>
      <p:sp>
        <p:nvSpPr>
          <p:cNvPr id="3" name="Espaço Reservado para Conteúdo 2">
            <a:extLst>
              <a:ext uri="{FF2B5EF4-FFF2-40B4-BE49-F238E27FC236}">
                <a16:creationId xmlns:a16="http://schemas.microsoft.com/office/drawing/2014/main" id="{E71D723E-A537-49A9-9F65-614F5ECE2AE3}"/>
              </a:ext>
            </a:extLst>
          </p:cNvPr>
          <p:cNvSpPr>
            <a:spLocks noGrp="1"/>
          </p:cNvSpPr>
          <p:nvPr>
            <p:ph idx="1"/>
          </p:nvPr>
        </p:nvSpPr>
        <p:spPr/>
        <p:txBody>
          <a:bodyPr/>
          <a:lstStyle/>
          <a:p>
            <a:r>
              <a:rPr lang="pt-BR" b="0" i="0" dirty="0">
                <a:solidFill>
                  <a:srgbClr val="333333"/>
                </a:solidFill>
                <a:effectLst/>
                <a:latin typeface="Open Sans"/>
              </a:rPr>
              <a:t>O </a:t>
            </a:r>
            <a:r>
              <a:rPr lang="pt-BR" b="1" i="0" dirty="0">
                <a:solidFill>
                  <a:srgbClr val="333333"/>
                </a:solidFill>
                <a:effectLst/>
                <a:latin typeface="Open Sans"/>
              </a:rPr>
              <a:t>sistema tegumentar</a:t>
            </a:r>
            <a:r>
              <a:rPr lang="pt-BR" b="0" i="0" dirty="0">
                <a:solidFill>
                  <a:srgbClr val="333333"/>
                </a:solidFill>
                <a:effectLst/>
                <a:latin typeface="Open Sans"/>
              </a:rPr>
              <a:t> é um sistema de órgãos que consiste na pele, cabelos, unhas e glândulas exócrinas.</a:t>
            </a:r>
            <a:endParaRPr lang="pt-BR" dirty="0"/>
          </a:p>
        </p:txBody>
      </p:sp>
      <p:sp>
        <p:nvSpPr>
          <p:cNvPr id="4" name="Espaço Reservado para Data 3">
            <a:extLst>
              <a:ext uri="{FF2B5EF4-FFF2-40B4-BE49-F238E27FC236}">
                <a16:creationId xmlns:a16="http://schemas.microsoft.com/office/drawing/2014/main" id="{F1B14FDA-A6C8-42AB-91AB-8E996F96C38B}"/>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4035751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07CE2-71EF-4B28-B332-DFB35E0BC627}"/>
              </a:ext>
            </a:extLst>
          </p:cNvPr>
          <p:cNvSpPr>
            <a:spLocks noGrp="1"/>
          </p:cNvSpPr>
          <p:nvPr>
            <p:ph type="title"/>
          </p:nvPr>
        </p:nvSpPr>
        <p:spPr/>
        <p:txBody>
          <a:bodyPr/>
          <a:lstStyle/>
          <a:p>
            <a:r>
              <a:rPr lang="pt-BR" dirty="0"/>
              <a:t>urticária</a:t>
            </a:r>
          </a:p>
        </p:txBody>
      </p:sp>
      <p:sp>
        <p:nvSpPr>
          <p:cNvPr id="3" name="Espaço Reservado para Conteúdo 2">
            <a:extLst>
              <a:ext uri="{FF2B5EF4-FFF2-40B4-BE49-F238E27FC236}">
                <a16:creationId xmlns:a16="http://schemas.microsoft.com/office/drawing/2014/main" id="{F48B2F6D-8988-47AF-93B2-F71A27A778CF}"/>
              </a:ext>
            </a:extLst>
          </p:cNvPr>
          <p:cNvSpPr>
            <a:spLocks noGrp="1"/>
          </p:cNvSpPr>
          <p:nvPr>
            <p:ph idx="1"/>
          </p:nvPr>
        </p:nvSpPr>
        <p:spPr>
          <a:xfrm>
            <a:off x="581193" y="1611757"/>
            <a:ext cx="11029615" cy="3634486"/>
          </a:xfrm>
        </p:spPr>
        <p:txBody>
          <a:bodyPr/>
          <a:lstStyle/>
          <a:p>
            <a:pPr marL="0" indent="0" algn="just">
              <a:buNone/>
            </a:pPr>
            <a:r>
              <a:rPr lang="pt-BR" b="0" i="0" dirty="0">
                <a:solidFill>
                  <a:srgbClr val="000000"/>
                </a:solidFill>
                <a:effectLst/>
                <a:latin typeface="Lato"/>
              </a:rPr>
              <a:t>A urticária é uma irritação cutânea caracterizada por lesões avermelhadas e levemente inchadas, como vergões, que aparecem na pele e coçam muito. Essas lesões podem surgir em qualquer área do corpo, ser pequenas, isoladas ou se juntarem e formar grandes placas avermelhadas, com desenhos e formas variadas, sempre acompanhadas de coceira. Aparecem em surtos, podendo surgir em qualquer período do dia ou da noite, durando horas e desaparecendo sem deixarem marcas na pele. Embora seja mais comum em adultos jovens (entre 20 e 40 anos), a urticária crônica pode ocorrer em qualquer idade. Ao longo da vida, uma em cada cinco pessoas terá pelo menos um episódio de urticária. </a:t>
            </a:r>
            <a:r>
              <a:rPr lang="pt-BR" b="1" i="0" dirty="0">
                <a:solidFill>
                  <a:srgbClr val="000000"/>
                </a:solidFill>
                <a:effectLst/>
                <a:latin typeface="Lato"/>
              </a:rPr>
              <a:t> </a:t>
            </a:r>
            <a:endParaRPr lang="pt-BR" dirty="0"/>
          </a:p>
        </p:txBody>
      </p:sp>
      <p:sp>
        <p:nvSpPr>
          <p:cNvPr id="4" name="Espaço Reservado para Data 3">
            <a:extLst>
              <a:ext uri="{FF2B5EF4-FFF2-40B4-BE49-F238E27FC236}">
                <a16:creationId xmlns:a16="http://schemas.microsoft.com/office/drawing/2014/main" id="{6359E6AE-76ED-418C-992E-CBA16919076D}"/>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36648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3A4682-FE77-4A36-AAD2-722F4A68BAE1}"/>
              </a:ext>
            </a:extLst>
          </p:cNvPr>
          <p:cNvSpPr>
            <a:spLocks noGrp="1"/>
          </p:cNvSpPr>
          <p:nvPr>
            <p:ph type="title"/>
          </p:nvPr>
        </p:nvSpPr>
        <p:spPr/>
        <p:txBody>
          <a:bodyPr/>
          <a:lstStyle/>
          <a:p>
            <a:r>
              <a:rPr lang="pt-BR" dirty="0"/>
              <a:t>Tipos de urticária</a:t>
            </a:r>
          </a:p>
        </p:txBody>
      </p:sp>
      <p:sp>
        <p:nvSpPr>
          <p:cNvPr id="3" name="Espaço Reservado para Conteúdo 2">
            <a:extLst>
              <a:ext uri="{FF2B5EF4-FFF2-40B4-BE49-F238E27FC236}">
                <a16:creationId xmlns:a16="http://schemas.microsoft.com/office/drawing/2014/main" id="{686C82FC-16A9-4E82-B5FB-733BA9978447}"/>
              </a:ext>
            </a:extLst>
          </p:cNvPr>
          <p:cNvSpPr>
            <a:spLocks noGrp="1"/>
          </p:cNvSpPr>
          <p:nvPr>
            <p:ph idx="1"/>
          </p:nvPr>
        </p:nvSpPr>
        <p:spPr/>
        <p:txBody>
          <a:bodyPr/>
          <a:lstStyle/>
          <a:p>
            <a:pPr marL="0" indent="0" algn="just" fontAlgn="base">
              <a:buNone/>
            </a:pPr>
            <a:r>
              <a:rPr lang="pt-BR" b="0" i="0" u="sng" dirty="0">
                <a:solidFill>
                  <a:srgbClr val="000000"/>
                </a:solidFill>
                <a:effectLst/>
                <a:latin typeface="Lato"/>
              </a:rPr>
              <a:t>De acordo com o tempo de duração, a urticária pode ser:</a:t>
            </a:r>
            <a:endParaRPr lang="pt-BR" b="0" i="0" dirty="0">
              <a:solidFill>
                <a:srgbClr val="000000"/>
              </a:solidFill>
              <a:effectLst/>
              <a:latin typeface="Lato"/>
            </a:endParaRPr>
          </a:p>
          <a:p>
            <a:pPr algn="just" fontAlgn="base">
              <a:buFont typeface="Arial" panose="020B0604020202020204" pitchFamily="34" charset="0"/>
              <a:buChar char="•"/>
            </a:pPr>
            <a:r>
              <a:rPr lang="pt-BR" b="0" i="0" dirty="0">
                <a:solidFill>
                  <a:srgbClr val="333333"/>
                </a:solidFill>
                <a:effectLst/>
                <a:latin typeface="Lato"/>
              </a:rPr>
              <a:t>Urticária aguda: quando os sinais e sintomas desaparecem em menos de seis semanas.</a:t>
            </a:r>
          </a:p>
          <a:p>
            <a:pPr algn="just" fontAlgn="base">
              <a:buFont typeface="Arial" panose="020B0604020202020204" pitchFamily="34" charset="0"/>
              <a:buChar char="•"/>
            </a:pPr>
            <a:r>
              <a:rPr lang="pt-BR" b="0" i="0" dirty="0">
                <a:solidFill>
                  <a:srgbClr val="333333"/>
                </a:solidFill>
                <a:effectLst/>
                <a:latin typeface="Lato"/>
              </a:rPr>
              <a:t>Urticária crônica: quando os sintomas duram por seis semanas ou mais.</a:t>
            </a:r>
          </a:p>
          <a:p>
            <a:pPr marL="0" indent="0" algn="just" fontAlgn="base">
              <a:buNone/>
            </a:pPr>
            <a:r>
              <a:rPr lang="pt-BR" b="0" i="0" dirty="0">
                <a:solidFill>
                  <a:srgbClr val="000000"/>
                </a:solidFill>
                <a:effectLst/>
                <a:latin typeface="Lato"/>
              </a:rPr>
              <a:t> </a:t>
            </a:r>
            <a:r>
              <a:rPr lang="pt-BR" b="0" i="0" u="sng" dirty="0">
                <a:solidFill>
                  <a:srgbClr val="000000"/>
                </a:solidFill>
                <a:effectLst/>
                <a:latin typeface="Lato"/>
              </a:rPr>
              <a:t>De acordo com a causa, a urticária é classificada em:</a:t>
            </a:r>
            <a:endParaRPr lang="pt-BR" b="0" i="0" dirty="0">
              <a:solidFill>
                <a:srgbClr val="000000"/>
              </a:solidFill>
              <a:effectLst/>
              <a:latin typeface="Lato"/>
            </a:endParaRPr>
          </a:p>
          <a:p>
            <a:pPr algn="just" fontAlgn="base">
              <a:buFont typeface="Arial" panose="020B0604020202020204" pitchFamily="34" charset="0"/>
              <a:buChar char="•"/>
            </a:pPr>
            <a:r>
              <a:rPr lang="pt-BR" b="0" i="0" dirty="0">
                <a:solidFill>
                  <a:srgbClr val="333333"/>
                </a:solidFill>
                <a:effectLst/>
                <a:latin typeface="Lato"/>
              </a:rPr>
              <a:t>Urticária induzida: quando um fator é identificado, como drogas, alimentos, infecções, estímulos físicos (calor, frio, sol, água, pressão).</a:t>
            </a:r>
          </a:p>
          <a:p>
            <a:pPr algn="just" fontAlgn="base">
              <a:buFont typeface="Arial" panose="020B0604020202020204" pitchFamily="34" charset="0"/>
              <a:buChar char="•"/>
            </a:pPr>
            <a:r>
              <a:rPr lang="pt-BR" b="0" i="0" dirty="0">
                <a:solidFill>
                  <a:srgbClr val="333333"/>
                </a:solidFill>
                <a:effectLst/>
                <a:latin typeface="Lato"/>
              </a:rPr>
              <a:t>Urticária espontânea: quando a doença ocorre sem uma causa identificada, também chamada de urticária idiopática.</a:t>
            </a:r>
          </a:p>
          <a:p>
            <a:pPr marL="0" indent="0">
              <a:buNone/>
            </a:pPr>
            <a:endParaRPr lang="pt-BR" dirty="0"/>
          </a:p>
        </p:txBody>
      </p:sp>
      <p:sp>
        <p:nvSpPr>
          <p:cNvPr id="4" name="Espaço Reservado para Data 3">
            <a:extLst>
              <a:ext uri="{FF2B5EF4-FFF2-40B4-BE49-F238E27FC236}">
                <a16:creationId xmlns:a16="http://schemas.microsoft.com/office/drawing/2014/main" id="{20F29734-B24C-414F-B816-6CBAEA92BEB0}"/>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3404087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9160D-3897-4D4D-B911-C07157B2E712}"/>
              </a:ext>
            </a:extLst>
          </p:cNvPr>
          <p:cNvSpPr>
            <a:spLocks noGrp="1"/>
          </p:cNvSpPr>
          <p:nvPr>
            <p:ph type="title"/>
          </p:nvPr>
        </p:nvSpPr>
        <p:spPr>
          <a:xfrm>
            <a:off x="581191" y="68961"/>
            <a:ext cx="11029616" cy="1188720"/>
          </a:xfrm>
        </p:spPr>
        <p:txBody>
          <a:bodyPr/>
          <a:lstStyle/>
          <a:p>
            <a:r>
              <a:rPr lang="pt-BR" dirty="0"/>
              <a:t>sintomas</a:t>
            </a:r>
          </a:p>
        </p:txBody>
      </p:sp>
      <p:sp>
        <p:nvSpPr>
          <p:cNvPr id="3" name="Espaço Reservado para Conteúdo 2">
            <a:extLst>
              <a:ext uri="{FF2B5EF4-FFF2-40B4-BE49-F238E27FC236}">
                <a16:creationId xmlns:a16="http://schemas.microsoft.com/office/drawing/2014/main" id="{21D74BD6-3EEB-4E99-A71D-D436CC96A99D}"/>
              </a:ext>
            </a:extLst>
          </p:cNvPr>
          <p:cNvSpPr>
            <a:spLocks noGrp="1"/>
          </p:cNvSpPr>
          <p:nvPr>
            <p:ph idx="1"/>
          </p:nvPr>
        </p:nvSpPr>
        <p:spPr>
          <a:xfrm>
            <a:off x="483577" y="1415562"/>
            <a:ext cx="11127230" cy="4779596"/>
          </a:xfrm>
        </p:spPr>
        <p:txBody>
          <a:bodyPr>
            <a:normAutofit/>
          </a:bodyPr>
          <a:lstStyle/>
          <a:p>
            <a:pPr marL="0" indent="0" algn="just">
              <a:buNone/>
            </a:pPr>
            <a:r>
              <a:rPr lang="pt-BR" b="0" i="0" dirty="0">
                <a:solidFill>
                  <a:srgbClr val="000000"/>
                </a:solidFill>
                <a:effectLst/>
                <a:latin typeface="Lato"/>
              </a:rPr>
              <a:t>O sintoma mais comum é a coceira (também chamada de prurido), mas as lesões podem provocar a sensação de ardor ou queimação. A coceira causada pela urticária costuma ser muito intensa e atrapalha a vida dos pacientes, prejudicando suas atividades em diversos aspectos, como o trabalho e o sono. Os sinais e os sintomas da urticária podem reaparecer a qualquer momento, durante horas, dias ou meses. </a:t>
            </a:r>
          </a:p>
          <a:p>
            <a:pPr marL="0" indent="0" algn="just">
              <a:buNone/>
            </a:pPr>
            <a:r>
              <a:rPr lang="pt-BR" b="0" i="0" dirty="0">
                <a:solidFill>
                  <a:srgbClr val="000000"/>
                </a:solidFill>
                <a:effectLst/>
                <a:latin typeface="Lato"/>
              </a:rPr>
              <a:t>Pode ocorrer inchaço rápido, intenso e localizado, que atinge normalmente pálpebras, lábios, língua e garganta. Este inchado é chamado de angioedema e, algumas vezes, dificulta a respiração, constituindo risco de vida. As lesões de angioedema podem durar mais de 24 horas. Também existe uma complicação chamada anafilaxia, na qual a reação envolve todo o corpo, causando náuseas, vômitos, queda da pressão arterial e edema de glote (garganta) com dificuldade para respirar. Esses casos são graves e precisam de atendimento de emergência. </a:t>
            </a:r>
          </a:p>
          <a:p>
            <a:pPr marL="0" indent="0" algn="just">
              <a:buNone/>
            </a:pPr>
            <a:r>
              <a:rPr lang="pt-BR" b="0" i="0" dirty="0">
                <a:solidFill>
                  <a:srgbClr val="000000"/>
                </a:solidFill>
                <a:effectLst/>
                <a:latin typeface="Lato"/>
              </a:rPr>
              <a:t>O diagnóstico da urticária e do angioedema são feitos principalmente pela história detalhada da doença e pelos sinais e sintomas que o paciente apresenta. Alguns exames laboratoriais, como os de sangue, de fezes e de urina, são solicitados para tentar identificar a causa da urticária ou encontrar doenças associadas. Quando a etiologia não é encontrada, o diagnóstico é de urticaria idiopática. A biópsia da pele pode ser realizada em casos de difícil controle ou para diferenciar de outras doenças da pele.</a:t>
            </a:r>
            <a:endParaRPr lang="pt-BR" dirty="0"/>
          </a:p>
        </p:txBody>
      </p:sp>
      <p:sp>
        <p:nvSpPr>
          <p:cNvPr id="4" name="Espaço Reservado para Data 3">
            <a:extLst>
              <a:ext uri="{FF2B5EF4-FFF2-40B4-BE49-F238E27FC236}">
                <a16:creationId xmlns:a16="http://schemas.microsoft.com/office/drawing/2014/main" id="{1D4C51FC-C277-41A4-815A-EF02CAA9E0BE}"/>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532547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CD172-E0CA-4D27-919A-06E3CC9EA6CB}"/>
              </a:ext>
            </a:extLst>
          </p:cNvPr>
          <p:cNvSpPr>
            <a:spLocks noGrp="1"/>
          </p:cNvSpPr>
          <p:nvPr>
            <p:ph type="title"/>
          </p:nvPr>
        </p:nvSpPr>
        <p:spPr/>
        <p:txBody>
          <a:bodyPr/>
          <a:lstStyle/>
          <a:p>
            <a:r>
              <a:rPr lang="pt-BR" dirty="0"/>
              <a:t>tratamentos</a:t>
            </a:r>
          </a:p>
        </p:txBody>
      </p:sp>
      <p:sp>
        <p:nvSpPr>
          <p:cNvPr id="3" name="Espaço Reservado para Conteúdo 2">
            <a:extLst>
              <a:ext uri="{FF2B5EF4-FFF2-40B4-BE49-F238E27FC236}">
                <a16:creationId xmlns:a16="http://schemas.microsoft.com/office/drawing/2014/main" id="{FD294F11-ECB8-4016-934D-36A5D588E010}"/>
              </a:ext>
            </a:extLst>
          </p:cNvPr>
          <p:cNvSpPr>
            <a:spLocks noGrp="1"/>
          </p:cNvSpPr>
          <p:nvPr>
            <p:ph idx="1"/>
          </p:nvPr>
        </p:nvSpPr>
        <p:spPr>
          <a:xfrm>
            <a:off x="581192" y="1890876"/>
            <a:ext cx="11029615" cy="3634486"/>
          </a:xfrm>
        </p:spPr>
        <p:txBody>
          <a:bodyPr/>
          <a:lstStyle/>
          <a:p>
            <a:pPr marL="0" indent="0" algn="just">
              <a:buNone/>
            </a:pPr>
            <a:r>
              <a:rPr lang="pt-BR" b="0" i="0" dirty="0">
                <a:solidFill>
                  <a:srgbClr val="000000"/>
                </a:solidFill>
                <a:effectLst/>
                <a:latin typeface="Lato"/>
              </a:rPr>
              <a:t>O tratamento da urticária é considerado eficaz quando o paciente fica completamente livre dos sinais e sintomas da doença. Para isso, o primeiro passo é determinar o tipo de urticária (crônica ou aguda / espontânea ou induzida). No caso das agudas e induzidas, o ideal é afastar a causa quando possível. Além do tratamento específico, a dieta alimentar costuma ajudar na melhora mais rapidamente, evitando o reaparecimento das lesões durante o tratamento. Nos casos de urticaria crônica espontânea, aproximadamente 25%~33% dos pacientes não respondem ao tratamento com antialérgicos, mesmo em doses aumentadas. Nesses casos, são avaliadas outras opções de tratamento mais modernas já disponíveis no Brasil. O tratamento da urticária deve sempre ser indicado pelo médico dermatologista, após estudo detalhado de cada caso. A automedicação pode prejudicar, e muito, o tratamento e o controle da doença.</a:t>
            </a:r>
            <a:endParaRPr lang="pt-BR" dirty="0"/>
          </a:p>
        </p:txBody>
      </p:sp>
      <p:sp>
        <p:nvSpPr>
          <p:cNvPr id="4" name="Espaço Reservado para Data 3">
            <a:extLst>
              <a:ext uri="{FF2B5EF4-FFF2-40B4-BE49-F238E27FC236}">
                <a16:creationId xmlns:a16="http://schemas.microsoft.com/office/drawing/2014/main" id="{F0506969-317D-4FB6-89BE-D434A3B2897F}"/>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256803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CC747-779D-4B6E-B867-BEFE690C1D00}"/>
              </a:ext>
            </a:extLst>
          </p:cNvPr>
          <p:cNvSpPr>
            <a:spLocks noGrp="1"/>
          </p:cNvSpPr>
          <p:nvPr>
            <p:ph type="title"/>
          </p:nvPr>
        </p:nvSpPr>
        <p:spPr/>
        <p:txBody>
          <a:bodyPr/>
          <a:lstStyle/>
          <a:p>
            <a:r>
              <a:rPr lang="pt-BR" dirty="0"/>
              <a:t>prevenção</a:t>
            </a:r>
          </a:p>
        </p:txBody>
      </p:sp>
      <p:sp>
        <p:nvSpPr>
          <p:cNvPr id="3" name="Espaço Reservado para Conteúdo 2">
            <a:extLst>
              <a:ext uri="{FF2B5EF4-FFF2-40B4-BE49-F238E27FC236}">
                <a16:creationId xmlns:a16="http://schemas.microsoft.com/office/drawing/2014/main" id="{6C8D34B2-CBD9-4BF6-9E64-74F609CE1940}"/>
              </a:ext>
            </a:extLst>
          </p:cNvPr>
          <p:cNvSpPr>
            <a:spLocks noGrp="1"/>
          </p:cNvSpPr>
          <p:nvPr>
            <p:ph idx="1"/>
          </p:nvPr>
        </p:nvSpPr>
        <p:spPr>
          <a:xfrm>
            <a:off x="581193" y="1760572"/>
            <a:ext cx="11029615" cy="3634486"/>
          </a:xfrm>
        </p:spPr>
        <p:txBody>
          <a:bodyPr/>
          <a:lstStyle/>
          <a:p>
            <a:pPr marL="0" indent="0" algn="just">
              <a:buNone/>
            </a:pPr>
            <a:r>
              <a:rPr lang="pt-BR" b="0" i="0" dirty="0">
                <a:solidFill>
                  <a:srgbClr val="000000"/>
                </a:solidFill>
                <a:effectLst/>
                <a:latin typeface="Lato"/>
              </a:rPr>
              <a:t>Mesmo sem se descobrir a causa, a urticária pode ser controlada em mais da metade dos casos entre seis meses até um ano. A melhor forma de evitá-la é a pessoa se afastar, quando possível, daquilo que lhe provoque alergia. Assim, o principal passo é descobrir quais são esses “gatilhos”. Também é indicado evitar calor, bebidas alcoólicas e estresse, pois são fatores que pioram a irritação. A dieta alimentar (sem corantes, conservantes, embutidos [frios, salsicha etc.], enlatados, peixe e frutos do mar, chocolate, ovo, refrigerantes e sucos artificiais) costuma ajudar a melhorar o problema mais rapidamente, evitando o reaparecimento das lesões durante o tratamento.</a:t>
            </a:r>
            <a:endParaRPr lang="pt-BR" dirty="0"/>
          </a:p>
        </p:txBody>
      </p:sp>
      <p:sp>
        <p:nvSpPr>
          <p:cNvPr id="4" name="Espaço Reservado para Data 3">
            <a:extLst>
              <a:ext uri="{FF2B5EF4-FFF2-40B4-BE49-F238E27FC236}">
                <a16:creationId xmlns:a16="http://schemas.microsoft.com/office/drawing/2014/main" id="{3817F2C2-0E4F-4A45-B4F7-F4CE7E3D3D60}"/>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44705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D1C33308-B224-4257-8F60-389DED1EEF87}"/>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pic>
        <p:nvPicPr>
          <p:cNvPr id="5122" name="Picture 2">
            <a:extLst>
              <a:ext uri="{FF2B5EF4-FFF2-40B4-BE49-F238E27FC236}">
                <a16:creationId xmlns:a16="http://schemas.microsoft.com/office/drawing/2014/main" id="{3BA81460-3D2F-45B6-8659-0D39FF36D4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191" y="702156"/>
            <a:ext cx="8718981" cy="22608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2B9AEE6D-279B-4049-A352-320D41225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288" y="3597023"/>
            <a:ext cx="940915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17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1B0D8-CCDC-458E-9147-38AD1839F116}"/>
              </a:ext>
            </a:extLst>
          </p:cNvPr>
          <p:cNvSpPr>
            <a:spLocks noGrp="1"/>
          </p:cNvSpPr>
          <p:nvPr>
            <p:ph type="title"/>
          </p:nvPr>
        </p:nvSpPr>
        <p:spPr>
          <a:xfrm>
            <a:off x="370177" y="130656"/>
            <a:ext cx="11029616" cy="1188720"/>
          </a:xfrm>
        </p:spPr>
        <p:txBody>
          <a:bodyPr/>
          <a:lstStyle/>
          <a:p>
            <a:pPr algn="ctr"/>
            <a:r>
              <a:rPr lang="pt-BR" dirty="0" err="1"/>
              <a:t>folículite</a:t>
            </a:r>
            <a:endParaRPr lang="pt-BR" dirty="0"/>
          </a:p>
        </p:txBody>
      </p:sp>
      <p:sp>
        <p:nvSpPr>
          <p:cNvPr id="4" name="Espaço Reservado para Data 3">
            <a:extLst>
              <a:ext uri="{FF2B5EF4-FFF2-40B4-BE49-F238E27FC236}">
                <a16:creationId xmlns:a16="http://schemas.microsoft.com/office/drawing/2014/main" id="{D680B39E-6B53-4442-A45D-994CFBDE9FB8}"/>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pic>
        <p:nvPicPr>
          <p:cNvPr id="6146" name="Picture 2" descr="Foliculite">
            <a:extLst>
              <a:ext uri="{FF2B5EF4-FFF2-40B4-BE49-F238E27FC236}">
                <a16:creationId xmlns:a16="http://schemas.microsoft.com/office/drawing/2014/main" id="{C000CEDE-8102-43D2-AC86-DC0435D121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3069" y="1828345"/>
            <a:ext cx="4663831" cy="4663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2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94B9D-71F3-47E2-9ECD-60B4490B1103}"/>
              </a:ext>
            </a:extLst>
          </p:cNvPr>
          <p:cNvSpPr>
            <a:spLocks noGrp="1"/>
          </p:cNvSpPr>
          <p:nvPr>
            <p:ph type="title"/>
          </p:nvPr>
        </p:nvSpPr>
        <p:spPr/>
        <p:txBody>
          <a:bodyPr/>
          <a:lstStyle/>
          <a:p>
            <a:r>
              <a:rPr lang="pt-BR" dirty="0"/>
              <a:t>definição</a:t>
            </a:r>
          </a:p>
        </p:txBody>
      </p:sp>
      <p:sp>
        <p:nvSpPr>
          <p:cNvPr id="3" name="Espaço Reservado para Conteúdo 2">
            <a:extLst>
              <a:ext uri="{FF2B5EF4-FFF2-40B4-BE49-F238E27FC236}">
                <a16:creationId xmlns:a16="http://schemas.microsoft.com/office/drawing/2014/main" id="{BA89D45D-9D22-435A-9E90-7C317D32C0ED}"/>
              </a:ext>
            </a:extLst>
          </p:cNvPr>
          <p:cNvSpPr>
            <a:spLocks noGrp="1"/>
          </p:cNvSpPr>
          <p:nvPr>
            <p:ph idx="1"/>
          </p:nvPr>
        </p:nvSpPr>
        <p:spPr>
          <a:xfrm>
            <a:off x="581192" y="1725402"/>
            <a:ext cx="11029615" cy="3634486"/>
          </a:xfrm>
        </p:spPr>
        <p:txBody>
          <a:bodyPr/>
          <a:lstStyle/>
          <a:p>
            <a:pPr marL="0" indent="0">
              <a:buNone/>
            </a:pPr>
            <a:r>
              <a:rPr lang="pt-BR" b="0" i="1" dirty="0">
                <a:solidFill>
                  <a:srgbClr val="000000"/>
                </a:solidFill>
                <a:effectLst/>
                <a:latin typeface="Lato"/>
              </a:rPr>
              <a:t>Foliculite</a:t>
            </a:r>
            <a:r>
              <a:rPr lang="pt-BR" b="0" i="0" dirty="0">
                <a:solidFill>
                  <a:srgbClr val="000000"/>
                </a:solidFill>
                <a:effectLst/>
                <a:latin typeface="Lato"/>
              </a:rPr>
              <a:t> é uma infecção de pele que se inicia nos folículos pilosos. Geralmente, é motivada por uma infecção bacteriana ou fúngica, mas também pode ser causada por vírus e, até mesmo, por uma inflamação de pelos encravados. A infecção se apresenta no formato de pequenas espinhas, de pontas brancas, em torno de um ou mais folículos pilosos. A maioria dos casos de foliculite é superficial, mas pode coçar e doer. Normalmente, a inflamação do pelo se cura sozinha, mas casos mais graves e recorrentes merecem atenção e tratamento com um dermatologista, pois podem levar a perda permanente do pelo e cicatrizes.  </a:t>
            </a:r>
            <a:endParaRPr lang="pt-BR" dirty="0"/>
          </a:p>
        </p:txBody>
      </p:sp>
      <p:sp>
        <p:nvSpPr>
          <p:cNvPr id="4" name="Espaço Reservado para Data 3">
            <a:extLst>
              <a:ext uri="{FF2B5EF4-FFF2-40B4-BE49-F238E27FC236}">
                <a16:creationId xmlns:a16="http://schemas.microsoft.com/office/drawing/2014/main" id="{BB0CD6C7-A99E-4B84-9D63-8FADA3934ED2}"/>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310180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0E2696-0F4C-4530-B8A1-0FB0B3271520}"/>
              </a:ext>
            </a:extLst>
          </p:cNvPr>
          <p:cNvSpPr>
            <a:spLocks noGrp="1"/>
          </p:cNvSpPr>
          <p:nvPr>
            <p:ph type="title"/>
          </p:nvPr>
        </p:nvSpPr>
        <p:spPr>
          <a:xfrm>
            <a:off x="581191" y="157033"/>
            <a:ext cx="11029616" cy="1188720"/>
          </a:xfrm>
        </p:spPr>
        <p:txBody>
          <a:bodyPr/>
          <a:lstStyle/>
          <a:p>
            <a:r>
              <a:rPr lang="pt-BR" dirty="0"/>
              <a:t>sintomas</a:t>
            </a:r>
          </a:p>
        </p:txBody>
      </p:sp>
      <p:sp>
        <p:nvSpPr>
          <p:cNvPr id="3" name="Espaço Reservado para Conteúdo 2">
            <a:extLst>
              <a:ext uri="{FF2B5EF4-FFF2-40B4-BE49-F238E27FC236}">
                <a16:creationId xmlns:a16="http://schemas.microsoft.com/office/drawing/2014/main" id="{5E178FF3-7A1F-4595-8B2D-3E60B5732119}"/>
              </a:ext>
            </a:extLst>
          </p:cNvPr>
          <p:cNvSpPr>
            <a:spLocks noGrp="1"/>
          </p:cNvSpPr>
          <p:nvPr>
            <p:ph idx="1"/>
          </p:nvPr>
        </p:nvSpPr>
        <p:spPr>
          <a:xfrm>
            <a:off x="581192" y="1529862"/>
            <a:ext cx="11029615" cy="4445488"/>
          </a:xfrm>
        </p:spPr>
        <p:txBody>
          <a:bodyPr>
            <a:normAutofit/>
          </a:bodyPr>
          <a:lstStyle/>
          <a:p>
            <a:pPr marL="0" indent="0" algn="just">
              <a:buNone/>
            </a:pPr>
            <a:r>
              <a:rPr lang="pt-BR" b="0" i="0" dirty="0">
                <a:solidFill>
                  <a:srgbClr val="000000"/>
                </a:solidFill>
                <a:effectLst/>
                <a:latin typeface="Lato"/>
              </a:rPr>
              <a:t>A foliculite pode ser superficial ou profunda. No primeiro caso, afeta apenas a parte superior do folículo piloso. Os sintomas são: surgimento de pequenas espinhas vermelhas, com ou sem pus; a pele pode ficar avermelhada e inflamada; coceira e sensibilidade na região. São raros os casos deste tipo de foliculite que causam complicações. Quando a inflamação atinge áreas mais profundas da pele, pode haver a formação de furúnculos.  </a:t>
            </a:r>
          </a:p>
          <a:p>
            <a:pPr marL="0" indent="0" algn="just">
              <a:buNone/>
            </a:pPr>
            <a:r>
              <a:rPr lang="pt-BR" b="0" i="0" dirty="0">
                <a:solidFill>
                  <a:srgbClr val="000000"/>
                </a:solidFill>
                <a:effectLst/>
                <a:latin typeface="Lato"/>
              </a:rPr>
              <a:t>Os sintomas são: grandes áreas avermelhadas; lesões elevadas com pus amarelado no meio; as partes atingidas ficam muito sensíveis e doloridas; apresentando em alguns casos dor intensa. As chances de cicatrizes são maiores nesses casos, e pode haver destruição do folículo piloso. Qualquer um pode desenvolver foliculite. Mas certos fatores tornam a pessoa mais suscetível à condição, incluindo: doenças que diminuem a imunidade (como diabetes), leucemia crônica e AIDS; apresentar acne ou dermatite; usar medicamentos, como cremes de </a:t>
            </a:r>
            <a:r>
              <a:rPr lang="pt-BR" b="0" i="0" dirty="0" err="1">
                <a:solidFill>
                  <a:srgbClr val="000000"/>
                </a:solidFill>
                <a:effectLst/>
                <a:latin typeface="Lato"/>
              </a:rPr>
              <a:t>corticóide</a:t>
            </a:r>
            <a:r>
              <a:rPr lang="pt-BR" b="0" i="0" dirty="0">
                <a:solidFill>
                  <a:srgbClr val="000000"/>
                </a:solidFill>
                <a:effectLst/>
                <a:latin typeface="Lato"/>
              </a:rPr>
              <a:t> ou terapia antibiótica em longo prazo e estar acima do peso, entre outros. </a:t>
            </a:r>
          </a:p>
          <a:p>
            <a:pPr marL="0" indent="0" algn="just">
              <a:buNone/>
            </a:pPr>
            <a:r>
              <a:rPr lang="pt-BR" b="0" i="0" dirty="0">
                <a:solidFill>
                  <a:srgbClr val="000000"/>
                </a:solidFill>
                <a:effectLst/>
                <a:latin typeface="Lato"/>
              </a:rPr>
              <a:t>As causas mais comuns de dano folicular são: - Fricção do barbear ou roupas apertadas; - Calor e suor, como o causado pelo uso de luvas ou botas de borracha; - Certas condições da pele, como dermatites e acne; - Lesões na pele por arranhões ou feridas cirúrgicas; - Curativos de plástico ou fita adesiva em contato com áreas de pelo.  </a:t>
            </a:r>
            <a:endParaRPr lang="pt-BR" dirty="0"/>
          </a:p>
        </p:txBody>
      </p:sp>
      <p:sp>
        <p:nvSpPr>
          <p:cNvPr id="4" name="Espaço Reservado para Data 3">
            <a:extLst>
              <a:ext uri="{FF2B5EF4-FFF2-40B4-BE49-F238E27FC236}">
                <a16:creationId xmlns:a16="http://schemas.microsoft.com/office/drawing/2014/main" id="{1D10C876-B3DC-4A0F-8566-07B40F7E05BB}"/>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823770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D5E06-5354-4BE6-B2D0-02FF15E27935}"/>
              </a:ext>
            </a:extLst>
          </p:cNvPr>
          <p:cNvSpPr>
            <a:spLocks noGrp="1"/>
          </p:cNvSpPr>
          <p:nvPr>
            <p:ph type="title"/>
          </p:nvPr>
        </p:nvSpPr>
        <p:spPr>
          <a:xfrm>
            <a:off x="671030" y="0"/>
            <a:ext cx="11029616" cy="1188720"/>
          </a:xfrm>
        </p:spPr>
        <p:txBody>
          <a:bodyPr/>
          <a:lstStyle/>
          <a:p>
            <a:r>
              <a:rPr lang="pt-BR" dirty="0" err="1"/>
              <a:t>Folículites</a:t>
            </a:r>
            <a:r>
              <a:rPr lang="pt-BR" dirty="0"/>
              <a:t> superficiais</a:t>
            </a:r>
          </a:p>
        </p:txBody>
      </p:sp>
      <p:sp>
        <p:nvSpPr>
          <p:cNvPr id="3" name="Espaço Reservado para Conteúdo 2">
            <a:extLst>
              <a:ext uri="{FF2B5EF4-FFF2-40B4-BE49-F238E27FC236}">
                <a16:creationId xmlns:a16="http://schemas.microsoft.com/office/drawing/2014/main" id="{942E53A9-BF23-44D6-B90E-C4537152772F}"/>
              </a:ext>
            </a:extLst>
          </p:cNvPr>
          <p:cNvSpPr>
            <a:spLocks noGrp="1"/>
          </p:cNvSpPr>
          <p:nvPr>
            <p:ph idx="1"/>
          </p:nvPr>
        </p:nvSpPr>
        <p:spPr>
          <a:xfrm>
            <a:off x="398584" y="1408146"/>
            <a:ext cx="11394831" cy="5380893"/>
          </a:xfrm>
        </p:spPr>
        <p:txBody>
          <a:bodyPr>
            <a:normAutofit/>
          </a:bodyPr>
          <a:lstStyle/>
          <a:p>
            <a:pPr algn="just" fontAlgn="base"/>
            <a:r>
              <a:rPr lang="pt-BR" b="1" i="0" dirty="0">
                <a:solidFill>
                  <a:srgbClr val="000000"/>
                </a:solidFill>
                <a:effectLst/>
                <a:latin typeface="Lato"/>
              </a:rPr>
              <a:t>Foliculite </a:t>
            </a:r>
            <a:r>
              <a:rPr lang="pt-BR" b="1" i="0" dirty="0" err="1">
                <a:solidFill>
                  <a:srgbClr val="000000"/>
                </a:solidFill>
                <a:effectLst/>
                <a:latin typeface="Lato"/>
              </a:rPr>
              <a:t>Estafilocócica</a:t>
            </a:r>
            <a:r>
              <a:rPr lang="pt-BR" b="0" i="0" dirty="0">
                <a:solidFill>
                  <a:srgbClr val="000000"/>
                </a:solidFill>
                <a:effectLst/>
                <a:latin typeface="Lato"/>
              </a:rPr>
              <a:t>: é tipo mais comum. Ocorre quando os folículos pilosos são infectados por bactérias, mais comumente pela </a:t>
            </a:r>
            <a:r>
              <a:rPr lang="pt-BR" b="0" i="0" dirty="0" err="1">
                <a:solidFill>
                  <a:srgbClr val="000000"/>
                </a:solidFill>
                <a:effectLst/>
                <a:latin typeface="Lato"/>
              </a:rPr>
              <a:t>Staphylococcus</a:t>
            </a:r>
            <a:r>
              <a:rPr lang="pt-BR" b="0" i="0" dirty="0">
                <a:solidFill>
                  <a:srgbClr val="000000"/>
                </a:solidFill>
                <a:effectLst/>
                <a:latin typeface="Lato"/>
              </a:rPr>
              <a:t> aureus. É caracterizada por coceira, vermelhidão local e pus, podendo ocorrer em qualquer região do corpo que possua pelos. Embora os estafilococos vivam na pele o tempo todo, podem causar problemas quando entram no corpo por meio de um corte ou outro ferimento. Isto pode ocorrer por arranhões ou lesões na pele.</a:t>
            </a:r>
          </a:p>
          <a:p>
            <a:pPr algn="just" fontAlgn="base"/>
            <a:r>
              <a:rPr lang="pt-BR" b="1" i="0" dirty="0">
                <a:solidFill>
                  <a:srgbClr val="000000"/>
                </a:solidFill>
                <a:effectLst/>
                <a:latin typeface="Lato"/>
              </a:rPr>
              <a:t>Foliculite por </a:t>
            </a:r>
            <a:r>
              <a:rPr lang="pt-BR" b="1" i="0" dirty="0" err="1">
                <a:solidFill>
                  <a:srgbClr val="000000"/>
                </a:solidFill>
                <a:effectLst/>
                <a:latin typeface="Lato"/>
              </a:rPr>
              <a:t>pseudomonas</a:t>
            </a:r>
            <a:r>
              <a:rPr lang="pt-BR" b="0" i="0" dirty="0">
                <a:solidFill>
                  <a:srgbClr val="000000"/>
                </a:solidFill>
                <a:effectLst/>
                <a:latin typeface="Lato"/>
              </a:rPr>
              <a:t> (foliculite da banheira quente): as bactérias Pseudomonas aeruginosa proliferam em ambientes aquáticos nos quais os níveis de cloro e o pH não são bem regulados, como banheiras de hidromassagem e piscinas aquecidas. A infecção aparece entre oito horas e cinco dias após a exposição à bactéria. São erupções vermelhas que coçam e, mais tarde, bolhas com pus também podem aparecer. Áreas que ficam úmidas por mais tempo são as mais propensas à infecção, como as cobertas pela roupa de banho.</a:t>
            </a:r>
          </a:p>
          <a:p>
            <a:pPr algn="just" fontAlgn="base"/>
            <a:r>
              <a:rPr lang="pt-BR" b="1" i="0" dirty="0" err="1">
                <a:solidFill>
                  <a:srgbClr val="000000"/>
                </a:solidFill>
                <a:effectLst/>
                <a:latin typeface="Lato"/>
              </a:rPr>
              <a:t>Pseudofoliculite</a:t>
            </a:r>
            <a:r>
              <a:rPr lang="pt-BR" b="1" i="0" dirty="0">
                <a:solidFill>
                  <a:srgbClr val="000000"/>
                </a:solidFill>
                <a:effectLst/>
                <a:latin typeface="Lato"/>
              </a:rPr>
              <a:t> da barba</a:t>
            </a:r>
            <a:r>
              <a:rPr lang="pt-BR" b="0" i="0" dirty="0">
                <a:solidFill>
                  <a:srgbClr val="000000"/>
                </a:solidFill>
                <a:effectLst/>
                <a:latin typeface="Lato"/>
              </a:rPr>
              <a:t>: inflamação dos folículos pilosos na área da barba. Os pelos raspados, ao crescerem, se curvam e voltam para o interior da pele. Afeta principalmente homens negros, na face e pescoço. Pessoas que fazem depilação com cera na área do biquíni, podem desenvolver </a:t>
            </a:r>
            <a:r>
              <a:rPr lang="pt-BR" b="0" i="0" dirty="0" err="1">
                <a:solidFill>
                  <a:srgbClr val="000000"/>
                </a:solidFill>
                <a:effectLst/>
                <a:latin typeface="Lato"/>
              </a:rPr>
              <a:t>pseudofoliculite</a:t>
            </a:r>
            <a:r>
              <a:rPr lang="pt-BR" b="0" i="0" dirty="0">
                <a:solidFill>
                  <a:srgbClr val="000000"/>
                </a:solidFill>
                <a:effectLst/>
                <a:latin typeface="Lato"/>
              </a:rPr>
              <a:t> na virilha. Este processo leva à inflamação e, às vezes, geram cicatrizes.</a:t>
            </a:r>
          </a:p>
          <a:p>
            <a:pPr algn="just" fontAlgn="base"/>
            <a:r>
              <a:rPr lang="pt-BR" b="1" i="0" dirty="0">
                <a:solidFill>
                  <a:srgbClr val="000000"/>
                </a:solidFill>
                <a:effectLst/>
                <a:latin typeface="Lato"/>
              </a:rPr>
              <a:t>Foliculite </a:t>
            </a:r>
            <a:r>
              <a:rPr lang="pt-BR" b="1" i="0" dirty="0" err="1">
                <a:solidFill>
                  <a:srgbClr val="000000"/>
                </a:solidFill>
                <a:effectLst/>
                <a:latin typeface="Lato"/>
              </a:rPr>
              <a:t>Ptirospórica</a:t>
            </a:r>
            <a:r>
              <a:rPr lang="pt-BR" b="0" i="0" dirty="0">
                <a:solidFill>
                  <a:srgbClr val="000000"/>
                </a:solidFill>
                <a:effectLst/>
                <a:latin typeface="Lato"/>
              </a:rPr>
              <a:t>: comum em adolescentes e homens adultos, é causada por um fungo que causa espinhas, pápulas avermelhadas e coceira. Pode acometer o dorso, tórax anterior, o pescoço, ombros, braços e face.</a:t>
            </a:r>
          </a:p>
          <a:p>
            <a:pPr marL="0" indent="0">
              <a:buNone/>
            </a:pPr>
            <a:endParaRPr lang="pt-BR" dirty="0"/>
          </a:p>
        </p:txBody>
      </p:sp>
      <p:sp>
        <p:nvSpPr>
          <p:cNvPr id="4" name="Espaço Reservado para Data 3">
            <a:extLst>
              <a:ext uri="{FF2B5EF4-FFF2-40B4-BE49-F238E27FC236}">
                <a16:creationId xmlns:a16="http://schemas.microsoft.com/office/drawing/2014/main" id="{8DDE5BDB-8C05-4AAB-B8DB-908AC04C197B}"/>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372285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CC45C-9565-4FC7-B421-455FB8A8C915}"/>
              </a:ext>
            </a:extLst>
          </p:cNvPr>
          <p:cNvSpPr>
            <a:spLocks noGrp="1"/>
          </p:cNvSpPr>
          <p:nvPr>
            <p:ph type="title"/>
          </p:nvPr>
        </p:nvSpPr>
        <p:spPr/>
        <p:txBody>
          <a:bodyPr/>
          <a:lstStyle/>
          <a:p>
            <a:r>
              <a:rPr lang="pt-BR" dirty="0"/>
              <a:t>Definição abrangente</a:t>
            </a:r>
          </a:p>
        </p:txBody>
      </p:sp>
      <p:sp>
        <p:nvSpPr>
          <p:cNvPr id="3" name="Espaço Reservado para Conteúdo 2">
            <a:extLst>
              <a:ext uri="{FF2B5EF4-FFF2-40B4-BE49-F238E27FC236}">
                <a16:creationId xmlns:a16="http://schemas.microsoft.com/office/drawing/2014/main" id="{B4535686-970C-46C2-99A5-DD388EFB6481}"/>
              </a:ext>
            </a:extLst>
          </p:cNvPr>
          <p:cNvSpPr>
            <a:spLocks noGrp="1"/>
          </p:cNvSpPr>
          <p:nvPr>
            <p:ph idx="1"/>
          </p:nvPr>
        </p:nvSpPr>
        <p:spPr/>
        <p:txBody>
          <a:bodyPr/>
          <a:lstStyle/>
          <a:p>
            <a:pPr marL="0" indent="0" algn="just">
              <a:buNone/>
            </a:pPr>
            <a:r>
              <a:rPr lang="pt-BR" b="0" i="0" dirty="0">
                <a:solidFill>
                  <a:srgbClr val="333333"/>
                </a:solidFill>
                <a:effectLst/>
                <a:latin typeface="Open Sans"/>
              </a:rPr>
              <a:t>O </a:t>
            </a:r>
            <a:r>
              <a:rPr lang="pt-BR" b="1" i="0" dirty="0">
                <a:solidFill>
                  <a:srgbClr val="333333"/>
                </a:solidFill>
                <a:effectLst/>
                <a:latin typeface="Open Sans"/>
              </a:rPr>
              <a:t>sistema tegumentar</a:t>
            </a:r>
            <a:r>
              <a:rPr lang="pt-BR" b="0" i="0" dirty="0">
                <a:solidFill>
                  <a:srgbClr val="333333"/>
                </a:solidFill>
                <a:effectLst/>
                <a:latin typeface="Open Sans"/>
              </a:rPr>
              <a:t>, mais conhecido pelos leigos como “a pele”, é o maior dos sistemas orgânicos do corpo e um dos mais importantes.</a:t>
            </a:r>
          </a:p>
          <a:p>
            <a:pPr marL="0" indent="0" algn="just">
              <a:buNone/>
            </a:pPr>
            <a:r>
              <a:rPr lang="pt-BR" b="0" i="0" dirty="0">
                <a:solidFill>
                  <a:srgbClr val="333333"/>
                </a:solidFill>
                <a:effectLst/>
                <a:latin typeface="Open Sans"/>
              </a:rPr>
              <a:t>Longe de ser apenas uma cobertura para garantir que os tecidos subjacentes do corpo não sejam expostos, a pele desempenha uma série de funções, que vão desde ajudar o corpo a eliminar resíduos até proteger o corpo de traumas físicos.</a:t>
            </a:r>
          </a:p>
          <a:p>
            <a:pPr marL="0" indent="0" algn="just">
              <a:buNone/>
            </a:pPr>
            <a:r>
              <a:rPr lang="pt-BR" b="0" i="0" dirty="0">
                <a:solidFill>
                  <a:srgbClr val="333333"/>
                </a:solidFill>
                <a:effectLst/>
                <a:latin typeface="Open Sans"/>
              </a:rPr>
              <a:t>Em seres humanos, o </a:t>
            </a:r>
            <a:r>
              <a:rPr lang="pt-BR" b="1" i="0" dirty="0">
                <a:solidFill>
                  <a:srgbClr val="333333"/>
                </a:solidFill>
                <a:effectLst/>
                <a:latin typeface="Open Sans"/>
              </a:rPr>
              <a:t>sistema tegumentar</a:t>
            </a:r>
            <a:r>
              <a:rPr lang="pt-BR" b="0" i="0" dirty="0">
                <a:solidFill>
                  <a:srgbClr val="333333"/>
                </a:solidFill>
                <a:effectLst/>
                <a:latin typeface="Open Sans"/>
              </a:rPr>
              <a:t> pode representar até 15% do peso corporal total e tem uma grande área de superfície que se encontra com várias membranas mucosas, como as que revestem a boca, o orifício no final do intestino grosso e as órbitas oculares.</a:t>
            </a:r>
          </a:p>
          <a:p>
            <a:endParaRPr lang="pt-BR" dirty="0"/>
          </a:p>
        </p:txBody>
      </p:sp>
      <p:sp>
        <p:nvSpPr>
          <p:cNvPr id="4" name="Espaço Reservado para Data 3">
            <a:extLst>
              <a:ext uri="{FF2B5EF4-FFF2-40B4-BE49-F238E27FC236}">
                <a16:creationId xmlns:a16="http://schemas.microsoft.com/office/drawing/2014/main" id="{1E86DC03-6C20-4916-88BE-37C587245D87}"/>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330245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067FE-F855-4622-9797-374B646683DB}"/>
              </a:ext>
            </a:extLst>
          </p:cNvPr>
          <p:cNvSpPr>
            <a:spLocks noGrp="1"/>
          </p:cNvSpPr>
          <p:nvPr>
            <p:ph type="title"/>
          </p:nvPr>
        </p:nvSpPr>
        <p:spPr>
          <a:xfrm>
            <a:off x="713076" y="0"/>
            <a:ext cx="11029616" cy="1188720"/>
          </a:xfrm>
        </p:spPr>
        <p:txBody>
          <a:bodyPr/>
          <a:lstStyle/>
          <a:p>
            <a:r>
              <a:rPr lang="pt-BR" b="1" i="0" dirty="0">
                <a:solidFill>
                  <a:srgbClr val="000000"/>
                </a:solidFill>
                <a:effectLst/>
                <a:latin typeface="Lato"/>
              </a:rPr>
              <a:t>Foliculites profundas (atingem todo folículo piloso)</a:t>
            </a:r>
            <a:endParaRPr lang="pt-BR" dirty="0"/>
          </a:p>
        </p:txBody>
      </p:sp>
      <p:sp>
        <p:nvSpPr>
          <p:cNvPr id="3" name="Espaço Reservado para Conteúdo 2">
            <a:extLst>
              <a:ext uri="{FF2B5EF4-FFF2-40B4-BE49-F238E27FC236}">
                <a16:creationId xmlns:a16="http://schemas.microsoft.com/office/drawing/2014/main" id="{451491C5-1704-4E5D-96F1-B30C49E02152}"/>
              </a:ext>
            </a:extLst>
          </p:cNvPr>
          <p:cNvSpPr>
            <a:spLocks noGrp="1"/>
          </p:cNvSpPr>
          <p:nvPr>
            <p:ph idx="1"/>
          </p:nvPr>
        </p:nvSpPr>
        <p:spPr>
          <a:xfrm>
            <a:off x="581192" y="1436282"/>
            <a:ext cx="11029615" cy="5352757"/>
          </a:xfrm>
        </p:spPr>
        <p:txBody>
          <a:bodyPr>
            <a:normAutofit fontScale="92500" lnSpcReduction="10000"/>
          </a:bodyPr>
          <a:lstStyle/>
          <a:p>
            <a:pPr algn="just" fontAlgn="base"/>
            <a:r>
              <a:rPr lang="pt-BR" b="1" i="0" dirty="0">
                <a:solidFill>
                  <a:srgbClr val="000000"/>
                </a:solidFill>
                <a:effectLst/>
                <a:latin typeface="Lato"/>
              </a:rPr>
              <a:t>Sicose barba</a:t>
            </a:r>
            <a:r>
              <a:rPr lang="pt-BR" b="0" i="0" dirty="0">
                <a:solidFill>
                  <a:srgbClr val="000000"/>
                </a:solidFill>
                <a:effectLst/>
                <a:latin typeface="Lato"/>
              </a:rPr>
              <a:t>: pequenas inflamações, que se apresentam como pústulas, aparecendo primeiro no lábio superior, queixo e mandíbula. Podem se tornar recorrentes, surgindo com o barbear diário. Em casos mais graves, podem deixar cicatrizes.</a:t>
            </a:r>
          </a:p>
          <a:p>
            <a:pPr algn="just" fontAlgn="base"/>
            <a:r>
              <a:rPr lang="pt-BR" b="1" i="0" dirty="0">
                <a:solidFill>
                  <a:srgbClr val="000000"/>
                </a:solidFill>
                <a:effectLst/>
                <a:latin typeface="Lato"/>
              </a:rPr>
              <a:t>Foliculite por bactéria gram-negativa</a:t>
            </a:r>
            <a:r>
              <a:rPr lang="pt-BR" b="0" i="0" dirty="0">
                <a:solidFill>
                  <a:srgbClr val="000000"/>
                </a:solidFill>
                <a:effectLst/>
                <a:latin typeface="Lato"/>
              </a:rPr>
              <a:t>: costuma se desenvolver quando a pessoa usa antibióticos por longo tempo para tratar acne. Esses medicamentos alteram o equilíbrio normal da pele, fazendo com que as bactérias gram-negativas se desenvolvam. Na maioria das pessoas não há grandes problemas, principalmente após cessar o uso dos medicamentos. Em alguns casos, elas podem se espalhar pela face e causar lesões graves.</a:t>
            </a:r>
          </a:p>
          <a:p>
            <a:pPr algn="just" fontAlgn="base"/>
            <a:r>
              <a:rPr lang="pt-BR" b="1" i="0" dirty="0">
                <a:solidFill>
                  <a:srgbClr val="000000"/>
                </a:solidFill>
                <a:effectLst/>
                <a:latin typeface="Lato"/>
              </a:rPr>
              <a:t>Furúnculos e carbúnculos</a:t>
            </a:r>
            <a:r>
              <a:rPr lang="pt-BR" b="0" i="0" dirty="0">
                <a:solidFill>
                  <a:srgbClr val="000000"/>
                </a:solidFill>
                <a:effectLst/>
                <a:latin typeface="Lato"/>
              </a:rPr>
              <a:t>: ocorrem quando os folículos pilosos são profundamente infectados por bactérias </a:t>
            </a:r>
            <a:r>
              <a:rPr lang="pt-BR" b="0" i="0" dirty="0" err="1">
                <a:solidFill>
                  <a:srgbClr val="000000"/>
                </a:solidFill>
                <a:effectLst/>
                <a:latin typeface="Lato"/>
              </a:rPr>
              <a:t>estafilocócicas</a:t>
            </a:r>
            <a:r>
              <a:rPr lang="pt-BR" b="0" i="0" dirty="0">
                <a:solidFill>
                  <a:srgbClr val="000000"/>
                </a:solidFill>
                <a:effectLst/>
                <a:latin typeface="Lato"/>
              </a:rPr>
              <a:t>. Geralmente, se inicia repentinamente como pápulas vermelhas e doloridas. A pele circundante também pode estar vermelha e inchada. Na evolução enche-se de pus e cresce gradualmente, tornando-se cada vez mais dolorida. No estágio final rompe e pode drenar secreção purulenta. Lesões pequenas costumam curar sem deixar cicatrizes. O carbúnculo é um aglomerado de furúnculos que, muitas vezes, ocorre na parte de trás do pescoço, ombros, costas e coxas. São infecções mais profundas e graves do que um único furúnculo. Quase sempre deixam cicatrizes.</a:t>
            </a:r>
          </a:p>
          <a:p>
            <a:pPr algn="just" fontAlgn="base"/>
            <a:r>
              <a:rPr lang="pt-BR" b="1" i="0" dirty="0">
                <a:solidFill>
                  <a:srgbClr val="000000"/>
                </a:solidFill>
                <a:effectLst/>
                <a:latin typeface="Lato"/>
              </a:rPr>
              <a:t>Foliculite </a:t>
            </a:r>
            <a:r>
              <a:rPr lang="pt-BR" b="1" i="0" dirty="0" err="1">
                <a:solidFill>
                  <a:srgbClr val="000000"/>
                </a:solidFill>
                <a:effectLst/>
                <a:latin typeface="Lato"/>
              </a:rPr>
              <a:t>eosinofílica</a:t>
            </a:r>
            <a:r>
              <a:rPr lang="pt-BR" b="0" i="0" dirty="0">
                <a:solidFill>
                  <a:srgbClr val="000000"/>
                </a:solidFill>
                <a:effectLst/>
                <a:latin typeface="Lato"/>
              </a:rPr>
              <a:t>: acomete principalmente pessoas infectadas pelo vírus HIV. É caracterizada por manchas avermelhadas e feridas com pus que podem coçar, principalmente na face e nos braços. As feridas costumam se espalhar e deixam a pele das áreas afetadas mais escuras do que a cor normal. A causa exata da foliculite </a:t>
            </a:r>
            <a:r>
              <a:rPr lang="pt-BR" b="0" i="0" dirty="0" err="1">
                <a:solidFill>
                  <a:srgbClr val="000000"/>
                </a:solidFill>
                <a:effectLst/>
                <a:latin typeface="Lato"/>
              </a:rPr>
              <a:t>eosinofílica</a:t>
            </a:r>
            <a:r>
              <a:rPr lang="pt-BR" b="0" i="0" dirty="0">
                <a:solidFill>
                  <a:srgbClr val="000000"/>
                </a:solidFill>
                <a:effectLst/>
                <a:latin typeface="Lato"/>
              </a:rPr>
              <a:t> não é conhecida, embora possa envolver o mesmo fungo responsável pela foliculite </a:t>
            </a:r>
            <a:r>
              <a:rPr lang="pt-BR" b="0" i="0" dirty="0" err="1">
                <a:solidFill>
                  <a:srgbClr val="000000"/>
                </a:solidFill>
                <a:effectLst/>
                <a:latin typeface="Lato"/>
              </a:rPr>
              <a:t>pitirospórica</a:t>
            </a:r>
            <a:r>
              <a:rPr lang="pt-BR" b="0" i="0" dirty="0">
                <a:solidFill>
                  <a:srgbClr val="000000"/>
                </a:solidFill>
                <a:effectLst/>
                <a:latin typeface="Lato"/>
              </a:rPr>
              <a:t>.  </a:t>
            </a:r>
          </a:p>
          <a:p>
            <a:pPr marL="0" indent="0">
              <a:buNone/>
            </a:pPr>
            <a:endParaRPr lang="pt-BR" dirty="0"/>
          </a:p>
        </p:txBody>
      </p:sp>
      <p:sp>
        <p:nvSpPr>
          <p:cNvPr id="4" name="Espaço Reservado para Data 3">
            <a:extLst>
              <a:ext uri="{FF2B5EF4-FFF2-40B4-BE49-F238E27FC236}">
                <a16:creationId xmlns:a16="http://schemas.microsoft.com/office/drawing/2014/main" id="{09F1C5F2-F09E-4957-AD7A-43A197CDF899}"/>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033016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AF0804-CD32-43DD-A1CF-77A108D120BD}"/>
              </a:ext>
            </a:extLst>
          </p:cNvPr>
          <p:cNvSpPr>
            <a:spLocks noGrp="1"/>
          </p:cNvSpPr>
          <p:nvPr>
            <p:ph type="title"/>
          </p:nvPr>
        </p:nvSpPr>
        <p:spPr>
          <a:xfrm>
            <a:off x="581192" y="288290"/>
            <a:ext cx="11029616" cy="1188720"/>
          </a:xfrm>
        </p:spPr>
        <p:txBody>
          <a:bodyPr/>
          <a:lstStyle/>
          <a:p>
            <a:r>
              <a:rPr lang="pt-BR" dirty="0"/>
              <a:t>tratamento</a:t>
            </a:r>
          </a:p>
        </p:txBody>
      </p:sp>
      <p:sp>
        <p:nvSpPr>
          <p:cNvPr id="3" name="Espaço Reservado para Conteúdo 2">
            <a:extLst>
              <a:ext uri="{FF2B5EF4-FFF2-40B4-BE49-F238E27FC236}">
                <a16:creationId xmlns:a16="http://schemas.microsoft.com/office/drawing/2014/main" id="{6D4F9FB7-AF4E-437F-AFAB-DB20ACF74299}"/>
              </a:ext>
            </a:extLst>
          </p:cNvPr>
          <p:cNvSpPr>
            <a:spLocks noGrp="1"/>
          </p:cNvSpPr>
          <p:nvPr>
            <p:ph idx="1"/>
          </p:nvPr>
        </p:nvSpPr>
        <p:spPr>
          <a:xfrm>
            <a:off x="581192" y="1696818"/>
            <a:ext cx="11029615" cy="4498340"/>
          </a:xfrm>
        </p:spPr>
        <p:txBody>
          <a:bodyPr>
            <a:normAutofit lnSpcReduction="10000"/>
          </a:bodyPr>
          <a:lstStyle/>
          <a:p>
            <a:pPr marL="0" indent="0" algn="just">
              <a:buNone/>
            </a:pPr>
            <a:r>
              <a:rPr lang="pt-BR" b="0" i="0" dirty="0">
                <a:solidFill>
                  <a:srgbClr val="000000"/>
                </a:solidFill>
                <a:effectLst/>
                <a:latin typeface="Lato"/>
              </a:rPr>
              <a:t>Um médico pode diagnosticar a foliculite simplesmente examinando a área acometida da pele. Em alguns casos, amostras da secreção da lesão são enviadas para que sejam examinadas em laboratório.  Casos persistentes ou recorrentes podem exigir tratamento. </a:t>
            </a:r>
          </a:p>
          <a:p>
            <a:pPr marL="0" indent="0" algn="just">
              <a:buNone/>
            </a:pPr>
            <a:r>
              <a:rPr lang="pt-BR" b="0" i="0" dirty="0">
                <a:solidFill>
                  <a:srgbClr val="000000"/>
                </a:solidFill>
                <a:effectLst/>
                <a:latin typeface="Lato"/>
              </a:rPr>
              <a:t>A terapia dependerá do tipo e da gravidade de cada infecção. Mesmo se o tratamento ajudar, a infecção pode voltar. </a:t>
            </a:r>
            <a:r>
              <a:rPr lang="pt-BR" b="0" i="1" dirty="0">
                <a:solidFill>
                  <a:srgbClr val="000000"/>
                </a:solidFill>
                <a:effectLst/>
                <a:latin typeface="Lato"/>
              </a:rPr>
              <a:t>Foliculites bacterianas</a:t>
            </a:r>
            <a:r>
              <a:rPr lang="pt-BR" b="0" i="0" dirty="0">
                <a:solidFill>
                  <a:srgbClr val="000000"/>
                </a:solidFill>
                <a:effectLst/>
                <a:latin typeface="Lato"/>
              </a:rPr>
              <a:t>: podem ser tratadas com antibiótico tópico, oral ou uma combinação dos dois. Também pode ser recomendado evitar raspar/barbear a área, até que a infecção regrida. </a:t>
            </a:r>
            <a:r>
              <a:rPr lang="pt-BR" b="0" i="1" dirty="0" err="1">
                <a:solidFill>
                  <a:srgbClr val="000000"/>
                </a:solidFill>
                <a:effectLst/>
                <a:latin typeface="Lato"/>
              </a:rPr>
              <a:t>Pseudofoliculite</a:t>
            </a:r>
            <a:r>
              <a:rPr lang="pt-BR" b="0" i="1" dirty="0">
                <a:solidFill>
                  <a:srgbClr val="000000"/>
                </a:solidFill>
                <a:effectLst/>
                <a:latin typeface="Lato"/>
              </a:rPr>
              <a:t> da barba</a:t>
            </a:r>
            <a:r>
              <a:rPr lang="pt-BR" b="0" i="0" dirty="0">
                <a:solidFill>
                  <a:srgbClr val="000000"/>
                </a:solidFill>
                <a:effectLst/>
                <a:latin typeface="Lato"/>
              </a:rPr>
              <a:t>: trocar a lâmina pelo barbeador elétrico pode ser uma opção.</a:t>
            </a:r>
          </a:p>
          <a:p>
            <a:pPr marL="0" indent="0" algn="just">
              <a:buNone/>
            </a:pPr>
            <a:r>
              <a:rPr lang="pt-BR" b="0" i="0" dirty="0">
                <a:solidFill>
                  <a:srgbClr val="000000"/>
                </a:solidFill>
                <a:effectLst/>
                <a:latin typeface="Lato"/>
              </a:rPr>
              <a:t>Usar água morna ao barbear-se; massagear os pelos para que fiquem mais amolecidos; e passar o barbeador sempre no sentido do crescimento dos pelos. Após terminar o processo, passar um hidratante. </a:t>
            </a:r>
            <a:r>
              <a:rPr lang="pt-BR" b="0" i="1" dirty="0">
                <a:solidFill>
                  <a:srgbClr val="000000"/>
                </a:solidFill>
                <a:effectLst/>
                <a:latin typeface="Lato"/>
              </a:rPr>
              <a:t>Foliculite </a:t>
            </a:r>
            <a:r>
              <a:rPr lang="pt-BR" b="0" i="1" dirty="0" err="1">
                <a:solidFill>
                  <a:srgbClr val="000000"/>
                </a:solidFill>
                <a:effectLst/>
                <a:latin typeface="Lato"/>
              </a:rPr>
              <a:t>Pitirospórica</a:t>
            </a:r>
            <a:r>
              <a:rPr lang="pt-BR" b="0" i="0" dirty="0">
                <a:solidFill>
                  <a:srgbClr val="000000"/>
                </a:solidFill>
                <a:effectLst/>
                <a:latin typeface="Lato"/>
              </a:rPr>
              <a:t>: antifúngicos tópicos ou orais são os mais eficazes para este tipo. </a:t>
            </a:r>
          </a:p>
          <a:p>
            <a:pPr marL="0" indent="0" algn="just">
              <a:buNone/>
            </a:pPr>
            <a:r>
              <a:rPr lang="pt-BR" b="1" i="1" dirty="0">
                <a:solidFill>
                  <a:srgbClr val="000000"/>
                </a:solidFill>
                <a:effectLst/>
                <a:latin typeface="Lato"/>
              </a:rPr>
              <a:t>Furúnculos e carbúnculos</a:t>
            </a:r>
            <a:r>
              <a:rPr lang="pt-BR" b="0" i="0" dirty="0">
                <a:solidFill>
                  <a:srgbClr val="000000"/>
                </a:solidFill>
                <a:effectLst/>
                <a:latin typeface="Lato"/>
              </a:rPr>
              <a:t>: o médico pode drenar a infecção com uma pequena incisão para aliviar os sintomas. Pode ser necessário o uso de antibióticos para ajudar na melhora dos sintomas. </a:t>
            </a:r>
          </a:p>
          <a:p>
            <a:pPr marL="0" indent="0" algn="just">
              <a:buNone/>
            </a:pPr>
            <a:r>
              <a:rPr lang="pt-BR" b="1" i="1" dirty="0">
                <a:solidFill>
                  <a:srgbClr val="000000"/>
                </a:solidFill>
                <a:effectLst/>
                <a:latin typeface="Lato"/>
              </a:rPr>
              <a:t>Foliculite </a:t>
            </a:r>
            <a:r>
              <a:rPr lang="pt-BR" b="1" i="1" dirty="0" err="1">
                <a:solidFill>
                  <a:srgbClr val="000000"/>
                </a:solidFill>
                <a:effectLst/>
                <a:latin typeface="Lato"/>
              </a:rPr>
              <a:t>eosinofílica</a:t>
            </a:r>
            <a:r>
              <a:rPr lang="pt-BR" b="0" i="0" dirty="0">
                <a:solidFill>
                  <a:srgbClr val="000000"/>
                </a:solidFill>
                <a:effectLst/>
                <a:latin typeface="Lato"/>
              </a:rPr>
              <a:t>: os corticosteroides são o melhor tratamento. Em casos graves é necessário entrar também com a medicação oral. Em pacientes com HIV, além dos esteroides tópicos, o médico pode receitar anti-histamínicos via oral.</a:t>
            </a:r>
            <a:endParaRPr lang="pt-BR" dirty="0"/>
          </a:p>
        </p:txBody>
      </p:sp>
      <p:sp>
        <p:nvSpPr>
          <p:cNvPr id="4" name="Espaço Reservado para Data 3">
            <a:extLst>
              <a:ext uri="{FF2B5EF4-FFF2-40B4-BE49-F238E27FC236}">
                <a16:creationId xmlns:a16="http://schemas.microsoft.com/office/drawing/2014/main" id="{1B53700F-C070-4F32-99D5-FB5C7DCCE79E}"/>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568363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4EE5DA-1D56-45D7-A812-5161F26F7C04}"/>
              </a:ext>
            </a:extLst>
          </p:cNvPr>
          <p:cNvSpPr>
            <a:spLocks noGrp="1"/>
          </p:cNvSpPr>
          <p:nvPr>
            <p:ph type="title"/>
          </p:nvPr>
        </p:nvSpPr>
        <p:spPr/>
        <p:txBody>
          <a:bodyPr/>
          <a:lstStyle/>
          <a:p>
            <a:r>
              <a:rPr lang="pt-BR" dirty="0"/>
              <a:t>prevenção</a:t>
            </a:r>
          </a:p>
        </p:txBody>
      </p:sp>
      <p:sp>
        <p:nvSpPr>
          <p:cNvPr id="3" name="Espaço Reservado para Conteúdo 2">
            <a:extLst>
              <a:ext uri="{FF2B5EF4-FFF2-40B4-BE49-F238E27FC236}">
                <a16:creationId xmlns:a16="http://schemas.microsoft.com/office/drawing/2014/main" id="{CF9120A9-A1F3-4AEA-8EB4-C6D4B51F5498}"/>
              </a:ext>
            </a:extLst>
          </p:cNvPr>
          <p:cNvSpPr>
            <a:spLocks noGrp="1"/>
          </p:cNvSpPr>
          <p:nvPr>
            <p:ph idx="1"/>
          </p:nvPr>
        </p:nvSpPr>
        <p:spPr/>
        <p:txBody>
          <a:bodyPr/>
          <a:lstStyle/>
          <a:p>
            <a:pPr algn="just" fontAlgn="base">
              <a:buFont typeface="Arial" panose="020B0604020202020204" pitchFamily="34" charset="0"/>
              <a:buChar char="•"/>
            </a:pPr>
            <a:r>
              <a:rPr lang="pt-BR" b="0" i="0" dirty="0">
                <a:solidFill>
                  <a:srgbClr val="333333"/>
                </a:solidFill>
                <a:effectLst/>
                <a:latin typeface="Lato"/>
              </a:rPr>
              <a:t>Manter a pele limpa, seca e livre de escoriações ou irritações pode ajudar a prevenir a foliculite.</a:t>
            </a:r>
          </a:p>
          <a:p>
            <a:pPr algn="just" fontAlgn="base">
              <a:buFont typeface="Arial" panose="020B0604020202020204" pitchFamily="34" charset="0"/>
              <a:buChar char="•"/>
            </a:pPr>
            <a:r>
              <a:rPr lang="pt-BR" b="0" i="0" dirty="0">
                <a:solidFill>
                  <a:srgbClr val="333333"/>
                </a:solidFill>
                <a:effectLst/>
                <a:latin typeface="Lato"/>
              </a:rPr>
              <a:t>Evitar lavagens antissépticas rotineiramente, pois deixam a pele seca e eliminam as bactérias protetoras.</a:t>
            </a:r>
          </a:p>
          <a:p>
            <a:pPr algn="just" fontAlgn="base">
              <a:buFont typeface="Arial" panose="020B0604020202020204" pitchFamily="34" charset="0"/>
              <a:buChar char="•"/>
            </a:pPr>
            <a:r>
              <a:rPr lang="pt-BR" b="0" i="0" dirty="0">
                <a:solidFill>
                  <a:srgbClr val="333333"/>
                </a:solidFill>
                <a:effectLst/>
                <a:latin typeface="Lato"/>
              </a:rPr>
              <a:t>Manter a pele hidratada.</a:t>
            </a:r>
          </a:p>
          <a:p>
            <a:pPr algn="just" fontAlgn="base">
              <a:buFont typeface="Arial" panose="020B0604020202020204" pitchFamily="34" charset="0"/>
              <a:buChar char="•"/>
            </a:pPr>
            <a:r>
              <a:rPr lang="pt-BR" b="0" i="0" dirty="0">
                <a:solidFill>
                  <a:srgbClr val="333333"/>
                </a:solidFill>
                <a:effectLst/>
                <a:latin typeface="Lato"/>
              </a:rPr>
              <a:t>Tomar cuidado ao fazer a barba, usar gel de barbear, espuma ou sabão para lubrificar as lâminas e evitar cortes.</a:t>
            </a:r>
          </a:p>
          <a:p>
            <a:pPr algn="just" fontAlgn="base">
              <a:buFont typeface="Arial" panose="020B0604020202020204" pitchFamily="34" charset="0"/>
              <a:buChar char="•"/>
            </a:pPr>
            <a:r>
              <a:rPr lang="pt-BR" b="0" i="0" dirty="0">
                <a:solidFill>
                  <a:srgbClr val="333333"/>
                </a:solidFill>
                <a:effectLst/>
                <a:latin typeface="Lato"/>
              </a:rPr>
              <a:t>No caso da </a:t>
            </a:r>
            <a:r>
              <a:rPr lang="pt-BR" b="0" i="0" dirty="0" err="1">
                <a:solidFill>
                  <a:srgbClr val="333333"/>
                </a:solidFill>
                <a:effectLst/>
                <a:latin typeface="Lato"/>
              </a:rPr>
              <a:t>pseudofoliculite</a:t>
            </a:r>
            <a:r>
              <a:rPr lang="pt-BR" b="0" i="0" dirty="0">
                <a:solidFill>
                  <a:srgbClr val="333333"/>
                </a:solidFill>
                <a:effectLst/>
                <a:latin typeface="Lato"/>
              </a:rPr>
              <a:t> da barba, o mais indicado é usar barbeador elétrico.</a:t>
            </a:r>
          </a:p>
        </p:txBody>
      </p:sp>
      <p:sp>
        <p:nvSpPr>
          <p:cNvPr id="4" name="Espaço Reservado para Data 3">
            <a:extLst>
              <a:ext uri="{FF2B5EF4-FFF2-40B4-BE49-F238E27FC236}">
                <a16:creationId xmlns:a16="http://schemas.microsoft.com/office/drawing/2014/main" id="{BE20E7AC-B3A8-475F-A767-7DA1674E4E9F}"/>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663837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344985-AD65-4130-8FC8-34A1D7D6A536}"/>
              </a:ext>
            </a:extLst>
          </p:cNvPr>
          <p:cNvSpPr>
            <a:spLocks noGrp="1"/>
          </p:cNvSpPr>
          <p:nvPr>
            <p:ph type="title"/>
          </p:nvPr>
        </p:nvSpPr>
        <p:spPr/>
        <p:txBody>
          <a:bodyPr/>
          <a:lstStyle/>
          <a:p>
            <a:r>
              <a:rPr lang="pt-BR" dirty="0"/>
              <a:t>psoríase</a:t>
            </a:r>
          </a:p>
        </p:txBody>
      </p:sp>
      <p:sp>
        <p:nvSpPr>
          <p:cNvPr id="4" name="Espaço Reservado para Data 3">
            <a:extLst>
              <a:ext uri="{FF2B5EF4-FFF2-40B4-BE49-F238E27FC236}">
                <a16:creationId xmlns:a16="http://schemas.microsoft.com/office/drawing/2014/main" id="{9968C75E-64AC-4420-B45B-7080189E87C7}"/>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pic>
        <p:nvPicPr>
          <p:cNvPr id="7170" name="Picture 2" descr="Psoríase">
            <a:extLst>
              <a:ext uri="{FF2B5EF4-FFF2-40B4-BE49-F238E27FC236}">
                <a16:creationId xmlns:a16="http://schemas.microsoft.com/office/drawing/2014/main" id="{8ADAE43B-0C16-41E5-8957-4C649C5748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5713" y="1178169"/>
            <a:ext cx="5263356" cy="526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086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651CE-5543-47E7-82BA-0AD0E3EFB1F4}"/>
              </a:ext>
            </a:extLst>
          </p:cNvPr>
          <p:cNvSpPr>
            <a:spLocks noGrp="1"/>
          </p:cNvSpPr>
          <p:nvPr>
            <p:ph type="title"/>
          </p:nvPr>
        </p:nvSpPr>
        <p:spPr>
          <a:xfrm>
            <a:off x="581191" y="0"/>
            <a:ext cx="11029616" cy="1188720"/>
          </a:xfrm>
        </p:spPr>
        <p:txBody>
          <a:bodyPr/>
          <a:lstStyle/>
          <a:p>
            <a:r>
              <a:rPr lang="pt-BR" dirty="0"/>
              <a:t>definição</a:t>
            </a:r>
          </a:p>
        </p:txBody>
      </p:sp>
      <p:sp>
        <p:nvSpPr>
          <p:cNvPr id="3" name="Espaço Reservado para Conteúdo 2">
            <a:extLst>
              <a:ext uri="{FF2B5EF4-FFF2-40B4-BE49-F238E27FC236}">
                <a16:creationId xmlns:a16="http://schemas.microsoft.com/office/drawing/2014/main" id="{CF26B5E2-E073-49FE-9EDA-8B7DDF7C8FDC}"/>
              </a:ext>
            </a:extLst>
          </p:cNvPr>
          <p:cNvSpPr>
            <a:spLocks noGrp="1"/>
          </p:cNvSpPr>
          <p:nvPr>
            <p:ph idx="1"/>
          </p:nvPr>
        </p:nvSpPr>
        <p:spPr>
          <a:xfrm>
            <a:off x="581191" y="1072818"/>
            <a:ext cx="11029616" cy="5351096"/>
          </a:xfrm>
        </p:spPr>
        <p:txBody>
          <a:bodyPr>
            <a:normAutofit/>
          </a:bodyPr>
          <a:lstStyle/>
          <a:p>
            <a:pPr marL="0" indent="0" algn="just">
              <a:buNone/>
            </a:pPr>
            <a:r>
              <a:rPr lang="pt-BR" b="0" i="0" dirty="0">
                <a:solidFill>
                  <a:srgbClr val="000000"/>
                </a:solidFill>
                <a:effectLst/>
                <a:latin typeface="Lato"/>
              </a:rPr>
              <a:t>Doença da pele relativamente comum, crônica e não contagiosa. É cíclica, ou seja, apresenta sintomas que desaparecem e reaparecem periodicamente.  Sua causa é desconhecida, mas se sabe que pode estar relacionada ao sistema imunológico, às interações com o meio ambiente e à suscetibilidade genética. </a:t>
            </a:r>
          </a:p>
          <a:p>
            <a:pPr marL="0" indent="0" algn="just">
              <a:buNone/>
            </a:pPr>
            <a:r>
              <a:rPr lang="pt-BR" b="0" i="0" dirty="0">
                <a:solidFill>
                  <a:srgbClr val="000000"/>
                </a:solidFill>
                <a:effectLst/>
                <a:latin typeface="Lato"/>
              </a:rPr>
              <a:t>Acredita-se que ela se desenvolve quando os linfócitos T (células responsáveis pela defesa do organismo) liberam substâncias inflamatórias e formadoras de vasos. Iniciam-se, então, respostas imunológicas que incluem dilatação dos vasos sanguíneos da pele e infiltração da pele com células de defesa chamadas neutrófilos, como as células da pele estão sendo atacadas, sua produção também aumenta, levando a uma rapidez do seu ciclo evolutivo, com consequente grande produção de escamas devido à imaturidade das células.   Esse ciclo faz com que ambas as células mortas não consigam ser eliminadas eficientemente, formando manchas espessas e escamosas na pele. </a:t>
            </a:r>
          </a:p>
          <a:p>
            <a:pPr marL="0" indent="0" algn="just">
              <a:buNone/>
            </a:pPr>
            <a:r>
              <a:rPr lang="pt-BR" b="0" i="0" dirty="0">
                <a:solidFill>
                  <a:srgbClr val="000000"/>
                </a:solidFill>
                <a:effectLst/>
                <a:latin typeface="Lato"/>
              </a:rPr>
              <a:t>Normalmente, essa cadeia só é quebrada com tratamento. É importante ressaltar: a doença não é contagiosa e o contato com pacientes não precisa ser evitado.   É frequente a associação de psoríase e artrite </a:t>
            </a:r>
            <a:r>
              <a:rPr lang="pt-BR" b="0" i="0" dirty="0" err="1">
                <a:solidFill>
                  <a:srgbClr val="000000"/>
                </a:solidFill>
                <a:effectLst/>
                <a:latin typeface="Lato"/>
              </a:rPr>
              <a:t>psoriática</a:t>
            </a:r>
            <a:r>
              <a:rPr lang="pt-BR" b="0" i="0" dirty="0">
                <a:solidFill>
                  <a:srgbClr val="000000"/>
                </a:solidFill>
                <a:effectLst/>
                <a:latin typeface="Lato"/>
              </a:rPr>
              <a:t>, doenças </a:t>
            </a:r>
            <a:r>
              <a:rPr lang="pt-BR" b="0" i="0" dirty="0" err="1">
                <a:solidFill>
                  <a:srgbClr val="000000"/>
                </a:solidFill>
                <a:effectLst/>
                <a:latin typeface="Lato"/>
              </a:rPr>
              <a:t>cardiometabólicas</a:t>
            </a:r>
            <a:r>
              <a:rPr lang="pt-BR" b="0" i="0" dirty="0">
                <a:solidFill>
                  <a:srgbClr val="000000"/>
                </a:solidFill>
                <a:effectLst/>
                <a:latin typeface="Lato"/>
              </a:rPr>
              <a:t>, doenças gastrointestinais, diversos tipos de cânceres e distúrbios do humor. A patogênese das comorbidades em pacientes com psoríase permanece desconhecida. Entretanto, há hipóteses de que vias inflamatórias comuns, mediadores celulares e susceptibilidade genética estão implicados.</a:t>
            </a:r>
            <a:endParaRPr lang="pt-BR" dirty="0"/>
          </a:p>
        </p:txBody>
      </p:sp>
      <p:sp>
        <p:nvSpPr>
          <p:cNvPr id="4" name="Espaço Reservado para Data 3">
            <a:extLst>
              <a:ext uri="{FF2B5EF4-FFF2-40B4-BE49-F238E27FC236}">
                <a16:creationId xmlns:a16="http://schemas.microsoft.com/office/drawing/2014/main" id="{D500F066-A833-45AF-B118-3A9462CB21FF}"/>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804498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DCE98-DC83-47D3-8E4E-2DC396FA8C17}"/>
              </a:ext>
            </a:extLst>
          </p:cNvPr>
          <p:cNvSpPr>
            <a:spLocks noGrp="1"/>
          </p:cNvSpPr>
          <p:nvPr>
            <p:ph type="title"/>
          </p:nvPr>
        </p:nvSpPr>
        <p:spPr>
          <a:xfrm>
            <a:off x="510854" y="68961"/>
            <a:ext cx="11029616" cy="1188720"/>
          </a:xfrm>
        </p:spPr>
        <p:txBody>
          <a:bodyPr/>
          <a:lstStyle/>
          <a:p>
            <a:r>
              <a:rPr lang="pt-BR" dirty="0"/>
              <a:t>sintomas</a:t>
            </a:r>
          </a:p>
        </p:txBody>
      </p:sp>
      <p:sp>
        <p:nvSpPr>
          <p:cNvPr id="3" name="Espaço Reservado para Conteúdo 2">
            <a:extLst>
              <a:ext uri="{FF2B5EF4-FFF2-40B4-BE49-F238E27FC236}">
                <a16:creationId xmlns:a16="http://schemas.microsoft.com/office/drawing/2014/main" id="{F71E28A4-AFE7-4E33-9886-DE24ECAFC619}"/>
              </a:ext>
            </a:extLst>
          </p:cNvPr>
          <p:cNvSpPr>
            <a:spLocks noGrp="1"/>
          </p:cNvSpPr>
          <p:nvPr>
            <p:ph idx="1"/>
          </p:nvPr>
        </p:nvSpPr>
        <p:spPr>
          <a:xfrm>
            <a:off x="510854" y="1345223"/>
            <a:ext cx="11188776" cy="5078691"/>
          </a:xfrm>
        </p:spPr>
        <p:txBody>
          <a:bodyPr numCol="2">
            <a:normAutofit fontScale="92500" lnSpcReduction="20000"/>
          </a:bodyPr>
          <a:lstStyle/>
          <a:p>
            <a:pPr marL="0" indent="0" algn="l" fontAlgn="base">
              <a:buNone/>
            </a:pPr>
            <a:r>
              <a:rPr lang="pt-BR" b="0" i="0" dirty="0">
                <a:solidFill>
                  <a:srgbClr val="000000"/>
                </a:solidFill>
                <a:effectLst/>
                <a:latin typeface="Lato"/>
              </a:rPr>
              <a:t>Variam de paciente para paciente, conforme o tipo da doença, mas podem incluir:</a:t>
            </a:r>
          </a:p>
          <a:p>
            <a:pPr algn="l" fontAlgn="base">
              <a:buFont typeface="Arial" panose="020B0604020202020204" pitchFamily="34" charset="0"/>
              <a:buChar char="•"/>
            </a:pPr>
            <a:r>
              <a:rPr lang="pt-BR" b="0" i="0" dirty="0">
                <a:solidFill>
                  <a:srgbClr val="333333"/>
                </a:solidFill>
                <a:effectLst/>
                <a:latin typeface="Lato"/>
              </a:rPr>
              <a:t>Manchas vermelhas com escamas secas esbranquiçadas ou prateadas;</a:t>
            </a:r>
          </a:p>
          <a:p>
            <a:pPr algn="l" fontAlgn="base">
              <a:buFont typeface="Arial" panose="020B0604020202020204" pitchFamily="34" charset="0"/>
              <a:buChar char="•"/>
            </a:pPr>
            <a:r>
              <a:rPr lang="pt-BR" b="0" i="0" dirty="0">
                <a:solidFill>
                  <a:srgbClr val="333333"/>
                </a:solidFill>
                <a:effectLst/>
                <a:latin typeface="Lato"/>
              </a:rPr>
              <a:t>Pequenas manchas brancas ou escuras residuais pós lesões;</a:t>
            </a:r>
          </a:p>
          <a:p>
            <a:pPr algn="l" fontAlgn="base">
              <a:buFont typeface="Arial" panose="020B0604020202020204" pitchFamily="34" charset="0"/>
              <a:buChar char="•"/>
            </a:pPr>
            <a:r>
              <a:rPr lang="pt-BR" b="0" i="0" dirty="0">
                <a:solidFill>
                  <a:srgbClr val="333333"/>
                </a:solidFill>
                <a:effectLst/>
                <a:latin typeface="Lato"/>
              </a:rPr>
              <a:t>Pele ressecada e rachada; às vezes, com sangramento;</a:t>
            </a:r>
          </a:p>
          <a:p>
            <a:pPr algn="l" fontAlgn="base">
              <a:buFont typeface="Arial" panose="020B0604020202020204" pitchFamily="34" charset="0"/>
              <a:buChar char="•"/>
            </a:pPr>
            <a:r>
              <a:rPr lang="pt-BR" b="0" i="0" dirty="0">
                <a:solidFill>
                  <a:srgbClr val="333333"/>
                </a:solidFill>
                <a:effectLst/>
                <a:latin typeface="Lato"/>
              </a:rPr>
              <a:t>Coceira, queimação e dor;</a:t>
            </a:r>
          </a:p>
          <a:p>
            <a:pPr algn="l" fontAlgn="base">
              <a:buFont typeface="Arial" panose="020B0604020202020204" pitchFamily="34" charset="0"/>
              <a:buChar char="•"/>
            </a:pPr>
            <a:r>
              <a:rPr lang="pt-BR" b="0" i="0" dirty="0">
                <a:solidFill>
                  <a:srgbClr val="333333"/>
                </a:solidFill>
                <a:effectLst/>
                <a:latin typeface="Lato"/>
              </a:rPr>
              <a:t>Unhas grossas,  sulcadas, descoladas e com depressões puntiformes;</a:t>
            </a:r>
          </a:p>
          <a:p>
            <a:pPr algn="l" fontAlgn="base">
              <a:buFont typeface="Arial" panose="020B0604020202020204" pitchFamily="34" charset="0"/>
              <a:buChar char="•"/>
            </a:pPr>
            <a:r>
              <a:rPr lang="pt-BR" b="0" i="0" dirty="0">
                <a:solidFill>
                  <a:srgbClr val="333333"/>
                </a:solidFill>
                <a:effectLst/>
                <a:latin typeface="Lato"/>
              </a:rPr>
              <a:t>Inchaço e rigidez nas articulações.</a:t>
            </a:r>
          </a:p>
          <a:p>
            <a:pPr marL="0" indent="0" algn="l" fontAlgn="base">
              <a:buNone/>
            </a:pPr>
            <a:r>
              <a:rPr lang="pt-BR" b="0" i="0" dirty="0">
                <a:solidFill>
                  <a:srgbClr val="000000"/>
                </a:solidFill>
                <a:effectLst/>
                <a:latin typeface="Lato"/>
              </a:rPr>
              <a:t>Em casos de psoríase moderada pode haver apenas um desconforto por causa dos sintomas; mas, nos casos mais graves, pode ser dolorosa e provocar alterações que impactam significativamente na qualidade de vida e na autoestima do paciente. Assim, o ideal é procurar tratamento o quanto antes.</a:t>
            </a:r>
          </a:p>
          <a:p>
            <a:pPr marL="0" indent="0" algn="l" fontAlgn="base">
              <a:buNone/>
            </a:pPr>
            <a:r>
              <a:rPr lang="pt-BR" b="0" i="0" dirty="0">
                <a:solidFill>
                  <a:srgbClr val="000000"/>
                </a:solidFill>
                <a:effectLst/>
                <a:latin typeface="Lato"/>
              </a:rPr>
              <a:t>Além disso, alguns fatores podem aumentar as chances de uma pessoa adquirir a doença ou piorar o quadro clínico já existente, dentre eles:</a:t>
            </a:r>
          </a:p>
          <a:p>
            <a:pPr algn="l" fontAlgn="base">
              <a:buFont typeface="Arial" panose="020B0604020202020204" pitchFamily="34" charset="0"/>
              <a:buChar char="•"/>
            </a:pPr>
            <a:r>
              <a:rPr lang="pt-BR" b="0" i="0" dirty="0">
                <a:solidFill>
                  <a:srgbClr val="333333"/>
                </a:solidFill>
                <a:effectLst/>
                <a:latin typeface="Lato"/>
              </a:rPr>
              <a:t>Histórico familiar – entre 30% e 40% dos pacientes de psoríase têm histórico familiar da doença.</a:t>
            </a:r>
          </a:p>
          <a:p>
            <a:pPr algn="l" fontAlgn="base">
              <a:buFont typeface="Arial" panose="020B0604020202020204" pitchFamily="34" charset="0"/>
              <a:buChar char="•"/>
            </a:pPr>
            <a:r>
              <a:rPr lang="pt-BR" b="0" i="0" dirty="0">
                <a:solidFill>
                  <a:srgbClr val="333333"/>
                </a:solidFill>
                <a:effectLst/>
                <a:latin typeface="Lato"/>
              </a:rPr>
              <a:t>Estresse – pessoas com altos níveis de estresse possuem sistema imunológico debilitado.</a:t>
            </a:r>
          </a:p>
          <a:p>
            <a:pPr algn="l" fontAlgn="base">
              <a:buFont typeface="Arial" panose="020B0604020202020204" pitchFamily="34" charset="0"/>
              <a:buChar char="•"/>
            </a:pPr>
            <a:r>
              <a:rPr lang="pt-BR" b="0" i="0" dirty="0">
                <a:solidFill>
                  <a:srgbClr val="333333"/>
                </a:solidFill>
                <a:effectLst/>
                <a:latin typeface="Lato"/>
              </a:rPr>
              <a:t>Obesidade – excesso de peso pode aumentar o risco de desenvolver um tipo de psoríase, a invertida, mais comum em indivíduos negros e HIV positivos.</a:t>
            </a:r>
          </a:p>
          <a:p>
            <a:pPr algn="l" fontAlgn="base">
              <a:buFont typeface="Arial" panose="020B0604020202020204" pitchFamily="34" charset="0"/>
              <a:buChar char="•"/>
            </a:pPr>
            <a:r>
              <a:rPr lang="pt-BR" b="0" i="0" dirty="0">
                <a:solidFill>
                  <a:srgbClr val="333333"/>
                </a:solidFill>
                <a:effectLst/>
                <a:latin typeface="Lato"/>
              </a:rPr>
              <a:t>Tempo frio - pois a pele fica mais ressecada; a psoríase tende a melhorar com a exposição solar.</a:t>
            </a:r>
          </a:p>
          <a:p>
            <a:pPr algn="l" fontAlgn="base">
              <a:buFont typeface="Arial" panose="020B0604020202020204" pitchFamily="34" charset="0"/>
              <a:buChar char="•"/>
            </a:pPr>
            <a:r>
              <a:rPr lang="pt-BR" b="0" i="0" dirty="0">
                <a:solidFill>
                  <a:srgbClr val="333333"/>
                </a:solidFill>
                <a:effectLst/>
                <a:latin typeface="Lato"/>
              </a:rPr>
              <a:t>Consumo de bebidas alcoólicas.</a:t>
            </a:r>
          </a:p>
          <a:p>
            <a:pPr algn="l" fontAlgn="base">
              <a:buFont typeface="Arial" panose="020B0604020202020204" pitchFamily="34" charset="0"/>
              <a:buChar char="•"/>
            </a:pPr>
            <a:r>
              <a:rPr lang="pt-BR" b="0" i="0" dirty="0">
                <a:solidFill>
                  <a:srgbClr val="333333"/>
                </a:solidFill>
                <a:effectLst/>
                <a:latin typeface="Lato"/>
              </a:rPr>
              <a:t>Tabagismo: o cigarro não só aumenta as chances de desenvolver a doença, como também a gravidade da mesma quando se manifesta.</a:t>
            </a:r>
          </a:p>
          <a:p>
            <a:endParaRPr lang="pt-BR" dirty="0"/>
          </a:p>
        </p:txBody>
      </p:sp>
      <p:sp>
        <p:nvSpPr>
          <p:cNvPr id="4" name="Espaço Reservado para Data 3">
            <a:extLst>
              <a:ext uri="{FF2B5EF4-FFF2-40B4-BE49-F238E27FC236}">
                <a16:creationId xmlns:a16="http://schemas.microsoft.com/office/drawing/2014/main" id="{83D86FC3-6697-4319-9D1F-70E6698D1C72}"/>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884678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DBC30A-104B-43BB-9999-F969535D2FC7}"/>
              </a:ext>
            </a:extLst>
          </p:cNvPr>
          <p:cNvSpPr>
            <a:spLocks noGrp="1"/>
          </p:cNvSpPr>
          <p:nvPr>
            <p:ph type="title"/>
          </p:nvPr>
        </p:nvSpPr>
        <p:spPr>
          <a:xfrm>
            <a:off x="581191" y="68961"/>
            <a:ext cx="11029616" cy="1188720"/>
          </a:xfrm>
        </p:spPr>
        <p:txBody>
          <a:bodyPr/>
          <a:lstStyle/>
          <a:p>
            <a:r>
              <a:rPr lang="pt-BR" dirty="0"/>
              <a:t>Tipos de psoríase</a:t>
            </a:r>
          </a:p>
        </p:txBody>
      </p:sp>
      <p:sp>
        <p:nvSpPr>
          <p:cNvPr id="3" name="Espaço Reservado para Conteúdo 2">
            <a:extLst>
              <a:ext uri="{FF2B5EF4-FFF2-40B4-BE49-F238E27FC236}">
                <a16:creationId xmlns:a16="http://schemas.microsoft.com/office/drawing/2014/main" id="{3005787D-909D-469F-853E-D27D8D8B8183}"/>
              </a:ext>
            </a:extLst>
          </p:cNvPr>
          <p:cNvSpPr>
            <a:spLocks noGrp="1"/>
          </p:cNvSpPr>
          <p:nvPr>
            <p:ph idx="1"/>
          </p:nvPr>
        </p:nvSpPr>
        <p:spPr>
          <a:xfrm>
            <a:off x="581192" y="1776046"/>
            <a:ext cx="11029616" cy="4199304"/>
          </a:xfrm>
        </p:spPr>
        <p:txBody>
          <a:bodyPr>
            <a:normAutofit/>
          </a:bodyPr>
          <a:lstStyle/>
          <a:p>
            <a:pPr algn="just" fontAlgn="base"/>
            <a:r>
              <a:rPr lang="pt-BR" b="0" i="0" dirty="0">
                <a:solidFill>
                  <a:srgbClr val="000000"/>
                </a:solidFill>
                <a:effectLst/>
                <a:latin typeface="Lato"/>
              </a:rPr>
              <a:t>-</a:t>
            </a:r>
            <a:r>
              <a:rPr lang="pt-BR" b="1" i="0" u="sng" dirty="0">
                <a:solidFill>
                  <a:srgbClr val="000000"/>
                </a:solidFill>
                <a:effectLst/>
                <a:latin typeface="Lato"/>
              </a:rPr>
              <a:t>Psoríase em placas ou vulgar</a:t>
            </a:r>
            <a:r>
              <a:rPr lang="pt-BR" b="0" i="0" dirty="0">
                <a:solidFill>
                  <a:srgbClr val="000000"/>
                </a:solidFill>
                <a:effectLst/>
                <a:latin typeface="Lato"/>
              </a:rPr>
              <a:t>: manifestação mais comum da doença. Forma placas secas, avermelhadas com escamas prateadas ou esbranquiçadas. Essas placas coçam e, algumas vezes, doem, podendo atingir todas as partes do corpo, inclusive genitais. Em casos graves, a pele em torno das articulações pode rachar e sangrar.</a:t>
            </a:r>
          </a:p>
          <a:p>
            <a:pPr algn="just" fontAlgn="base"/>
            <a:r>
              <a:rPr lang="pt-BR" b="0" i="0" dirty="0">
                <a:solidFill>
                  <a:srgbClr val="000000"/>
                </a:solidFill>
                <a:effectLst/>
                <a:latin typeface="Lato"/>
              </a:rPr>
              <a:t>-</a:t>
            </a:r>
            <a:r>
              <a:rPr lang="pt-BR" b="1" i="0" u="sng" dirty="0">
                <a:solidFill>
                  <a:srgbClr val="000000"/>
                </a:solidFill>
                <a:effectLst/>
                <a:latin typeface="Lato"/>
              </a:rPr>
              <a:t>Psoríase ungueal</a:t>
            </a:r>
            <a:r>
              <a:rPr lang="pt-BR" b="0" i="0" dirty="0">
                <a:solidFill>
                  <a:srgbClr val="000000"/>
                </a:solidFill>
                <a:effectLst/>
                <a:latin typeface="Lato"/>
              </a:rPr>
              <a:t>: afeta as unhas das mãos e dos pés. Faz com que a unha cresça de forma anormal, engrosse, escame, mude de cor e até se deforme. Em alguns casos, a unha chega a descolar do leito ungueal.</a:t>
            </a:r>
          </a:p>
          <a:p>
            <a:pPr algn="just" fontAlgn="base"/>
            <a:r>
              <a:rPr lang="pt-BR" b="0" i="0" dirty="0">
                <a:solidFill>
                  <a:srgbClr val="000000"/>
                </a:solidFill>
                <a:effectLst/>
                <a:latin typeface="Lato"/>
              </a:rPr>
              <a:t>-</a:t>
            </a:r>
            <a:r>
              <a:rPr lang="pt-BR" b="1" i="0" u="sng" dirty="0">
                <a:solidFill>
                  <a:srgbClr val="000000"/>
                </a:solidFill>
                <a:effectLst/>
                <a:latin typeface="Lato"/>
              </a:rPr>
              <a:t>Psoríase do couro cabeludo</a:t>
            </a:r>
            <a:r>
              <a:rPr lang="pt-BR" b="0" i="0" dirty="0">
                <a:solidFill>
                  <a:srgbClr val="000000"/>
                </a:solidFill>
                <a:effectLst/>
                <a:latin typeface="Lato"/>
              </a:rPr>
              <a:t>: surgem áreas avermelhadas com escamas espessas branco-prateadas, principalmente após coçar. O paciente pode perceber os flocos de pele morta em seus cabelos ou em seus ombros, especialmente depois de coçar o couro cabeludo. Assemelha-se à caspa.</a:t>
            </a:r>
          </a:p>
          <a:p>
            <a:pPr algn="just" fontAlgn="base"/>
            <a:r>
              <a:rPr lang="pt-BR" b="0" i="0" dirty="0">
                <a:solidFill>
                  <a:srgbClr val="000000"/>
                </a:solidFill>
                <a:effectLst/>
                <a:latin typeface="Lato"/>
              </a:rPr>
              <a:t>-</a:t>
            </a:r>
            <a:r>
              <a:rPr lang="pt-BR" b="1" i="0" u="sng" dirty="0">
                <a:solidFill>
                  <a:srgbClr val="000000"/>
                </a:solidFill>
                <a:effectLst/>
                <a:latin typeface="Lato"/>
              </a:rPr>
              <a:t>Psoríase </a:t>
            </a:r>
            <a:r>
              <a:rPr lang="pt-BR" b="1" i="0" u="sng" dirty="0" err="1">
                <a:solidFill>
                  <a:srgbClr val="000000"/>
                </a:solidFill>
                <a:effectLst/>
                <a:latin typeface="Lato"/>
              </a:rPr>
              <a:t>gutata</a:t>
            </a:r>
            <a:r>
              <a:rPr lang="pt-BR" b="0" i="0" dirty="0">
                <a:solidFill>
                  <a:srgbClr val="000000"/>
                </a:solidFill>
                <a:effectLst/>
                <a:latin typeface="Lato"/>
              </a:rPr>
              <a:t>: geralmente é desencadeada por infecções bacterianas, como as de garganta. É caracterizada por pequenas feridas, em forma de gota no tronco, nos braços, nas pernas e no couro cabeludo. As feridas são cobertas por uma fina escama, diferente das placas típicas da psoríase que são grossas. Este tipo acomete mais crianças e jovens antes dos 30 anos.</a:t>
            </a:r>
          </a:p>
          <a:p>
            <a:endParaRPr lang="pt-BR" dirty="0"/>
          </a:p>
        </p:txBody>
      </p:sp>
      <p:sp>
        <p:nvSpPr>
          <p:cNvPr id="4" name="Espaço Reservado para Data 3">
            <a:extLst>
              <a:ext uri="{FF2B5EF4-FFF2-40B4-BE49-F238E27FC236}">
                <a16:creationId xmlns:a16="http://schemas.microsoft.com/office/drawing/2014/main" id="{5DFA6584-F936-4CD5-BDF1-464A1907DD82}"/>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051788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D549F-259A-4634-B8EA-3FB69AA237FF}"/>
              </a:ext>
            </a:extLst>
          </p:cNvPr>
          <p:cNvSpPr>
            <a:spLocks noGrp="1"/>
          </p:cNvSpPr>
          <p:nvPr>
            <p:ph type="title"/>
          </p:nvPr>
        </p:nvSpPr>
        <p:spPr>
          <a:xfrm>
            <a:off x="581191" y="288290"/>
            <a:ext cx="11029616" cy="1188720"/>
          </a:xfrm>
        </p:spPr>
        <p:txBody>
          <a:bodyPr/>
          <a:lstStyle/>
          <a:p>
            <a:r>
              <a:rPr lang="pt-BR" dirty="0"/>
              <a:t>Tipos de psoríase</a:t>
            </a:r>
          </a:p>
        </p:txBody>
      </p:sp>
      <p:sp>
        <p:nvSpPr>
          <p:cNvPr id="3" name="Espaço Reservado para Conteúdo 2">
            <a:extLst>
              <a:ext uri="{FF2B5EF4-FFF2-40B4-BE49-F238E27FC236}">
                <a16:creationId xmlns:a16="http://schemas.microsoft.com/office/drawing/2014/main" id="{6A4AEF6B-5714-4375-A2B8-94A9DF8A2A8F}"/>
              </a:ext>
            </a:extLst>
          </p:cNvPr>
          <p:cNvSpPr>
            <a:spLocks noGrp="1"/>
          </p:cNvSpPr>
          <p:nvPr>
            <p:ph idx="1"/>
          </p:nvPr>
        </p:nvSpPr>
        <p:spPr>
          <a:xfrm>
            <a:off x="465992" y="1842135"/>
            <a:ext cx="11144815" cy="4498340"/>
          </a:xfrm>
        </p:spPr>
        <p:txBody>
          <a:bodyPr>
            <a:normAutofit fontScale="92500" lnSpcReduction="10000"/>
          </a:bodyPr>
          <a:lstStyle/>
          <a:p>
            <a:pPr algn="just" fontAlgn="base"/>
            <a:r>
              <a:rPr lang="pt-BR" b="1" i="0" u="sng" dirty="0">
                <a:solidFill>
                  <a:srgbClr val="000000"/>
                </a:solidFill>
                <a:effectLst/>
                <a:latin typeface="Lato"/>
              </a:rPr>
              <a:t>Psoríase invertida</a:t>
            </a:r>
            <a:r>
              <a:rPr lang="pt-BR" b="0" i="0" dirty="0">
                <a:solidFill>
                  <a:srgbClr val="000000"/>
                </a:solidFill>
                <a:effectLst/>
                <a:latin typeface="Lato"/>
              </a:rPr>
              <a:t>: atinge principalmente áreas úmidas, como axilas, virilhas, embaixo dos seios e ao redor dos genitais. São manchas inflamadas e vermelhas. O quadro pode agravar em pessoas obesas ou quando há sudorese excessiva e atrito na região.</a:t>
            </a:r>
          </a:p>
          <a:p>
            <a:pPr algn="just" fontAlgn="base"/>
            <a:r>
              <a:rPr lang="pt-BR" b="0" i="0" dirty="0">
                <a:solidFill>
                  <a:srgbClr val="000000"/>
                </a:solidFill>
                <a:effectLst/>
                <a:latin typeface="Lato"/>
              </a:rPr>
              <a:t>-</a:t>
            </a:r>
            <a:r>
              <a:rPr lang="pt-BR" b="1" i="0" u="sng" dirty="0">
                <a:solidFill>
                  <a:srgbClr val="000000"/>
                </a:solidFill>
                <a:effectLst/>
                <a:latin typeface="Lato"/>
              </a:rPr>
              <a:t>Psoríase pustulosa</a:t>
            </a:r>
            <a:r>
              <a:rPr lang="pt-BR" b="0" i="0" dirty="0">
                <a:solidFill>
                  <a:srgbClr val="000000"/>
                </a:solidFill>
                <a:effectLst/>
                <a:latin typeface="Lato"/>
              </a:rPr>
              <a:t>: nesta forma  de psoríase, podem ocorrer manchas, bolhas ou pústulas (pequena bolha que parece conter pus) em todas as partes do corpo ou em áreas menores, como mãos, pés ou dedos (chamada de psoríase </a:t>
            </a:r>
            <a:r>
              <a:rPr lang="pt-BR" b="0" i="0" dirty="0" err="1">
                <a:solidFill>
                  <a:srgbClr val="000000"/>
                </a:solidFill>
                <a:effectLst/>
                <a:latin typeface="Lato"/>
              </a:rPr>
              <a:t>palmoplantar</a:t>
            </a:r>
            <a:r>
              <a:rPr lang="pt-BR" b="0" i="0" dirty="0">
                <a:solidFill>
                  <a:srgbClr val="000000"/>
                </a:solidFill>
                <a:effectLst/>
                <a:latin typeface="Lato"/>
              </a:rPr>
              <a:t>). Geralmente,  se desenvolve rápido, com bolhas de pus que aparecem poucas horas depois de a pele tornar-se vermelha. As bolhas secam dentro de um dia ou dois, mas podem reaparecer durante dias ou semanas. A psoríase pustulosa generalizada pode causar febre, calafrios, coceira intensa e fadiga.</a:t>
            </a:r>
          </a:p>
          <a:p>
            <a:pPr algn="just" fontAlgn="base"/>
            <a:r>
              <a:rPr lang="pt-BR" b="0" i="0" dirty="0">
                <a:solidFill>
                  <a:srgbClr val="000000"/>
                </a:solidFill>
                <a:effectLst/>
                <a:latin typeface="Lato"/>
              </a:rPr>
              <a:t>-</a:t>
            </a:r>
            <a:r>
              <a:rPr lang="pt-BR" b="1" i="0" u="sng" dirty="0">
                <a:solidFill>
                  <a:srgbClr val="000000"/>
                </a:solidFill>
                <a:effectLst/>
                <a:latin typeface="Lato"/>
              </a:rPr>
              <a:t>Psoríase </a:t>
            </a:r>
            <a:r>
              <a:rPr lang="pt-BR" b="1" i="0" u="sng" dirty="0" err="1">
                <a:solidFill>
                  <a:srgbClr val="000000"/>
                </a:solidFill>
                <a:effectLst/>
                <a:latin typeface="Lato"/>
              </a:rPr>
              <a:t>eritodérmica</a:t>
            </a:r>
            <a:r>
              <a:rPr lang="pt-BR" b="0" i="0" dirty="0">
                <a:solidFill>
                  <a:srgbClr val="000000"/>
                </a:solidFill>
                <a:effectLst/>
                <a:latin typeface="Lato"/>
              </a:rPr>
              <a:t>: é o tipo menos comum. Acomete todo o corpo com manchas vermelhas que podem coçar ou arder intensamente, levando a manifestações sistêmicas. Ela pode ser desencadeada por queimaduras graves, tratamentos intempestivos (como uso ou retirada abrupta de </a:t>
            </a:r>
            <a:r>
              <a:rPr lang="pt-BR" b="0" i="0" dirty="0" err="1">
                <a:solidFill>
                  <a:srgbClr val="000000"/>
                </a:solidFill>
                <a:effectLst/>
                <a:latin typeface="Lato"/>
              </a:rPr>
              <a:t>corticosteróides</a:t>
            </a:r>
            <a:r>
              <a:rPr lang="pt-BR" b="0" i="0" dirty="0">
                <a:solidFill>
                  <a:srgbClr val="000000"/>
                </a:solidFill>
                <a:effectLst/>
                <a:latin typeface="Lato"/>
              </a:rPr>
              <a:t>), infecções ou por outro tipo de psoríase </a:t>
            </a:r>
            <a:r>
              <a:rPr lang="pt-BR" b="0" i="0" dirty="0" err="1">
                <a:solidFill>
                  <a:srgbClr val="000000"/>
                </a:solidFill>
                <a:effectLst/>
                <a:latin typeface="Lato"/>
              </a:rPr>
              <a:t>mal-controlada</a:t>
            </a:r>
            <a:r>
              <a:rPr lang="pt-BR" b="0" i="0" dirty="0">
                <a:solidFill>
                  <a:srgbClr val="000000"/>
                </a:solidFill>
                <a:effectLst/>
                <a:latin typeface="Lato"/>
              </a:rPr>
              <a:t>.</a:t>
            </a:r>
          </a:p>
          <a:p>
            <a:pPr algn="just" fontAlgn="base"/>
            <a:r>
              <a:rPr lang="pt-BR" b="0" i="0" dirty="0">
                <a:solidFill>
                  <a:srgbClr val="000000"/>
                </a:solidFill>
                <a:effectLst/>
                <a:latin typeface="Lato"/>
              </a:rPr>
              <a:t>-</a:t>
            </a:r>
            <a:r>
              <a:rPr lang="pt-BR" b="1" i="0" u="sng" dirty="0">
                <a:solidFill>
                  <a:srgbClr val="000000"/>
                </a:solidFill>
                <a:effectLst/>
                <a:latin typeface="Lato"/>
              </a:rPr>
              <a:t>Psoríase </a:t>
            </a:r>
            <a:r>
              <a:rPr lang="pt-BR" b="1" i="0" u="sng" dirty="0" err="1">
                <a:solidFill>
                  <a:srgbClr val="000000"/>
                </a:solidFill>
                <a:effectLst/>
                <a:latin typeface="Lato"/>
              </a:rPr>
              <a:t>artropática</a:t>
            </a:r>
            <a:r>
              <a:rPr lang="pt-BR" b="0" i="0" dirty="0">
                <a:solidFill>
                  <a:srgbClr val="000000"/>
                </a:solidFill>
                <a:effectLst/>
                <a:latin typeface="Lato"/>
              </a:rPr>
              <a:t>: além da inflamação na pele e da descamação, a artrite </a:t>
            </a:r>
            <a:r>
              <a:rPr lang="pt-BR" b="0" i="0" dirty="0" err="1">
                <a:solidFill>
                  <a:srgbClr val="000000"/>
                </a:solidFill>
                <a:effectLst/>
                <a:latin typeface="Lato"/>
              </a:rPr>
              <a:t>psoriática</a:t>
            </a:r>
            <a:r>
              <a:rPr lang="pt-BR" b="0" i="0" dirty="0">
                <a:solidFill>
                  <a:srgbClr val="000000"/>
                </a:solidFill>
                <a:effectLst/>
                <a:latin typeface="Lato"/>
              </a:rPr>
              <a:t>, como também é conhecida, causa fortes dores nas articulações. Afeta mais comumente as articulações dos dedos dos pés e mãos, coluna e juntas dos quadris e pode causar rigidez progressiva e até deformidades permanentes. Também pode estar associada a qualquer forma clínica da psoríase.</a:t>
            </a:r>
          </a:p>
          <a:p>
            <a:endParaRPr lang="pt-BR" dirty="0"/>
          </a:p>
        </p:txBody>
      </p:sp>
      <p:sp>
        <p:nvSpPr>
          <p:cNvPr id="4" name="Espaço Reservado para Data 3">
            <a:extLst>
              <a:ext uri="{FF2B5EF4-FFF2-40B4-BE49-F238E27FC236}">
                <a16:creationId xmlns:a16="http://schemas.microsoft.com/office/drawing/2014/main" id="{F21FCC2D-E0FC-48AE-9299-7C66D97AEC47}"/>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3666619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F46158-B41C-4CAB-888B-A4C09FC35B92}"/>
              </a:ext>
            </a:extLst>
          </p:cNvPr>
          <p:cNvSpPr>
            <a:spLocks noGrp="1"/>
          </p:cNvSpPr>
          <p:nvPr>
            <p:ph type="title"/>
          </p:nvPr>
        </p:nvSpPr>
        <p:spPr>
          <a:xfrm>
            <a:off x="581191" y="68961"/>
            <a:ext cx="11029616" cy="1188720"/>
          </a:xfrm>
        </p:spPr>
        <p:txBody>
          <a:bodyPr/>
          <a:lstStyle/>
          <a:p>
            <a:r>
              <a:rPr lang="pt-BR" dirty="0"/>
              <a:t>tratamentos</a:t>
            </a:r>
          </a:p>
        </p:txBody>
      </p:sp>
      <p:sp>
        <p:nvSpPr>
          <p:cNvPr id="3" name="Espaço Reservado para Conteúdo 2">
            <a:extLst>
              <a:ext uri="{FF2B5EF4-FFF2-40B4-BE49-F238E27FC236}">
                <a16:creationId xmlns:a16="http://schemas.microsoft.com/office/drawing/2014/main" id="{ABAEBA9D-9695-4732-885C-6F84F2F37D09}"/>
              </a:ext>
            </a:extLst>
          </p:cNvPr>
          <p:cNvSpPr>
            <a:spLocks noGrp="1"/>
          </p:cNvSpPr>
          <p:nvPr>
            <p:ph idx="1"/>
          </p:nvPr>
        </p:nvSpPr>
        <p:spPr>
          <a:xfrm>
            <a:off x="581192" y="1670539"/>
            <a:ext cx="11029615" cy="4603750"/>
          </a:xfrm>
        </p:spPr>
        <p:txBody>
          <a:bodyPr>
            <a:normAutofit/>
          </a:bodyPr>
          <a:lstStyle/>
          <a:p>
            <a:pPr marL="0" indent="0" fontAlgn="base">
              <a:buNone/>
            </a:pPr>
            <a:r>
              <a:rPr lang="pt-BR" b="1" i="0" dirty="0">
                <a:solidFill>
                  <a:srgbClr val="000000"/>
                </a:solidFill>
                <a:effectLst/>
                <a:latin typeface="Lato"/>
              </a:rPr>
              <a:t>Tratamento tópico: </a:t>
            </a:r>
            <a:r>
              <a:rPr lang="pt-BR" b="0" i="0" dirty="0">
                <a:solidFill>
                  <a:srgbClr val="000000"/>
                </a:solidFill>
                <a:effectLst/>
                <a:latin typeface="Lato"/>
              </a:rPr>
              <a:t>medicamentos em cremes e pomadas, aplicados diretamente na pele. Podem ser usados em conjunto com outras terapias ou isoladamente, em casos de psoríase leve.  </a:t>
            </a:r>
            <a:br>
              <a:rPr lang="pt-BR" b="0" i="0" dirty="0">
                <a:solidFill>
                  <a:srgbClr val="000000"/>
                </a:solidFill>
                <a:effectLst/>
                <a:latin typeface="Lato"/>
              </a:rPr>
            </a:br>
            <a:r>
              <a:rPr lang="pt-BR" b="1" i="0" dirty="0">
                <a:solidFill>
                  <a:srgbClr val="000000"/>
                </a:solidFill>
                <a:effectLst/>
                <a:latin typeface="Lato"/>
              </a:rPr>
              <a:t>•    Tratamentos sistêmicos: </a:t>
            </a:r>
            <a:r>
              <a:rPr lang="pt-BR" b="0" i="0" dirty="0">
                <a:solidFill>
                  <a:srgbClr val="000000"/>
                </a:solidFill>
                <a:effectLst/>
                <a:latin typeface="Lato"/>
              </a:rPr>
              <a:t>medicamentos em comprimidos ou injeções, geralmente indicados para pacientes com psoríase de moderada a grave e/ou com artrite </a:t>
            </a:r>
            <a:r>
              <a:rPr lang="pt-BR" b="0" i="0" dirty="0" err="1">
                <a:solidFill>
                  <a:srgbClr val="000000"/>
                </a:solidFill>
                <a:effectLst/>
                <a:latin typeface="Lato"/>
              </a:rPr>
              <a:t>psoriásica</a:t>
            </a:r>
            <a:r>
              <a:rPr lang="pt-BR" b="0" i="0" dirty="0">
                <a:solidFill>
                  <a:srgbClr val="000000"/>
                </a:solidFill>
                <a:effectLst/>
                <a:latin typeface="Lato"/>
              </a:rPr>
              <a:t>.</a:t>
            </a:r>
            <a:br>
              <a:rPr lang="pt-BR" b="0" i="0" dirty="0">
                <a:solidFill>
                  <a:srgbClr val="000000"/>
                </a:solidFill>
                <a:effectLst/>
                <a:latin typeface="Lato"/>
              </a:rPr>
            </a:br>
            <a:r>
              <a:rPr lang="pt-BR" b="1" i="0" dirty="0">
                <a:solidFill>
                  <a:srgbClr val="000000"/>
                </a:solidFill>
                <a:effectLst/>
                <a:latin typeface="Lato"/>
              </a:rPr>
              <a:t>•    Tratamentos biológicos: </a:t>
            </a:r>
            <a:r>
              <a:rPr lang="pt-BR" b="0" i="0" dirty="0">
                <a:solidFill>
                  <a:srgbClr val="000000"/>
                </a:solidFill>
                <a:effectLst/>
                <a:latin typeface="Lato"/>
              </a:rPr>
              <a:t>medicamentos injetáveis, indicados para o tratamento de pacientes com psoríase moderada a grave. Existem diversas classes de tratamentos biológicos para psoríase já aprovadas no Brasil: os chamados </a:t>
            </a:r>
            <a:r>
              <a:rPr lang="pt-BR" b="0" i="0" dirty="0" err="1">
                <a:solidFill>
                  <a:srgbClr val="000000"/>
                </a:solidFill>
                <a:effectLst/>
                <a:latin typeface="Lato"/>
              </a:rPr>
              <a:t>anti-TNFs</a:t>
            </a:r>
            <a:r>
              <a:rPr lang="pt-BR" b="0" i="0" dirty="0">
                <a:solidFill>
                  <a:srgbClr val="000000"/>
                </a:solidFill>
                <a:effectLst/>
                <a:latin typeface="Lato"/>
              </a:rPr>
              <a:t> (como </a:t>
            </a:r>
            <a:r>
              <a:rPr lang="pt-BR" b="0" i="0" dirty="0" err="1">
                <a:solidFill>
                  <a:srgbClr val="000000"/>
                </a:solidFill>
                <a:effectLst/>
                <a:latin typeface="Lato"/>
              </a:rPr>
              <a:t>adalimumabe</a:t>
            </a:r>
            <a:r>
              <a:rPr lang="pt-BR" b="0" i="0" dirty="0">
                <a:solidFill>
                  <a:srgbClr val="000000"/>
                </a:solidFill>
                <a:effectLst/>
                <a:latin typeface="Lato"/>
              </a:rPr>
              <a:t>, </a:t>
            </a:r>
            <a:r>
              <a:rPr lang="pt-BR" b="0" i="0" dirty="0" err="1">
                <a:solidFill>
                  <a:srgbClr val="000000"/>
                </a:solidFill>
                <a:effectLst/>
                <a:latin typeface="Lato"/>
              </a:rPr>
              <a:t>etanercepte</a:t>
            </a:r>
            <a:r>
              <a:rPr lang="pt-BR" b="0" i="0" dirty="0">
                <a:solidFill>
                  <a:srgbClr val="000000"/>
                </a:solidFill>
                <a:effectLst/>
                <a:latin typeface="Lato"/>
              </a:rPr>
              <a:t> e </a:t>
            </a:r>
            <a:r>
              <a:rPr lang="pt-BR" b="0" i="0" dirty="0" err="1">
                <a:solidFill>
                  <a:srgbClr val="000000"/>
                </a:solidFill>
                <a:effectLst/>
                <a:latin typeface="Lato"/>
              </a:rPr>
              <a:t>infliximabe</a:t>
            </a:r>
            <a:r>
              <a:rPr lang="pt-BR" b="0" i="0" dirty="0">
                <a:solidFill>
                  <a:srgbClr val="000000"/>
                </a:solidFill>
                <a:effectLst/>
                <a:latin typeface="Lato"/>
              </a:rPr>
              <a:t>), </a:t>
            </a:r>
            <a:r>
              <a:rPr lang="pt-BR" b="0" i="0" dirty="0" err="1">
                <a:solidFill>
                  <a:srgbClr val="000000"/>
                </a:solidFill>
                <a:effectLst/>
                <a:latin typeface="Lato"/>
              </a:rPr>
              <a:t>anti-interleucina</a:t>
            </a:r>
            <a:r>
              <a:rPr lang="pt-BR" b="0" i="0" dirty="0">
                <a:solidFill>
                  <a:srgbClr val="000000"/>
                </a:solidFill>
                <a:effectLst/>
                <a:latin typeface="Lato"/>
              </a:rPr>
              <a:t> 12 e 23 (</a:t>
            </a:r>
            <a:r>
              <a:rPr lang="pt-BR" b="0" i="0" dirty="0" err="1">
                <a:solidFill>
                  <a:srgbClr val="000000"/>
                </a:solidFill>
                <a:effectLst/>
                <a:latin typeface="Lato"/>
              </a:rPr>
              <a:t>ustequinumabe</a:t>
            </a:r>
            <a:r>
              <a:rPr lang="pt-BR" b="0" i="0" dirty="0">
                <a:solidFill>
                  <a:srgbClr val="000000"/>
                </a:solidFill>
                <a:effectLst/>
                <a:latin typeface="Lato"/>
              </a:rPr>
              <a:t>) ou </a:t>
            </a:r>
            <a:r>
              <a:rPr lang="pt-BR" b="0" i="0" dirty="0" err="1">
                <a:solidFill>
                  <a:srgbClr val="000000"/>
                </a:solidFill>
                <a:effectLst/>
                <a:latin typeface="Lato"/>
              </a:rPr>
              <a:t>anti-interleucina</a:t>
            </a:r>
            <a:r>
              <a:rPr lang="pt-BR" b="0" i="0" dirty="0">
                <a:solidFill>
                  <a:srgbClr val="000000"/>
                </a:solidFill>
                <a:effectLst/>
                <a:latin typeface="Lato"/>
              </a:rPr>
              <a:t> 17 (</a:t>
            </a:r>
            <a:r>
              <a:rPr lang="pt-BR" b="0" i="0" dirty="0" err="1">
                <a:solidFill>
                  <a:srgbClr val="000000"/>
                </a:solidFill>
                <a:effectLst/>
                <a:latin typeface="Lato"/>
              </a:rPr>
              <a:t>secuquinumabe</a:t>
            </a:r>
            <a:r>
              <a:rPr lang="pt-BR" b="0" i="0" dirty="0">
                <a:solidFill>
                  <a:srgbClr val="000000"/>
                </a:solidFill>
                <a:effectLst/>
                <a:latin typeface="Lato"/>
              </a:rPr>
              <a:t>).</a:t>
            </a:r>
            <a:br>
              <a:rPr lang="pt-BR" b="0" i="0" dirty="0">
                <a:solidFill>
                  <a:srgbClr val="000000"/>
                </a:solidFill>
                <a:effectLst/>
                <a:latin typeface="Lato"/>
              </a:rPr>
            </a:br>
            <a:r>
              <a:rPr lang="pt-BR" b="1" i="0" dirty="0">
                <a:solidFill>
                  <a:srgbClr val="000000"/>
                </a:solidFill>
                <a:effectLst/>
                <a:latin typeface="Lato"/>
              </a:rPr>
              <a:t>•    Fototerapia: </a:t>
            </a:r>
            <a:r>
              <a:rPr lang="pt-BR" b="0" i="0" dirty="0">
                <a:solidFill>
                  <a:srgbClr val="000000"/>
                </a:solidFill>
                <a:effectLst/>
                <a:latin typeface="Lato"/>
              </a:rPr>
              <a:t>consiste na exposição da pele à luz ultravioleta de forma consistente e com supervisão médica. O tratamento precisa ser feito por profissionais especializados (preferencialmente o médico dermatologista).</a:t>
            </a:r>
          </a:p>
          <a:p>
            <a:pPr marL="0" indent="0" algn="just" fontAlgn="base">
              <a:buNone/>
            </a:pPr>
            <a:r>
              <a:rPr lang="pt-BR" b="0" i="0" dirty="0">
                <a:solidFill>
                  <a:srgbClr val="000000"/>
                </a:solidFill>
                <a:effectLst/>
                <a:latin typeface="Lato"/>
              </a:rPr>
              <a:t>A psoríase pode ter um impacto significativo na qualidade de vida e na autoestima do paciente, o que pode piorar o quadro. Assim, o acompanhamento psicológico é indicado em alguns casos. Outros fatores que impulsionam a melhora e até o desaparecimento dos sintomas são uma alimentação balanceada e a prática de atividade física. O paciente nunca deve interromper o tratamento prescrito sem autorização do médico. Esta atitude pode piorar a psoríase e agravar a situação.</a:t>
            </a:r>
          </a:p>
          <a:p>
            <a:endParaRPr lang="pt-BR" dirty="0"/>
          </a:p>
        </p:txBody>
      </p:sp>
      <p:sp>
        <p:nvSpPr>
          <p:cNvPr id="4" name="Espaço Reservado para Data 3">
            <a:extLst>
              <a:ext uri="{FF2B5EF4-FFF2-40B4-BE49-F238E27FC236}">
                <a16:creationId xmlns:a16="http://schemas.microsoft.com/office/drawing/2014/main" id="{A13B2C2D-785C-472D-9FC5-F0FE1621C747}"/>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120893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438E12FB-ADDE-4294-8DCC-43E5316FC7D8}"/>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pic>
        <p:nvPicPr>
          <p:cNvPr id="8194" name="Picture 2" descr="psoriase">
            <a:extLst>
              <a:ext uri="{FF2B5EF4-FFF2-40B4-BE49-F238E27FC236}">
                <a16:creationId xmlns:a16="http://schemas.microsoft.com/office/drawing/2014/main" id="{0AE34FB1-093C-4A42-BC95-FB9377BD94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7023" y="138976"/>
            <a:ext cx="5981327" cy="671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09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470E67-236E-47C9-876E-1F71903E9C7D}"/>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6FD665CA-BAFA-4F3A-9972-CD05F0B418F9}"/>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pic>
        <p:nvPicPr>
          <p:cNvPr id="1026" name="Picture 2" descr="Sistema Tegumentar">
            <a:extLst>
              <a:ext uri="{FF2B5EF4-FFF2-40B4-BE49-F238E27FC236}">
                <a16:creationId xmlns:a16="http://schemas.microsoft.com/office/drawing/2014/main" id="{F428B2AC-B511-49BD-B3E2-EE1AB6C6B4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6723" y="-31505"/>
            <a:ext cx="8027750" cy="707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735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F7F49D-39F2-4D15-AA3C-305E98072315}"/>
              </a:ext>
            </a:extLst>
          </p:cNvPr>
          <p:cNvSpPr>
            <a:spLocks noGrp="1"/>
          </p:cNvSpPr>
          <p:nvPr>
            <p:ph type="title"/>
          </p:nvPr>
        </p:nvSpPr>
        <p:spPr/>
        <p:txBody>
          <a:bodyPr/>
          <a:lstStyle/>
          <a:p>
            <a:r>
              <a:rPr lang="pt-BR" dirty="0"/>
              <a:t>Herpes </a:t>
            </a:r>
            <a:r>
              <a:rPr lang="pt-BR" dirty="0" err="1"/>
              <a:t>zóster</a:t>
            </a:r>
            <a:endParaRPr lang="pt-BR" dirty="0"/>
          </a:p>
        </p:txBody>
      </p:sp>
      <p:sp>
        <p:nvSpPr>
          <p:cNvPr id="4" name="Espaço Reservado para Data 3">
            <a:extLst>
              <a:ext uri="{FF2B5EF4-FFF2-40B4-BE49-F238E27FC236}">
                <a16:creationId xmlns:a16="http://schemas.microsoft.com/office/drawing/2014/main" id="{466536F7-669F-464D-8E88-2A8F1E4ADCB0}"/>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pic>
        <p:nvPicPr>
          <p:cNvPr id="9218" name="Picture 2" descr="Herpes Zóster">
            <a:extLst>
              <a:ext uri="{FF2B5EF4-FFF2-40B4-BE49-F238E27FC236}">
                <a16:creationId xmlns:a16="http://schemas.microsoft.com/office/drawing/2014/main" id="{1483028B-2A5A-4ACD-9F8B-47F165947D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1901" y="946307"/>
            <a:ext cx="5477607" cy="547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39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E17A9-2460-4EBD-908F-188AC4DD7F29}"/>
              </a:ext>
            </a:extLst>
          </p:cNvPr>
          <p:cNvSpPr>
            <a:spLocks noGrp="1"/>
          </p:cNvSpPr>
          <p:nvPr>
            <p:ph type="title"/>
          </p:nvPr>
        </p:nvSpPr>
        <p:spPr>
          <a:xfrm>
            <a:off x="581192" y="130656"/>
            <a:ext cx="11029616" cy="1188720"/>
          </a:xfrm>
        </p:spPr>
        <p:txBody>
          <a:bodyPr/>
          <a:lstStyle/>
          <a:p>
            <a:r>
              <a:rPr lang="pt-BR" dirty="0"/>
              <a:t>definição</a:t>
            </a:r>
          </a:p>
        </p:txBody>
      </p:sp>
      <p:sp>
        <p:nvSpPr>
          <p:cNvPr id="3" name="Espaço Reservado para Conteúdo 2">
            <a:extLst>
              <a:ext uri="{FF2B5EF4-FFF2-40B4-BE49-F238E27FC236}">
                <a16:creationId xmlns:a16="http://schemas.microsoft.com/office/drawing/2014/main" id="{5F2937A0-F7B4-43B6-9C9C-87F444FFDC40}"/>
              </a:ext>
            </a:extLst>
          </p:cNvPr>
          <p:cNvSpPr>
            <a:spLocks noGrp="1"/>
          </p:cNvSpPr>
          <p:nvPr>
            <p:ph idx="1"/>
          </p:nvPr>
        </p:nvSpPr>
        <p:spPr>
          <a:xfrm>
            <a:off x="581192" y="1195754"/>
            <a:ext cx="11029615" cy="4779596"/>
          </a:xfrm>
        </p:spPr>
        <p:txBody>
          <a:bodyPr/>
          <a:lstStyle/>
          <a:p>
            <a:pPr marL="0" indent="0" algn="just">
              <a:buNone/>
            </a:pPr>
            <a:r>
              <a:rPr lang="pt-BR" b="0" i="0" dirty="0">
                <a:solidFill>
                  <a:srgbClr val="000000"/>
                </a:solidFill>
                <a:effectLst/>
                <a:latin typeface="Lato"/>
              </a:rPr>
              <a:t>Herpes zoster, chamada popularmente de cobreiro, é causado pelo </a:t>
            </a:r>
            <a:r>
              <a:rPr lang="pt-BR" b="0" i="0" dirty="0" err="1">
                <a:solidFill>
                  <a:srgbClr val="000000"/>
                </a:solidFill>
                <a:effectLst/>
                <a:latin typeface="Lato"/>
              </a:rPr>
              <a:t>Varicella</a:t>
            </a:r>
            <a:r>
              <a:rPr lang="pt-BR" b="0" i="0" dirty="0">
                <a:solidFill>
                  <a:srgbClr val="000000"/>
                </a:solidFill>
                <a:effectLst/>
                <a:latin typeface="Lato"/>
              </a:rPr>
              <a:t> zoster vírus (VZV) ou </a:t>
            </a:r>
            <a:r>
              <a:rPr lang="pt-BR" b="0" i="0" dirty="0" err="1">
                <a:solidFill>
                  <a:srgbClr val="000000"/>
                </a:solidFill>
                <a:effectLst/>
                <a:latin typeface="Lato"/>
              </a:rPr>
              <a:t>herpesvírus</a:t>
            </a:r>
            <a:r>
              <a:rPr lang="pt-BR" b="0" i="0" dirty="0">
                <a:solidFill>
                  <a:srgbClr val="000000"/>
                </a:solidFill>
                <a:effectLst/>
                <a:latin typeface="Lato"/>
              </a:rPr>
              <a:t> humano tipo 3, o mesmo que causa a varicela. A varicela ocorre com maior frequência na infância e resulta da infecção primária. Já o herpes zoster é mais comum no idoso, e tem origem na reativação do vírus após a primeira ocorrência de varicela. Várias condições estão associadas ao aparecimento do herpes zoster, como baixa imunidade, câncer, trauma local, cirurgias da coluna e sinusite frontal. Os idosos mostram uma diminuição da imunidade ao vírus, o que explica sua maior ocorrência após a quinta década.</a:t>
            </a:r>
            <a:endParaRPr lang="pt-BR" dirty="0"/>
          </a:p>
        </p:txBody>
      </p:sp>
      <p:sp>
        <p:nvSpPr>
          <p:cNvPr id="4" name="Espaço Reservado para Data 3">
            <a:extLst>
              <a:ext uri="{FF2B5EF4-FFF2-40B4-BE49-F238E27FC236}">
                <a16:creationId xmlns:a16="http://schemas.microsoft.com/office/drawing/2014/main" id="{48FCE343-FB93-4D5E-9697-4B13A2D138A4}"/>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490997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BFF3E7-5B18-44DA-BCA2-A0D64199A5D0}"/>
              </a:ext>
            </a:extLst>
          </p:cNvPr>
          <p:cNvSpPr>
            <a:spLocks noGrp="1"/>
          </p:cNvSpPr>
          <p:nvPr>
            <p:ph type="title"/>
          </p:nvPr>
        </p:nvSpPr>
        <p:spPr/>
        <p:txBody>
          <a:bodyPr/>
          <a:lstStyle/>
          <a:p>
            <a:r>
              <a:rPr lang="pt-BR" dirty="0"/>
              <a:t>sintomas</a:t>
            </a:r>
          </a:p>
        </p:txBody>
      </p:sp>
      <p:sp>
        <p:nvSpPr>
          <p:cNvPr id="3" name="Espaço Reservado para Conteúdo 2">
            <a:extLst>
              <a:ext uri="{FF2B5EF4-FFF2-40B4-BE49-F238E27FC236}">
                <a16:creationId xmlns:a16="http://schemas.microsoft.com/office/drawing/2014/main" id="{4023504D-ADB4-42D1-B00F-53233A7E36B6}"/>
              </a:ext>
            </a:extLst>
          </p:cNvPr>
          <p:cNvSpPr>
            <a:spLocks noGrp="1"/>
          </p:cNvSpPr>
          <p:nvPr>
            <p:ph idx="1"/>
          </p:nvPr>
        </p:nvSpPr>
        <p:spPr>
          <a:xfrm>
            <a:off x="581193" y="1890876"/>
            <a:ext cx="11029615" cy="3634486"/>
          </a:xfrm>
        </p:spPr>
        <p:txBody>
          <a:bodyPr/>
          <a:lstStyle/>
          <a:p>
            <a:pPr marL="0" indent="0" algn="just">
              <a:buNone/>
            </a:pPr>
            <a:r>
              <a:rPr lang="pt-BR" b="0" i="0" dirty="0">
                <a:solidFill>
                  <a:srgbClr val="000000"/>
                </a:solidFill>
                <a:effectLst/>
                <a:latin typeface="Lato"/>
              </a:rPr>
              <a:t>A dor é o sintoma mais importante no herpes zoster. Ela costuma preceder o aparecimento das lesões e pode persistir por várias semanas ou meses após a resolução das lesões. A complicação é conhecida por neurite pós-herpética. A característica mais marcante da doença é a distribuição e localização da erupção, que costuma ocorrer do mesmo lado do corpo, não atravessando a linha média. As lesões consistem em vesículas dispostas em trajeto linear, acometendo frequentemente o tronco, a face ou os membros. O diagnóstico costuma ser clínico. No estágio </a:t>
            </a:r>
            <a:r>
              <a:rPr lang="pt-BR" b="0" i="0" dirty="0" err="1">
                <a:solidFill>
                  <a:srgbClr val="000000"/>
                </a:solidFill>
                <a:effectLst/>
                <a:latin typeface="Lato"/>
              </a:rPr>
              <a:t>pré-lesão</a:t>
            </a:r>
            <a:r>
              <a:rPr lang="pt-BR" b="0" i="0" dirty="0">
                <a:solidFill>
                  <a:srgbClr val="000000"/>
                </a:solidFill>
                <a:effectLst/>
                <a:latin typeface="Lato"/>
              </a:rPr>
              <a:t> pode ser confundido com outras causas de dor localizada, no entanto, quando a erupção aparece, o diagnostico é quase sempre óbvio.</a:t>
            </a:r>
            <a:endParaRPr lang="pt-BR" dirty="0"/>
          </a:p>
        </p:txBody>
      </p:sp>
      <p:sp>
        <p:nvSpPr>
          <p:cNvPr id="4" name="Espaço Reservado para Data 3">
            <a:extLst>
              <a:ext uri="{FF2B5EF4-FFF2-40B4-BE49-F238E27FC236}">
                <a16:creationId xmlns:a16="http://schemas.microsoft.com/office/drawing/2014/main" id="{7CFFD5EC-4482-4731-AB83-1836AAEBD96F}"/>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4031298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14E0CA-BE15-4D77-9A1B-689688C04685}"/>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5A97D7E5-5BDF-492C-8B09-C76EF201BD0B}"/>
              </a:ext>
            </a:extLst>
          </p:cNvPr>
          <p:cNvSpPr>
            <a:spLocks noGrp="1"/>
          </p:cNvSpPr>
          <p:nvPr>
            <p:ph idx="1"/>
          </p:nvPr>
        </p:nvSpPr>
        <p:spPr>
          <a:xfrm>
            <a:off x="581192" y="1690234"/>
            <a:ext cx="11029615" cy="3634486"/>
          </a:xfrm>
        </p:spPr>
        <p:txBody>
          <a:bodyPr/>
          <a:lstStyle/>
          <a:p>
            <a:pPr marL="0" indent="0">
              <a:buNone/>
            </a:pPr>
            <a:r>
              <a:rPr lang="pt-BR" b="0" i="0" dirty="0">
                <a:solidFill>
                  <a:srgbClr val="000000"/>
                </a:solidFill>
                <a:effectLst/>
                <a:latin typeface="Lato"/>
              </a:rPr>
              <a:t>Os principais objetivos do tratamento são limitar a extensão, duração e gravidade da doença na sua fase aguda e aliviar a neuralgia pós-herpética, com emprego de analgésicos e drogas antivirais, que devem ser iniciados precocemente. </a:t>
            </a:r>
          </a:p>
          <a:p>
            <a:pPr marL="0" indent="0">
              <a:buNone/>
            </a:pPr>
            <a:r>
              <a:rPr lang="pt-BR" b="0" i="0" dirty="0">
                <a:solidFill>
                  <a:srgbClr val="000000"/>
                </a:solidFill>
                <a:effectLst/>
                <a:latin typeface="Lato"/>
              </a:rPr>
              <a:t>No caso de surgimento de lesão de herpes zoster na região centro facial, acometendo nariz e olhos, deve-se procurar o médico imediatamente, pois pode ser necessária internação para medicação venosa, a fim de evitar complicações como cegueira ou meningite.</a:t>
            </a:r>
            <a:endParaRPr lang="pt-BR" dirty="0"/>
          </a:p>
        </p:txBody>
      </p:sp>
      <p:sp>
        <p:nvSpPr>
          <p:cNvPr id="4" name="Espaço Reservado para Data 3">
            <a:extLst>
              <a:ext uri="{FF2B5EF4-FFF2-40B4-BE49-F238E27FC236}">
                <a16:creationId xmlns:a16="http://schemas.microsoft.com/office/drawing/2014/main" id="{82CEB5C4-2A44-4BB8-88C8-2873234FD3B9}"/>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4100819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88978-C211-4C72-A255-36C4F4AD5AAF}"/>
              </a:ext>
            </a:extLst>
          </p:cNvPr>
          <p:cNvSpPr>
            <a:spLocks noGrp="1"/>
          </p:cNvSpPr>
          <p:nvPr>
            <p:ph type="title"/>
          </p:nvPr>
        </p:nvSpPr>
        <p:spPr/>
        <p:txBody>
          <a:bodyPr/>
          <a:lstStyle/>
          <a:p>
            <a:r>
              <a:rPr lang="pt-BR" dirty="0"/>
              <a:t>prevenção</a:t>
            </a:r>
          </a:p>
        </p:txBody>
      </p:sp>
      <p:sp>
        <p:nvSpPr>
          <p:cNvPr id="3" name="Espaço Reservado para Conteúdo 2">
            <a:extLst>
              <a:ext uri="{FF2B5EF4-FFF2-40B4-BE49-F238E27FC236}">
                <a16:creationId xmlns:a16="http://schemas.microsoft.com/office/drawing/2014/main" id="{009AFD3E-8AD6-4C88-80FB-21E8F7CA3756}"/>
              </a:ext>
            </a:extLst>
          </p:cNvPr>
          <p:cNvSpPr>
            <a:spLocks noGrp="1"/>
          </p:cNvSpPr>
          <p:nvPr>
            <p:ph idx="1"/>
          </p:nvPr>
        </p:nvSpPr>
        <p:spPr>
          <a:xfrm>
            <a:off x="581192" y="1611757"/>
            <a:ext cx="11029615" cy="3634486"/>
          </a:xfrm>
        </p:spPr>
        <p:txBody>
          <a:bodyPr/>
          <a:lstStyle/>
          <a:p>
            <a:pPr marL="0" indent="0" algn="just">
              <a:buNone/>
            </a:pPr>
            <a:r>
              <a:rPr lang="pt-BR" b="0" i="0" dirty="0">
                <a:solidFill>
                  <a:srgbClr val="000000"/>
                </a:solidFill>
                <a:effectLst/>
                <a:latin typeface="Lato"/>
              </a:rPr>
              <a:t>A vacina contra herpes zoster é indicada para pessoas com mais de 50 anos, reduzindo o risco de ocorrência em cerca de 50%. Uma vacina contra catapora, tomada na infância, também pode minimizar o risco de desenvolver herpes zoster.</a:t>
            </a:r>
            <a:endParaRPr lang="pt-BR" dirty="0"/>
          </a:p>
        </p:txBody>
      </p:sp>
      <p:sp>
        <p:nvSpPr>
          <p:cNvPr id="4" name="Espaço Reservado para Data 3">
            <a:extLst>
              <a:ext uri="{FF2B5EF4-FFF2-40B4-BE49-F238E27FC236}">
                <a16:creationId xmlns:a16="http://schemas.microsoft.com/office/drawing/2014/main" id="{E98A5B49-B4B9-4EC8-9966-29F4E4C52544}"/>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3230551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4398C-BB09-4546-A498-D8E722E43014}"/>
              </a:ext>
            </a:extLst>
          </p:cNvPr>
          <p:cNvSpPr>
            <a:spLocks noGrp="1"/>
          </p:cNvSpPr>
          <p:nvPr>
            <p:ph type="title"/>
          </p:nvPr>
        </p:nvSpPr>
        <p:spPr>
          <a:xfrm>
            <a:off x="581191" y="157033"/>
            <a:ext cx="11029616" cy="1188720"/>
          </a:xfrm>
        </p:spPr>
        <p:txBody>
          <a:bodyPr/>
          <a:lstStyle/>
          <a:p>
            <a:r>
              <a:rPr lang="pt-BR" dirty="0"/>
              <a:t>hanseníase</a:t>
            </a:r>
          </a:p>
        </p:txBody>
      </p:sp>
      <p:sp>
        <p:nvSpPr>
          <p:cNvPr id="4" name="Espaço Reservado para Data 3">
            <a:extLst>
              <a:ext uri="{FF2B5EF4-FFF2-40B4-BE49-F238E27FC236}">
                <a16:creationId xmlns:a16="http://schemas.microsoft.com/office/drawing/2014/main" id="{38DF3A1C-EBA3-421C-B010-D3711A53E069}"/>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pic>
        <p:nvPicPr>
          <p:cNvPr id="10242" name="Picture 2" descr="Hanseníase">
            <a:extLst>
              <a:ext uri="{FF2B5EF4-FFF2-40B4-BE49-F238E27FC236}">
                <a16:creationId xmlns:a16="http://schemas.microsoft.com/office/drawing/2014/main" id="{A5A9B3FD-F2E5-4F1C-8861-5E5D76899C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2921" y="1481755"/>
            <a:ext cx="4806156" cy="480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572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16EEF-76E3-41E0-A1B4-E74E8CB4A27F}"/>
              </a:ext>
            </a:extLst>
          </p:cNvPr>
          <p:cNvSpPr>
            <a:spLocks noGrp="1"/>
          </p:cNvSpPr>
          <p:nvPr>
            <p:ph type="title"/>
          </p:nvPr>
        </p:nvSpPr>
        <p:spPr/>
        <p:txBody>
          <a:bodyPr/>
          <a:lstStyle/>
          <a:p>
            <a:r>
              <a:rPr lang="pt-BR" dirty="0"/>
              <a:t>definição</a:t>
            </a:r>
          </a:p>
        </p:txBody>
      </p:sp>
      <p:sp>
        <p:nvSpPr>
          <p:cNvPr id="3" name="Espaço Reservado para Conteúdo 2">
            <a:extLst>
              <a:ext uri="{FF2B5EF4-FFF2-40B4-BE49-F238E27FC236}">
                <a16:creationId xmlns:a16="http://schemas.microsoft.com/office/drawing/2014/main" id="{F3B1662F-52AA-4817-B994-05D89468B1B4}"/>
              </a:ext>
            </a:extLst>
          </p:cNvPr>
          <p:cNvSpPr>
            <a:spLocks noGrp="1"/>
          </p:cNvSpPr>
          <p:nvPr>
            <p:ph idx="1"/>
          </p:nvPr>
        </p:nvSpPr>
        <p:spPr>
          <a:xfrm>
            <a:off x="581192" y="1890876"/>
            <a:ext cx="11029615" cy="3634486"/>
          </a:xfrm>
        </p:spPr>
        <p:txBody>
          <a:bodyPr/>
          <a:lstStyle/>
          <a:p>
            <a:pPr marL="0" indent="0" algn="just">
              <a:buNone/>
            </a:pPr>
            <a:r>
              <a:rPr lang="pt-BR" b="0" i="0" dirty="0">
                <a:solidFill>
                  <a:srgbClr val="000000"/>
                </a:solidFill>
                <a:effectLst/>
                <a:latin typeface="Lato"/>
              </a:rPr>
              <a:t>A hanseníase, antigamente conhecida como lepra, é uma doença infecciosa causada por uma bactéria chamada </a:t>
            </a:r>
            <a:r>
              <a:rPr lang="pt-BR" b="0" i="1" dirty="0">
                <a:solidFill>
                  <a:srgbClr val="000000"/>
                </a:solidFill>
                <a:effectLst/>
                <a:latin typeface="Lato"/>
              </a:rPr>
              <a:t>Mycobacterium </a:t>
            </a:r>
            <a:r>
              <a:rPr lang="pt-BR" b="0" i="1" dirty="0" err="1">
                <a:solidFill>
                  <a:srgbClr val="000000"/>
                </a:solidFill>
                <a:effectLst/>
                <a:latin typeface="Lato"/>
              </a:rPr>
              <a:t>leprae</a:t>
            </a:r>
            <a:r>
              <a:rPr lang="pt-BR" b="0" i="0" dirty="0">
                <a:solidFill>
                  <a:srgbClr val="000000"/>
                </a:solidFill>
                <a:effectLst/>
                <a:latin typeface="Lato"/>
              </a:rPr>
              <a:t> ou bacilo de Hansen, tendo sido identificada no ano de 1873 pelo cientista </a:t>
            </a:r>
            <a:r>
              <a:rPr lang="pt-BR" b="0" i="0" dirty="0" err="1">
                <a:solidFill>
                  <a:srgbClr val="000000"/>
                </a:solidFill>
                <a:effectLst/>
                <a:latin typeface="Lato"/>
              </a:rPr>
              <a:t>Armauer</a:t>
            </a:r>
            <a:r>
              <a:rPr lang="pt-BR" b="0" i="0" dirty="0">
                <a:solidFill>
                  <a:srgbClr val="000000"/>
                </a:solidFill>
                <a:effectLst/>
                <a:latin typeface="Lato"/>
              </a:rPr>
              <a:t> Hansen. É uma das doenças mais antigas, com registro de casos há mais de 4000 anos, na China, Egito e Índia. A doença tem cura, mas, se não tratada, pode deixar sequelas. Hoje, em todo o mundo, o tratamento é oferecido gratuitamente, visando que a doença deixe de ser um problema de saúde pública. Atualmente, os países com maior detecção de casos são os menos desenvolvidos ou com superpopulação. Em 2016, o Ministério da Saúde registrou no Brasil mais de 28.000 casos novos da doença.</a:t>
            </a:r>
            <a:endParaRPr lang="pt-BR" dirty="0"/>
          </a:p>
        </p:txBody>
      </p:sp>
      <p:sp>
        <p:nvSpPr>
          <p:cNvPr id="4" name="Espaço Reservado para Data 3">
            <a:extLst>
              <a:ext uri="{FF2B5EF4-FFF2-40B4-BE49-F238E27FC236}">
                <a16:creationId xmlns:a16="http://schemas.microsoft.com/office/drawing/2014/main" id="{E50AADD0-6016-49E3-BEBE-418BA8C4C010}"/>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800782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C8D1451-42B0-491B-8556-6717E4C613DB}"/>
              </a:ext>
            </a:extLst>
          </p:cNvPr>
          <p:cNvSpPr>
            <a:spLocks noGrp="1"/>
          </p:cNvSpPr>
          <p:nvPr>
            <p:ph idx="1"/>
          </p:nvPr>
        </p:nvSpPr>
        <p:spPr>
          <a:xfrm>
            <a:off x="581192" y="1090246"/>
            <a:ext cx="11029615" cy="5157665"/>
          </a:xfrm>
        </p:spPr>
        <p:txBody>
          <a:bodyPr>
            <a:normAutofit/>
          </a:bodyPr>
          <a:lstStyle/>
          <a:p>
            <a:pPr marL="0" indent="0" algn="just" fontAlgn="base">
              <a:buNone/>
            </a:pPr>
            <a:r>
              <a:rPr lang="pt-BR" b="0" i="0" dirty="0">
                <a:solidFill>
                  <a:srgbClr val="000000"/>
                </a:solidFill>
                <a:effectLst/>
                <a:latin typeface="Lato"/>
              </a:rPr>
              <a:t>A transmissão do </a:t>
            </a:r>
            <a:r>
              <a:rPr lang="pt-BR" b="0" i="1" dirty="0">
                <a:solidFill>
                  <a:srgbClr val="000000"/>
                </a:solidFill>
                <a:effectLst/>
                <a:latin typeface="Lato"/>
              </a:rPr>
              <a:t>M. </a:t>
            </a:r>
            <a:r>
              <a:rPr lang="pt-BR" b="0" i="1" dirty="0" err="1">
                <a:solidFill>
                  <a:srgbClr val="000000"/>
                </a:solidFill>
                <a:effectLst/>
                <a:latin typeface="Lato"/>
              </a:rPr>
              <a:t>leprae</a:t>
            </a:r>
            <a:r>
              <a:rPr lang="pt-BR" b="0" i="0" dirty="0">
                <a:solidFill>
                  <a:srgbClr val="000000"/>
                </a:solidFill>
                <a:effectLst/>
                <a:latin typeface="Lato"/>
              </a:rPr>
              <a:t> se dá por meio de convivência muito próxima e prolongada com o doente da forma transmissora, chamada </a:t>
            </a:r>
            <a:r>
              <a:rPr lang="pt-BR" b="0" i="0" dirty="0" err="1">
                <a:solidFill>
                  <a:srgbClr val="000000"/>
                </a:solidFill>
                <a:effectLst/>
                <a:latin typeface="Lato"/>
              </a:rPr>
              <a:t>multibacilar</a:t>
            </a:r>
            <a:r>
              <a:rPr lang="pt-BR" b="0" i="0" dirty="0">
                <a:solidFill>
                  <a:srgbClr val="000000"/>
                </a:solidFill>
                <a:effectLst/>
                <a:latin typeface="Lato"/>
              </a:rPr>
              <a:t>, que não se encontra em tratamento, por contato com gotículas de saliva ou secreções do nariz. Tocar a pele do paciente não transmite a hanseníase. Cerca de 90% da população têm defesa contra a doença. O período de incubação (tempo entre a aquisição a doença e da manifestação dos sintomas) varia de seis meses a cinco anos. A maneira como ela se manifesta varia de acordo com a genética de cada pessoa.</a:t>
            </a:r>
          </a:p>
          <a:p>
            <a:pPr marL="0" indent="0" algn="just" fontAlgn="base">
              <a:buNone/>
            </a:pPr>
            <a:r>
              <a:rPr lang="pt-BR" b="0" i="0" dirty="0">
                <a:solidFill>
                  <a:srgbClr val="000000"/>
                </a:solidFill>
                <a:effectLst/>
                <a:latin typeface="Lato"/>
              </a:rPr>
              <a:t>A suspeição da hanseníase é feita pela equipe de saúde e pelo próprio paciente. O diagnóstico é feito pelo médico e envolve a avaliação clínica </a:t>
            </a:r>
            <a:r>
              <a:rPr lang="pt-BR" b="0" i="0" dirty="0" err="1">
                <a:solidFill>
                  <a:srgbClr val="000000"/>
                </a:solidFill>
                <a:effectLst/>
                <a:latin typeface="Lato"/>
              </a:rPr>
              <a:t>dermatoneurológica</a:t>
            </a:r>
            <a:r>
              <a:rPr lang="pt-BR" b="0" i="0" dirty="0">
                <a:solidFill>
                  <a:srgbClr val="000000"/>
                </a:solidFill>
                <a:effectLst/>
                <a:latin typeface="Lato"/>
              </a:rPr>
              <a:t> do paciente, por meio de testes de sensibilidade, palpação de nervos, avaliação da força motora etc. Se necessário, será feita a baciloscopia, que corresponde à coleta da serosidade cutânea, colhida em orelhas, cotovelos e da lesão de pele, e ainda pode ser realizada biópsia da lesão ou de uma área suspeita.</a:t>
            </a:r>
          </a:p>
          <a:p>
            <a:pPr marL="0" indent="0">
              <a:buNone/>
            </a:pPr>
            <a:endParaRPr lang="pt-BR" dirty="0"/>
          </a:p>
        </p:txBody>
      </p:sp>
      <p:sp>
        <p:nvSpPr>
          <p:cNvPr id="4" name="Espaço Reservado para Data 3">
            <a:extLst>
              <a:ext uri="{FF2B5EF4-FFF2-40B4-BE49-F238E27FC236}">
                <a16:creationId xmlns:a16="http://schemas.microsoft.com/office/drawing/2014/main" id="{CC83BC0B-FA25-4938-8693-C71EB22E7ADD}"/>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463594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143BE-F8BE-4571-895F-5020FA619A4A}"/>
              </a:ext>
            </a:extLst>
          </p:cNvPr>
          <p:cNvSpPr>
            <a:spLocks noGrp="1"/>
          </p:cNvSpPr>
          <p:nvPr>
            <p:ph type="title"/>
          </p:nvPr>
        </p:nvSpPr>
        <p:spPr/>
        <p:txBody>
          <a:bodyPr/>
          <a:lstStyle/>
          <a:p>
            <a:r>
              <a:rPr lang="pt-BR" dirty="0"/>
              <a:t>sintomas</a:t>
            </a:r>
          </a:p>
        </p:txBody>
      </p:sp>
      <p:sp>
        <p:nvSpPr>
          <p:cNvPr id="3" name="Espaço Reservado para Conteúdo 2">
            <a:extLst>
              <a:ext uri="{FF2B5EF4-FFF2-40B4-BE49-F238E27FC236}">
                <a16:creationId xmlns:a16="http://schemas.microsoft.com/office/drawing/2014/main" id="{02275682-E015-4323-BC7A-00DE5FADE35B}"/>
              </a:ext>
            </a:extLst>
          </p:cNvPr>
          <p:cNvSpPr>
            <a:spLocks noGrp="1"/>
          </p:cNvSpPr>
          <p:nvPr>
            <p:ph idx="1"/>
          </p:nvPr>
        </p:nvSpPr>
        <p:spPr>
          <a:xfrm>
            <a:off x="581192" y="1890876"/>
            <a:ext cx="11029615" cy="3634486"/>
          </a:xfrm>
        </p:spPr>
        <p:txBody>
          <a:bodyPr/>
          <a:lstStyle/>
          <a:p>
            <a:pPr marL="0" indent="0" algn="just">
              <a:buNone/>
            </a:pPr>
            <a:r>
              <a:rPr lang="pt-BR" b="0" i="0" dirty="0">
                <a:solidFill>
                  <a:srgbClr val="000000"/>
                </a:solidFill>
                <a:effectLst/>
                <a:latin typeface="Lato"/>
              </a:rPr>
              <a:t>Podemos classificar a doença em hanseníase </a:t>
            </a:r>
            <a:r>
              <a:rPr lang="pt-BR" b="0" i="0" dirty="0" err="1">
                <a:solidFill>
                  <a:srgbClr val="000000"/>
                </a:solidFill>
                <a:effectLst/>
                <a:latin typeface="Lato"/>
              </a:rPr>
              <a:t>paucibacilar</a:t>
            </a:r>
            <a:r>
              <a:rPr lang="pt-BR" b="0" i="0" dirty="0">
                <a:solidFill>
                  <a:srgbClr val="000000"/>
                </a:solidFill>
                <a:effectLst/>
                <a:latin typeface="Lato"/>
              </a:rPr>
              <a:t>, com poucos ou nenhum bacilo nos exames, ou </a:t>
            </a:r>
            <a:r>
              <a:rPr lang="pt-BR" b="0" i="0" dirty="0" err="1">
                <a:solidFill>
                  <a:srgbClr val="000000"/>
                </a:solidFill>
                <a:effectLst/>
                <a:latin typeface="Lato"/>
              </a:rPr>
              <a:t>multibacilar</a:t>
            </a:r>
            <a:r>
              <a:rPr lang="pt-BR" b="0" i="0" dirty="0">
                <a:solidFill>
                  <a:srgbClr val="000000"/>
                </a:solidFill>
                <a:effectLst/>
                <a:latin typeface="Lato"/>
              </a:rPr>
              <a:t>, com muitos bacilos. A forma </a:t>
            </a:r>
            <a:r>
              <a:rPr lang="pt-BR" b="0" i="0" dirty="0" err="1">
                <a:solidFill>
                  <a:srgbClr val="000000"/>
                </a:solidFill>
                <a:effectLst/>
                <a:latin typeface="Lato"/>
              </a:rPr>
              <a:t>multibacilar</a:t>
            </a:r>
            <a:r>
              <a:rPr lang="pt-BR" b="0" i="0" dirty="0">
                <a:solidFill>
                  <a:srgbClr val="000000"/>
                </a:solidFill>
                <a:effectLst/>
                <a:latin typeface="Lato"/>
              </a:rPr>
              <a:t> não tratada possui potencial de transmissão. A hanseníase pode se apresentar com manchas mais claras, vermelhas ou mais escuras, que são pouco visíveis e com limites imprecisos, com  alteração da sensibilidade no local associado à perda de pelos e ausência de transpiração. Quando o nervo de uma área é afetado, surgem dormência, perda de tônus muscular e retrações dos dedos, com desenvolvimento de incapacidades físicas. Nas fases agudas, podem aparecer caroços e/ou inchaços nas partes mais frias do corpo, como orelhas, mãos, cotovelos e pés.</a:t>
            </a:r>
            <a:endParaRPr lang="pt-BR" dirty="0"/>
          </a:p>
        </p:txBody>
      </p:sp>
      <p:sp>
        <p:nvSpPr>
          <p:cNvPr id="4" name="Espaço Reservado para Data 3">
            <a:extLst>
              <a:ext uri="{FF2B5EF4-FFF2-40B4-BE49-F238E27FC236}">
                <a16:creationId xmlns:a16="http://schemas.microsoft.com/office/drawing/2014/main" id="{B095001C-7C81-4588-86E1-2B5F51537CC1}"/>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3171418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AA7C75-32D5-4EB1-BDC5-0ADB0A2F7D75}"/>
              </a:ext>
            </a:extLst>
          </p:cNvPr>
          <p:cNvSpPr>
            <a:spLocks noGrp="1"/>
          </p:cNvSpPr>
          <p:nvPr>
            <p:ph type="title"/>
          </p:nvPr>
        </p:nvSpPr>
        <p:spPr>
          <a:xfrm>
            <a:off x="581191" y="218579"/>
            <a:ext cx="11029616" cy="1188720"/>
          </a:xfrm>
        </p:spPr>
        <p:txBody>
          <a:bodyPr/>
          <a:lstStyle/>
          <a:p>
            <a:r>
              <a:rPr lang="pt-BR" dirty="0"/>
              <a:t>Classificação da hanseníase</a:t>
            </a:r>
          </a:p>
        </p:txBody>
      </p:sp>
      <p:sp>
        <p:nvSpPr>
          <p:cNvPr id="3" name="Espaço Reservado para Conteúdo 2">
            <a:extLst>
              <a:ext uri="{FF2B5EF4-FFF2-40B4-BE49-F238E27FC236}">
                <a16:creationId xmlns:a16="http://schemas.microsoft.com/office/drawing/2014/main" id="{52EE3112-7DE9-4C49-A6AF-AF083C3738D9}"/>
              </a:ext>
            </a:extLst>
          </p:cNvPr>
          <p:cNvSpPr>
            <a:spLocks noGrp="1"/>
          </p:cNvSpPr>
          <p:nvPr>
            <p:ph idx="1"/>
          </p:nvPr>
        </p:nvSpPr>
        <p:spPr>
          <a:xfrm>
            <a:off x="581192" y="1943100"/>
            <a:ext cx="11029615" cy="4032250"/>
          </a:xfrm>
        </p:spPr>
        <p:txBody>
          <a:bodyPr/>
          <a:lstStyle/>
          <a:p>
            <a:pPr algn="just" fontAlgn="base">
              <a:buFont typeface="+mj-lt"/>
              <a:buAutoNum type="arabicPeriod"/>
            </a:pPr>
            <a:r>
              <a:rPr lang="pt-BR" b="0" i="1" dirty="0" err="1">
                <a:solidFill>
                  <a:srgbClr val="333333"/>
                </a:solidFill>
                <a:effectLst/>
                <a:latin typeface="Lato"/>
              </a:rPr>
              <a:t>Paucibacilar</a:t>
            </a:r>
            <a:r>
              <a:rPr lang="pt-BR" b="0" i="1" dirty="0">
                <a:solidFill>
                  <a:srgbClr val="333333"/>
                </a:solidFill>
                <a:effectLst/>
                <a:latin typeface="Lato"/>
              </a:rPr>
              <a:t>:</a:t>
            </a:r>
            <a:endParaRPr lang="pt-BR" b="0" i="0" dirty="0">
              <a:solidFill>
                <a:srgbClr val="333333"/>
              </a:solidFill>
              <a:effectLst/>
              <a:latin typeface="Lato"/>
            </a:endParaRPr>
          </a:p>
          <a:p>
            <a:pPr marL="0" indent="0" algn="just" fontAlgn="base">
              <a:buNone/>
            </a:pPr>
            <a:r>
              <a:rPr lang="pt-BR" b="0" i="0" dirty="0">
                <a:solidFill>
                  <a:srgbClr val="000000"/>
                </a:solidFill>
                <a:effectLst/>
                <a:latin typeface="Lato"/>
              </a:rPr>
              <a:t>1.a. Hanseníase indeterminada: estágio inicial da doença, com um número de até cinco manchas de contornos mal definidos e sem comprometimento neural. </a:t>
            </a:r>
            <a:r>
              <a:rPr lang="pt-BR" b="0" i="1" dirty="0">
                <a:solidFill>
                  <a:srgbClr val="000000"/>
                </a:solidFill>
                <a:effectLst/>
                <a:latin typeface="Lato"/>
              </a:rPr>
              <a:t>1.b. Hanseníase </a:t>
            </a:r>
            <a:r>
              <a:rPr lang="pt-BR" b="0" i="1" dirty="0" err="1">
                <a:solidFill>
                  <a:srgbClr val="000000"/>
                </a:solidFill>
                <a:effectLst/>
                <a:latin typeface="Lato"/>
              </a:rPr>
              <a:t>tuberculoide</a:t>
            </a:r>
            <a:r>
              <a:rPr lang="pt-BR" b="0" i="1" dirty="0">
                <a:solidFill>
                  <a:srgbClr val="000000"/>
                </a:solidFill>
                <a:effectLst/>
                <a:latin typeface="Lato"/>
              </a:rPr>
              <a:t>:</a:t>
            </a:r>
            <a:r>
              <a:rPr lang="pt-BR" b="0" i="0" dirty="0">
                <a:solidFill>
                  <a:srgbClr val="000000"/>
                </a:solidFill>
                <a:effectLst/>
                <a:latin typeface="Lato"/>
              </a:rPr>
              <a:t> manchas ou placas de até cinco lesões, bem definidas, com um nervo comprometido. Podendo ocorrer neurite (inflamação do nervo).</a:t>
            </a:r>
          </a:p>
          <a:p>
            <a:pPr algn="just" fontAlgn="base">
              <a:buFont typeface="+mj-lt"/>
              <a:buAutoNum type="arabicPeriod" startAt="2"/>
            </a:pPr>
            <a:r>
              <a:rPr lang="pt-BR" b="0" i="1" dirty="0" err="1">
                <a:solidFill>
                  <a:srgbClr val="333333"/>
                </a:solidFill>
                <a:effectLst/>
                <a:latin typeface="Lato"/>
              </a:rPr>
              <a:t>Multibacilar</a:t>
            </a:r>
            <a:endParaRPr lang="pt-BR" b="0" i="0" dirty="0">
              <a:solidFill>
                <a:srgbClr val="333333"/>
              </a:solidFill>
              <a:effectLst/>
              <a:latin typeface="Lato"/>
            </a:endParaRPr>
          </a:p>
          <a:p>
            <a:pPr marL="0" indent="0" algn="just" fontAlgn="base">
              <a:buNone/>
            </a:pPr>
            <a:r>
              <a:rPr lang="pt-BR" b="0" i="1" dirty="0">
                <a:solidFill>
                  <a:srgbClr val="000000"/>
                </a:solidFill>
                <a:effectLst/>
                <a:latin typeface="Lato"/>
              </a:rPr>
              <a:t>2.a. Hanseníase borderline ou </a:t>
            </a:r>
            <a:r>
              <a:rPr lang="pt-BR" b="0" i="1" dirty="0" err="1">
                <a:solidFill>
                  <a:srgbClr val="000000"/>
                </a:solidFill>
                <a:effectLst/>
                <a:latin typeface="Lato"/>
              </a:rPr>
              <a:t>dimorfa</a:t>
            </a:r>
            <a:r>
              <a:rPr lang="pt-BR" b="0" i="1" dirty="0">
                <a:solidFill>
                  <a:srgbClr val="000000"/>
                </a:solidFill>
                <a:effectLst/>
                <a:latin typeface="Lato"/>
              </a:rPr>
              <a:t>:</a:t>
            </a:r>
            <a:r>
              <a:rPr lang="pt-BR" b="0" i="0" dirty="0">
                <a:solidFill>
                  <a:srgbClr val="000000"/>
                </a:solidFill>
                <a:effectLst/>
                <a:latin typeface="Lato"/>
              </a:rPr>
              <a:t> manchas e placas, acima de cinco lesões, com bordos às vezes bem ou pouco definidos, com comprometimento de dois ou mais nervos, e ocorrência de quadros reacionais com maior frequência. </a:t>
            </a:r>
            <a:r>
              <a:rPr lang="pt-BR" b="0" i="1" dirty="0">
                <a:solidFill>
                  <a:srgbClr val="000000"/>
                </a:solidFill>
                <a:effectLst/>
                <a:latin typeface="Lato"/>
              </a:rPr>
              <a:t>2.b. Hanseníase </a:t>
            </a:r>
            <a:r>
              <a:rPr lang="pt-BR" b="0" i="1" dirty="0" err="1">
                <a:solidFill>
                  <a:srgbClr val="000000"/>
                </a:solidFill>
                <a:effectLst/>
                <a:latin typeface="Lato"/>
              </a:rPr>
              <a:t>virchowiana</a:t>
            </a:r>
            <a:r>
              <a:rPr lang="pt-BR" b="0" i="1" dirty="0">
                <a:solidFill>
                  <a:srgbClr val="000000"/>
                </a:solidFill>
                <a:effectLst/>
                <a:latin typeface="Lato"/>
              </a:rPr>
              <a:t>:</a:t>
            </a:r>
            <a:r>
              <a:rPr lang="pt-BR" b="0" i="0" dirty="0">
                <a:solidFill>
                  <a:srgbClr val="000000"/>
                </a:solidFill>
                <a:effectLst/>
                <a:latin typeface="Lato"/>
              </a:rPr>
              <a:t> forma mais disseminada da doença. Há dificuldade para separar a pele normal da danificada, podendo comprometer nariz, rins e órgãos reprodutivos masculinos. Pode haver a ocorrência de neurite e eritema nodoso (nódulos dolorosos) na pele.</a:t>
            </a:r>
          </a:p>
          <a:p>
            <a:endParaRPr lang="pt-BR" dirty="0"/>
          </a:p>
        </p:txBody>
      </p:sp>
      <p:sp>
        <p:nvSpPr>
          <p:cNvPr id="4" name="Espaço Reservado para Data 3">
            <a:extLst>
              <a:ext uri="{FF2B5EF4-FFF2-40B4-BE49-F238E27FC236}">
                <a16:creationId xmlns:a16="http://schemas.microsoft.com/office/drawing/2014/main" id="{B9EE5A74-ED5A-413C-B0B1-31D5D892B439}"/>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405807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68F9E0F-099C-47BF-B47C-3BDCF319C89B}"/>
              </a:ext>
            </a:extLst>
          </p:cNvPr>
          <p:cNvSpPr>
            <a:spLocks noGrp="1"/>
          </p:cNvSpPr>
          <p:nvPr>
            <p:ph idx="1"/>
          </p:nvPr>
        </p:nvSpPr>
        <p:spPr>
          <a:xfrm>
            <a:off x="510854" y="1189072"/>
            <a:ext cx="11029615" cy="3634486"/>
          </a:xfrm>
        </p:spPr>
        <p:txBody>
          <a:bodyPr/>
          <a:lstStyle/>
          <a:p>
            <a:pPr marL="0" indent="0" algn="just">
              <a:buNone/>
            </a:pPr>
            <a:r>
              <a:rPr lang="pt-BR" b="0" i="0" dirty="0">
                <a:solidFill>
                  <a:srgbClr val="333333"/>
                </a:solidFill>
                <a:effectLst/>
                <a:latin typeface="Open Sans"/>
              </a:rPr>
              <a:t>A </a:t>
            </a:r>
            <a:r>
              <a:rPr lang="pt-BR" b="1" i="0" dirty="0">
                <a:solidFill>
                  <a:srgbClr val="333333"/>
                </a:solidFill>
                <a:effectLst/>
                <a:latin typeface="Open Sans"/>
              </a:rPr>
              <a:t>pele</a:t>
            </a:r>
            <a:r>
              <a:rPr lang="pt-BR" b="0" i="0" dirty="0">
                <a:solidFill>
                  <a:srgbClr val="333333"/>
                </a:solidFill>
                <a:effectLst/>
                <a:latin typeface="Open Sans"/>
              </a:rPr>
              <a:t> inclui três camadas de tecido, juntamente com estruturas relacionadas, como cabelo, unhas, glândulas sebáceas e glândulas sudoríparas. Juntos, os componentes do sistema tegumentar mantêm o corpo protegido e isolado do mundo exterior.</a:t>
            </a:r>
          </a:p>
          <a:p>
            <a:pPr marL="0" indent="0" algn="just">
              <a:buNone/>
            </a:pPr>
            <a:r>
              <a:rPr lang="pt-BR" b="0" i="0" dirty="0">
                <a:solidFill>
                  <a:srgbClr val="333333"/>
                </a:solidFill>
                <a:effectLst/>
                <a:latin typeface="Open Sans"/>
              </a:rPr>
              <a:t>Uma das </a:t>
            </a:r>
            <a:r>
              <a:rPr lang="pt-BR" b="1" i="0" dirty="0">
                <a:solidFill>
                  <a:srgbClr val="333333"/>
                </a:solidFill>
                <a:effectLst/>
                <a:latin typeface="Open Sans"/>
              </a:rPr>
              <a:t>funções do sistema tegumentar</a:t>
            </a:r>
            <a:r>
              <a:rPr lang="pt-BR" b="0" i="0" dirty="0">
                <a:solidFill>
                  <a:srgbClr val="333333"/>
                </a:solidFill>
                <a:effectLst/>
                <a:latin typeface="Open Sans"/>
              </a:rPr>
              <a:t> é a eliminação de resíduos. Os resíduos podem ser secretados através da pele para acelerar a eliminação, o que explica por que às vezes as pessoas têm suor com um cheiro incomum, pois seus corpos expressam resíduos. A pele também fornece uma camada de impermeabilização e protege o corpo de insetos, bactérias, vírus e várias outras ameaças potenciais do mundo exterior. As glândulas sebáceas mantêm o sistema tegumentar oleoso para que permaneça flexível e durável.</a:t>
            </a:r>
          </a:p>
          <a:p>
            <a:pPr marL="0" indent="0" algn="just">
              <a:buNone/>
            </a:pPr>
            <a:r>
              <a:rPr lang="pt-BR" b="0" i="0" dirty="0">
                <a:solidFill>
                  <a:srgbClr val="333333"/>
                </a:solidFill>
                <a:effectLst/>
                <a:latin typeface="Open Sans"/>
              </a:rPr>
              <a:t>O </a:t>
            </a:r>
            <a:r>
              <a:rPr lang="pt-BR" b="1" i="0" dirty="0">
                <a:solidFill>
                  <a:srgbClr val="333333"/>
                </a:solidFill>
                <a:effectLst/>
                <a:latin typeface="Open Sans"/>
              </a:rPr>
              <a:t>sistema tegumentar </a:t>
            </a:r>
            <a:r>
              <a:rPr lang="pt-BR" b="0" i="0" dirty="0">
                <a:solidFill>
                  <a:srgbClr val="333333"/>
                </a:solidFill>
                <a:effectLst/>
                <a:latin typeface="Open Sans"/>
              </a:rPr>
              <a:t>também ajuda a regular a temperatura corporal e pode conservar e liberar calor conforme necessário. A pele também regula a perda e retenção de água.</a:t>
            </a:r>
          </a:p>
        </p:txBody>
      </p:sp>
      <p:sp>
        <p:nvSpPr>
          <p:cNvPr id="4" name="Espaço Reservado para Data 3">
            <a:extLst>
              <a:ext uri="{FF2B5EF4-FFF2-40B4-BE49-F238E27FC236}">
                <a16:creationId xmlns:a16="http://schemas.microsoft.com/office/drawing/2014/main" id="{8E377A48-215D-4BCD-9C42-5F93166EAF88}"/>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58836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72A87-DBEB-48BF-BE41-A361313A2022}"/>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0B6B689E-7AB6-4F01-9F53-9AADD52DEFFE}"/>
              </a:ext>
            </a:extLst>
          </p:cNvPr>
          <p:cNvSpPr>
            <a:spLocks noGrp="1"/>
          </p:cNvSpPr>
          <p:nvPr>
            <p:ph idx="1"/>
          </p:nvPr>
        </p:nvSpPr>
        <p:spPr>
          <a:xfrm>
            <a:off x="581192" y="1751780"/>
            <a:ext cx="11029615" cy="3634486"/>
          </a:xfrm>
        </p:spPr>
        <p:txBody>
          <a:bodyPr/>
          <a:lstStyle/>
          <a:p>
            <a:pPr marL="0" indent="0">
              <a:buNone/>
            </a:pPr>
            <a:r>
              <a:rPr lang="pt-BR" b="0" i="0" dirty="0">
                <a:solidFill>
                  <a:srgbClr val="000000"/>
                </a:solidFill>
                <a:effectLst/>
                <a:latin typeface="Lato"/>
              </a:rPr>
              <a:t>O tratamento é gratuito e fornecido pelo Sistema Único de Saúde (SUS). Varia de seis meses nas formas </a:t>
            </a:r>
            <a:r>
              <a:rPr lang="pt-BR" b="0" i="0" dirty="0" err="1">
                <a:solidFill>
                  <a:srgbClr val="000000"/>
                </a:solidFill>
                <a:effectLst/>
                <a:latin typeface="Lato"/>
              </a:rPr>
              <a:t>paucibacilares</a:t>
            </a:r>
            <a:r>
              <a:rPr lang="pt-BR" b="0" i="0" dirty="0">
                <a:solidFill>
                  <a:srgbClr val="000000"/>
                </a:solidFill>
                <a:effectLst/>
                <a:latin typeface="Lato"/>
              </a:rPr>
              <a:t> a um ano nos </a:t>
            </a:r>
            <a:r>
              <a:rPr lang="pt-BR" b="0" i="0" dirty="0" err="1">
                <a:solidFill>
                  <a:srgbClr val="000000"/>
                </a:solidFill>
                <a:effectLst/>
                <a:latin typeface="Lato"/>
              </a:rPr>
              <a:t>multibacilares</a:t>
            </a:r>
            <a:r>
              <a:rPr lang="pt-BR" b="0" i="0" dirty="0">
                <a:solidFill>
                  <a:srgbClr val="000000"/>
                </a:solidFill>
                <a:effectLst/>
                <a:latin typeface="Lato"/>
              </a:rPr>
              <a:t>, podendo ser prorrogado ou feita a substituição da medicação em casos especiais. O tratamento é eficaz e cura. Após a primeira dose da medicação não há mais risco de transmissão durante o tratamento e o paciente pode conviver em meio à sociedade.</a:t>
            </a:r>
            <a:endParaRPr lang="pt-BR" dirty="0"/>
          </a:p>
        </p:txBody>
      </p:sp>
      <p:sp>
        <p:nvSpPr>
          <p:cNvPr id="4" name="Espaço Reservado para Data 3">
            <a:extLst>
              <a:ext uri="{FF2B5EF4-FFF2-40B4-BE49-F238E27FC236}">
                <a16:creationId xmlns:a16="http://schemas.microsoft.com/office/drawing/2014/main" id="{AAE5EB07-D75C-4FC7-BB1F-BD52CC710EBC}"/>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4196189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74CB9-FAED-4B22-AFDA-E10F10CBD8DA}"/>
              </a:ext>
            </a:extLst>
          </p:cNvPr>
          <p:cNvSpPr>
            <a:spLocks noGrp="1"/>
          </p:cNvSpPr>
          <p:nvPr>
            <p:ph type="title"/>
          </p:nvPr>
        </p:nvSpPr>
        <p:spPr/>
        <p:txBody>
          <a:bodyPr/>
          <a:lstStyle/>
          <a:p>
            <a:r>
              <a:rPr lang="pt-BR" dirty="0"/>
              <a:t>prevenção</a:t>
            </a:r>
          </a:p>
        </p:txBody>
      </p:sp>
      <p:sp>
        <p:nvSpPr>
          <p:cNvPr id="3" name="Espaço Reservado para Conteúdo 2">
            <a:extLst>
              <a:ext uri="{FF2B5EF4-FFF2-40B4-BE49-F238E27FC236}">
                <a16:creationId xmlns:a16="http://schemas.microsoft.com/office/drawing/2014/main" id="{70711F2D-AC5B-49D6-A29C-7A8442C074F4}"/>
              </a:ext>
            </a:extLst>
          </p:cNvPr>
          <p:cNvSpPr>
            <a:spLocks noGrp="1"/>
          </p:cNvSpPr>
          <p:nvPr>
            <p:ph idx="1"/>
          </p:nvPr>
        </p:nvSpPr>
        <p:spPr>
          <a:xfrm>
            <a:off x="581192" y="1890876"/>
            <a:ext cx="11029615" cy="3634486"/>
          </a:xfrm>
        </p:spPr>
        <p:txBody>
          <a:bodyPr/>
          <a:lstStyle/>
          <a:p>
            <a:pPr marL="0" indent="0" algn="just">
              <a:buNone/>
            </a:pPr>
            <a:r>
              <a:rPr lang="pt-BR" b="0" i="0" dirty="0">
                <a:solidFill>
                  <a:srgbClr val="000000"/>
                </a:solidFill>
                <a:effectLst/>
                <a:latin typeface="Lato"/>
              </a:rPr>
              <a:t>Naturalmente, ter hábitos saudáveis, alimentação adequada, evitar o álcool e praticar atividade física associada a condições de higiene, contribuem para dificultar o adoecimento pela Hanseníase.  A melhor forma de prevenção é o diagnóstico precoce e o tratamento adequado, assim como o exame clínico e a indicação de vacina BCG para melhorar a resposta imunológica dos contatos do paciente. Desta forma, a cadeia de transmissão da doença pode ser interrompida. </a:t>
            </a:r>
            <a:endParaRPr lang="pt-BR" dirty="0"/>
          </a:p>
        </p:txBody>
      </p:sp>
      <p:sp>
        <p:nvSpPr>
          <p:cNvPr id="4" name="Espaço Reservado para Data 3">
            <a:extLst>
              <a:ext uri="{FF2B5EF4-FFF2-40B4-BE49-F238E27FC236}">
                <a16:creationId xmlns:a16="http://schemas.microsoft.com/office/drawing/2014/main" id="{799FBE13-2B23-43C9-8BBB-A9CC7119FD7B}"/>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651237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06FDBD-7A25-4D4C-9A5E-076AF6D8B594}"/>
              </a:ext>
            </a:extLst>
          </p:cNvPr>
          <p:cNvSpPr>
            <a:spLocks noGrp="1"/>
          </p:cNvSpPr>
          <p:nvPr>
            <p:ph type="title"/>
          </p:nvPr>
        </p:nvSpPr>
        <p:spPr/>
        <p:txBody>
          <a:bodyPr/>
          <a:lstStyle/>
          <a:p>
            <a:r>
              <a:rPr lang="pt-BR" dirty="0"/>
              <a:t>abcessos</a:t>
            </a:r>
          </a:p>
        </p:txBody>
      </p:sp>
      <p:sp>
        <p:nvSpPr>
          <p:cNvPr id="4" name="Espaço Reservado para Data 3">
            <a:extLst>
              <a:ext uri="{FF2B5EF4-FFF2-40B4-BE49-F238E27FC236}">
                <a16:creationId xmlns:a16="http://schemas.microsoft.com/office/drawing/2014/main" id="{5BBB9484-A029-4773-B8F6-67E76BA7084A}"/>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pic>
        <p:nvPicPr>
          <p:cNvPr id="11268" name="Picture 4" descr="Abscesso">
            <a:extLst>
              <a:ext uri="{FF2B5EF4-FFF2-40B4-BE49-F238E27FC236}">
                <a16:creationId xmlns:a16="http://schemas.microsoft.com/office/drawing/2014/main" id="{E3B70A6A-5BD4-45DD-8FDA-A0B1337AA7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5182" y="1336431"/>
            <a:ext cx="4858910" cy="485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05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70D499-D9BE-48EC-8E96-703E9DA148AD}"/>
              </a:ext>
            </a:extLst>
          </p:cNvPr>
          <p:cNvSpPr>
            <a:spLocks noGrp="1"/>
          </p:cNvSpPr>
          <p:nvPr>
            <p:ph type="title"/>
          </p:nvPr>
        </p:nvSpPr>
        <p:spPr/>
        <p:txBody>
          <a:bodyPr/>
          <a:lstStyle/>
          <a:p>
            <a:r>
              <a:rPr lang="pt-BR" dirty="0"/>
              <a:t>definição</a:t>
            </a:r>
          </a:p>
        </p:txBody>
      </p:sp>
      <p:sp>
        <p:nvSpPr>
          <p:cNvPr id="3" name="Espaço Reservado para Conteúdo 2">
            <a:extLst>
              <a:ext uri="{FF2B5EF4-FFF2-40B4-BE49-F238E27FC236}">
                <a16:creationId xmlns:a16="http://schemas.microsoft.com/office/drawing/2014/main" id="{7304A3C3-6EC3-4C48-A090-E0AEB2138CE8}"/>
              </a:ext>
            </a:extLst>
          </p:cNvPr>
          <p:cNvSpPr>
            <a:spLocks noGrp="1"/>
          </p:cNvSpPr>
          <p:nvPr>
            <p:ph idx="1"/>
          </p:nvPr>
        </p:nvSpPr>
        <p:spPr>
          <a:xfrm>
            <a:off x="581192" y="1496803"/>
            <a:ext cx="11029615" cy="3634486"/>
          </a:xfrm>
        </p:spPr>
        <p:txBody>
          <a:bodyPr/>
          <a:lstStyle/>
          <a:p>
            <a:pPr marL="0" indent="0" algn="just">
              <a:buNone/>
            </a:pPr>
            <a:r>
              <a:rPr lang="pt-BR" b="0" i="0" dirty="0">
                <a:solidFill>
                  <a:srgbClr val="000000"/>
                </a:solidFill>
                <a:effectLst/>
                <a:latin typeface="Lato"/>
              </a:rPr>
              <a:t>São coleções de material purulento (pus) que, embora normalmente decorram de infecções bacterianas, podem, em alguns casos, não representar infecções, mas serem manifestação de outras doenças cutâneas como </a:t>
            </a:r>
            <a:r>
              <a:rPr lang="pt-BR" b="0" i="0" dirty="0" err="1">
                <a:solidFill>
                  <a:srgbClr val="000000"/>
                </a:solidFill>
                <a:effectLst/>
                <a:latin typeface="Lato"/>
              </a:rPr>
              <a:t>paniculite</a:t>
            </a:r>
            <a:r>
              <a:rPr lang="pt-BR" b="0" i="0" dirty="0">
                <a:solidFill>
                  <a:srgbClr val="000000"/>
                </a:solidFill>
                <a:effectLst/>
                <a:latin typeface="Lato"/>
              </a:rPr>
              <a:t>, ou outras doenças </a:t>
            </a:r>
            <a:r>
              <a:rPr lang="pt-BR" b="0" i="0" dirty="0" err="1">
                <a:solidFill>
                  <a:srgbClr val="000000"/>
                </a:solidFill>
                <a:effectLst/>
                <a:latin typeface="Lato"/>
              </a:rPr>
              <a:t>abscedantes</a:t>
            </a:r>
            <a:r>
              <a:rPr lang="pt-BR" b="0" i="0" dirty="0">
                <a:solidFill>
                  <a:srgbClr val="000000"/>
                </a:solidFill>
                <a:effectLst/>
                <a:latin typeface="Lato"/>
              </a:rPr>
              <a:t>, como </a:t>
            </a:r>
            <a:r>
              <a:rPr lang="pt-BR" b="0" i="0" dirty="0" err="1">
                <a:solidFill>
                  <a:srgbClr val="000000"/>
                </a:solidFill>
                <a:effectLst/>
                <a:latin typeface="Lato"/>
              </a:rPr>
              <a:t>hidradenite</a:t>
            </a:r>
            <a:r>
              <a:rPr lang="pt-BR" b="0" i="0" dirty="0">
                <a:solidFill>
                  <a:srgbClr val="000000"/>
                </a:solidFill>
                <a:effectLst/>
                <a:latin typeface="Lato"/>
              </a:rPr>
              <a:t> e foliculite dissecante.</a:t>
            </a:r>
            <a:endParaRPr lang="pt-BR" dirty="0"/>
          </a:p>
        </p:txBody>
      </p:sp>
      <p:sp>
        <p:nvSpPr>
          <p:cNvPr id="4" name="Espaço Reservado para Data 3">
            <a:extLst>
              <a:ext uri="{FF2B5EF4-FFF2-40B4-BE49-F238E27FC236}">
                <a16:creationId xmlns:a16="http://schemas.microsoft.com/office/drawing/2014/main" id="{CB0CA459-51AE-4B8A-A0F9-0175EED91462}"/>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173494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F9BD5-2390-4974-ABD5-60C295FEBB60}"/>
              </a:ext>
            </a:extLst>
          </p:cNvPr>
          <p:cNvSpPr>
            <a:spLocks noGrp="1"/>
          </p:cNvSpPr>
          <p:nvPr>
            <p:ph type="title"/>
          </p:nvPr>
        </p:nvSpPr>
        <p:spPr/>
        <p:txBody>
          <a:bodyPr/>
          <a:lstStyle/>
          <a:p>
            <a:r>
              <a:rPr lang="pt-BR" dirty="0"/>
              <a:t>sintomas</a:t>
            </a:r>
          </a:p>
        </p:txBody>
      </p:sp>
      <p:sp>
        <p:nvSpPr>
          <p:cNvPr id="3" name="Espaço Reservado para Conteúdo 2">
            <a:extLst>
              <a:ext uri="{FF2B5EF4-FFF2-40B4-BE49-F238E27FC236}">
                <a16:creationId xmlns:a16="http://schemas.microsoft.com/office/drawing/2014/main" id="{017EDED6-2504-423D-887C-AD53ED974612}"/>
              </a:ext>
            </a:extLst>
          </p:cNvPr>
          <p:cNvSpPr>
            <a:spLocks noGrp="1"/>
          </p:cNvSpPr>
          <p:nvPr>
            <p:ph idx="1"/>
          </p:nvPr>
        </p:nvSpPr>
        <p:spPr/>
        <p:txBody>
          <a:bodyPr/>
          <a:lstStyle/>
          <a:p>
            <a:pPr marL="0" indent="0">
              <a:buNone/>
            </a:pPr>
            <a:r>
              <a:rPr lang="pt-BR" b="0" i="0" dirty="0">
                <a:solidFill>
                  <a:srgbClr val="000000"/>
                </a:solidFill>
                <a:effectLst/>
                <a:latin typeface="Lato"/>
              </a:rPr>
              <a:t>Costumam ser dolorosos e quentes. A dor é normalmente do tipo pulsátil.</a:t>
            </a:r>
            <a:endParaRPr lang="pt-BR" dirty="0"/>
          </a:p>
        </p:txBody>
      </p:sp>
      <p:sp>
        <p:nvSpPr>
          <p:cNvPr id="4" name="Espaço Reservado para Data 3">
            <a:extLst>
              <a:ext uri="{FF2B5EF4-FFF2-40B4-BE49-F238E27FC236}">
                <a16:creationId xmlns:a16="http://schemas.microsoft.com/office/drawing/2014/main" id="{C5182F39-06EF-4CB3-AEBE-3E807622253C}"/>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12119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26882-385C-4B4B-A4C7-16489C9EAB2E}"/>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84BC3AC8-E061-48F2-90F1-2BF2637CD32F}"/>
              </a:ext>
            </a:extLst>
          </p:cNvPr>
          <p:cNvSpPr>
            <a:spLocks noGrp="1"/>
          </p:cNvSpPr>
          <p:nvPr>
            <p:ph idx="1"/>
          </p:nvPr>
        </p:nvSpPr>
        <p:spPr/>
        <p:txBody>
          <a:bodyPr/>
          <a:lstStyle/>
          <a:p>
            <a:pPr marL="0" indent="0">
              <a:buNone/>
            </a:pPr>
            <a:r>
              <a:rPr lang="pt-BR" b="0" i="0" dirty="0">
                <a:solidFill>
                  <a:srgbClr val="000000"/>
                </a:solidFill>
                <a:effectLst/>
                <a:latin typeface="Lato"/>
              </a:rPr>
              <a:t>Usualmente, o tratamento mais indicado para abscessos é a drenagem cirúrgica, mas é fundamental identificar a causa de seu surgimento e tratá-la. </a:t>
            </a:r>
          </a:p>
          <a:p>
            <a:pPr marL="0" indent="0">
              <a:buNone/>
            </a:pPr>
            <a:r>
              <a:rPr lang="pt-BR" b="0" i="0" dirty="0">
                <a:solidFill>
                  <a:srgbClr val="000000"/>
                </a:solidFill>
                <a:effectLst/>
                <a:latin typeface="Lato"/>
              </a:rPr>
              <a:t>No caso de infecções, antibióticos são necessários. </a:t>
            </a:r>
          </a:p>
          <a:p>
            <a:pPr marL="0" indent="0">
              <a:buNone/>
            </a:pPr>
            <a:r>
              <a:rPr lang="pt-BR" b="0" i="0" dirty="0">
                <a:solidFill>
                  <a:srgbClr val="000000"/>
                </a:solidFill>
                <a:effectLst/>
                <a:latin typeface="Lato"/>
              </a:rPr>
              <a:t>Eventualmente, pode ser que o paciente precise de internação.</a:t>
            </a:r>
            <a:endParaRPr lang="pt-BR" dirty="0"/>
          </a:p>
        </p:txBody>
      </p:sp>
      <p:sp>
        <p:nvSpPr>
          <p:cNvPr id="4" name="Espaço Reservado para Data 3">
            <a:extLst>
              <a:ext uri="{FF2B5EF4-FFF2-40B4-BE49-F238E27FC236}">
                <a16:creationId xmlns:a16="http://schemas.microsoft.com/office/drawing/2014/main" id="{46B6344B-BC2A-4B86-AFD9-822A77FFF9DF}"/>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504648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55717D-E4CC-4335-A5BB-2FDF9A734A7B}"/>
              </a:ext>
            </a:extLst>
          </p:cNvPr>
          <p:cNvSpPr>
            <a:spLocks noGrp="1"/>
          </p:cNvSpPr>
          <p:nvPr>
            <p:ph type="title"/>
          </p:nvPr>
        </p:nvSpPr>
        <p:spPr/>
        <p:txBody>
          <a:bodyPr/>
          <a:lstStyle/>
          <a:p>
            <a:r>
              <a:rPr lang="pt-BR" dirty="0"/>
              <a:t>prevenção</a:t>
            </a:r>
          </a:p>
        </p:txBody>
      </p:sp>
      <p:sp>
        <p:nvSpPr>
          <p:cNvPr id="3" name="Espaço Reservado para Conteúdo 2">
            <a:extLst>
              <a:ext uri="{FF2B5EF4-FFF2-40B4-BE49-F238E27FC236}">
                <a16:creationId xmlns:a16="http://schemas.microsoft.com/office/drawing/2014/main" id="{DB4F82AF-8338-4274-BB8B-D6FC04835009}"/>
              </a:ext>
            </a:extLst>
          </p:cNvPr>
          <p:cNvSpPr>
            <a:spLocks noGrp="1"/>
          </p:cNvSpPr>
          <p:nvPr>
            <p:ph idx="1"/>
          </p:nvPr>
        </p:nvSpPr>
        <p:spPr>
          <a:xfrm>
            <a:off x="581192" y="1611757"/>
            <a:ext cx="11029615" cy="3634486"/>
          </a:xfrm>
        </p:spPr>
        <p:txBody>
          <a:bodyPr/>
          <a:lstStyle/>
          <a:p>
            <a:pPr marL="0" indent="0" algn="just">
              <a:buNone/>
            </a:pPr>
            <a:r>
              <a:rPr lang="pt-BR" b="0" i="0" dirty="0">
                <a:solidFill>
                  <a:srgbClr val="000000"/>
                </a:solidFill>
                <a:effectLst/>
                <a:latin typeface="Lato"/>
              </a:rPr>
              <a:t>Uma das principais formas de se evitar o abscesso é ter hábitos de higiene, limpando sempre a pele, lavando as mãos, não usando toalhas de outras pessoas, assim como utensílios e acessórios como tesouras. Tomar cuidado ao fazer a barba ou se depilar com lâminas. Também é importante não se espremer acne ou foliculites, por exemplo.</a:t>
            </a:r>
            <a:endParaRPr lang="pt-BR" dirty="0"/>
          </a:p>
        </p:txBody>
      </p:sp>
      <p:sp>
        <p:nvSpPr>
          <p:cNvPr id="4" name="Espaço Reservado para Data 3">
            <a:extLst>
              <a:ext uri="{FF2B5EF4-FFF2-40B4-BE49-F238E27FC236}">
                <a16:creationId xmlns:a16="http://schemas.microsoft.com/office/drawing/2014/main" id="{F0C575E9-75A6-49D3-83AB-8A8CDDE485CA}"/>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881114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3C28E-2B74-4CD2-8DDA-57D4D3767F8E}"/>
              </a:ext>
            </a:extLst>
          </p:cNvPr>
          <p:cNvSpPr>
            <a:spLocks noGrp="1"/>
          </p:cNvSpPr>
          <p:nvPr>
            <p:ph type="title"/>
          </p:nvPr>
        </p:nvSpPr>
        <p:spPr/>
        <p:txBody>
          <a:bodyPr/>
          <a:lstStyle/>
          <a:p>
            <a:r>
              <a:rPr lang="pt-BR" dirty="0" err="1"/>
              <a:t>tungíase</a:t>
            </a:r>
            <a:endParaRPr lang="pt-BR" dirty="0"/>
          </a:p>
        </p:txBody>
      </p:sp>
      <p:sp>
        <p:nvSpPr>
          <p:cNvPr id="4" name="Espaço Reservado para Data 3">
            <a:extLst>
              <a:ext uri="{FF2B5EF4-FFF2-40B4-BE49-F238E27FC236}">
                <a16:creationId xmlns:a16="http://schemas.microsoft.com/office/drawing/2014/main" id="{1CD60C21-90EE-4CA0-B1E3-BDA2D113D237}"/>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pic>
        <p:nvPicPr>
          <p:cNvPr id="12290" name="Picture 2" descr="Tungíase">
            <a:extLst>
              <a:ext uri="{FF2B5EF4-FFF2-40B4-BE49-F238E27FC236}">
                <a16:creationId xmlns:a16="http://schemas.microsoft.com/office/drawing/2014/main" id="{01E6A9B5-5272-442E-9FAC-94E573BDAD1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9081"/>
          <a:stretch/>
        </p:blipFill>
        <p:spPr bwMode="auto">
          <a:xfrm>
            <a:off x="3622583" y="1595454"/>
            <a:ext cx="4946833" cy="449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749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14E701-75F2-4F0D-B45C-306C0D36B5B1}"/>
              </a:ext>
            </a:extLst>
          </p:cNvPr>
          <p:cNvSpPr>
            <a:spLocks noGrp="1"/>
          </p:cNvSpPr>
          <p:nvPr>
            <p:ph type="title"/>
          </p:nvPr>
        </p:nvSpPr>
        <p:spPr/>
        <p:txBody>
          <a:bodyPr/>
          <a:lstStyle/>
          <a:p>
            <a:r>
              <a:rPr lang="pt-BR" dirty="0"/>
              <a:t>definição</a:t>
            </a:r>
          </a:p>
        </p:txBody>
      </p:sp>
      <p:sp>
        <p:nvSpPr>
          <p:cNvPr id="3" name="Espaço Reservado para Conteúdo 2">
            <a:extLst>
              <a:ext uri="{FF2B5EF4-FFF2-40B4-BE49-F238E27FC236}">
                <a16:creationId xmlns:a16="http://schemas.microsoft.com/office/drawing/2014/main" id="{A081DFF5-D2C4-49A7-861B-EA7967884039}"/>
              </a:ext>
            </a:extLst>
          </p:cNvPr>
          <p:cNvSpPr>
            <a:spLocks noGrp="1"/>
          </p:cNvSpPr>
          <p:nvPr>
            <p:ph idx="1"/>
          </p:nvPr>
        </p:nvSpPr>
        <p:spPr/>
        <p:txBody>
          <a:bodyPr/>
          <a:lstStyle/>
          <a:p>
            <a:pPr marL="0" indent="0" algn="just" fontAlgn="base">
              <a:buNone/>
            </a:pPr>
            <a:r>
              <a:rPr lang="pt-BR" b="0" i="0" dirty="0" err="1">
                <a:solidFill>
                  <a:srgbClr val="000000"/>
                </a:solidFill>
                <a:effectLst/>
                <a:latin typeface="Lato"/>
              </a:rPr>
              <a:t>Tungíase</a:t>
            </a:r>
            <a:r>
              <a:rPr lang="pt-BR" b="0" i="0" dirty="0">
                <a:solidFill>
                  <a:srgbClr val="000000"/>
                </a:solidFill>
                <a:effectLst/>
                <a:latin typeface="Lato"/>
              </a:rPr>
              <a:t> é uma parasitose causada por fêmeas grávidas de uma espécie de pulga, </a:t>
            </a:r>
            <a:r>
              <a:rPr lang="pt-BR" b="0" i="1" dirty="0">
                <a:solidFill>
                  <a:srgbClr val="000000"/>
                </a:solidFill>
                <a:effectLst/>
                <a:latin typeface="Lato"/>
              </a:rPr>
              <a:t>Tunga </a:t>
            </a:r>
            <a:r>
              <a:rPr lang="pt-BR" b="0" i="1" dirty="0" err="1">
                <a:solidFill>
                  <a:srgbClr val="000000"/>
                </a:solidFill>
                <a:effectLst/>
                <a:latin typeface="Lato"/>
              </a:rPr>
              <a:t>penetrans</a:t>
            </a:r>
            <a:r>
              <a:rPr lang="pt-BR" b="0" i="0" dirty="0">
                <a:solidFill>
                  <a:srgbClr val="000000"/>
                </a:solidFill>
                <a:effectLst/>
                <a:latin typeface="Lato"/>
              </a:rPr>
              <a:t>, que habita o solo de zonas arenosas. A contaminação ocorre quando o paciente pisa neste solo sem proteção nos seus pés. A fêmea grávida penetra na pele humana com a sua cabeça e libera seus ovos para o exterior.</a:t>
            </a:r>
          </a:p>
          <a:p>
            <a:pPr marL="0" indent="0">
              <a:buNone/>
            </a:pPr>
            <a:endParaRPr lang="pt-BR" dirty="0"/>
          </a:p>
        </p:txBody>
      </p:sp>
      <p:sp>
        <p:nvSpPr>
          <p:cNvPr id="4" name="Espaço Reservado para Data 3">
            <a:extLst>
              <a:ext uri="{FF2B5EF4-FFF2-40B4-BE49-F238E27FC236}">
                <a16:creationId xmlns:a16="http://schemas.microsoft.com/office/drawing/2014/main" id="{782A2377-3BB5-4EDF-AF34-99B5B61C0BAF}"/>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3657109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3DD061-5DFE-4B3A-8CCD-B6B0BC67ED9A}"/>
              </a:ext>
            </a:extLst>
          </p:cNvPr>
          <p:cNvSpPr>
            <a:spLocks noGrp="1"/>
          </p:cNvSpPr>
          <p:nvPr>
            <p:ph type="title"/>
          </p:nvPr>
        </p:nvSpPr>
        <p:spPr/>
        <p:txBody>
          <a:bodyPr/>
          <a:lstStyle/>
          <a:p>
            <a:r>
              <a:rPr lang="pt-BR" dirty="0"/>
              <a:t>sintomas</a:t>
            </a:r>
          </a:p>
        </p:txBody>
      </p:sp>
      <p:sp>
        <p:nvSpPr>
          <p:cNvPr id="3" name="Espaço Reservado para Conteúdo 2">
            <a:extLst>
              <a:ext uri="{FF2B5EF4-FFF2-40B4-BE49-F238E27FC236}">
                <a16:creationId xmlns:a16="http://schemas.microsoft.com/office/drawing/2014/main" id="{E691FCC2-09A7-4AA9-AD28-3C17A892F6A6}"/>
              </a:ext>
            </a:extLst>
          </p:cNvPr>
          <p:cNvSpPr>
            <a:spLocks noGrp="1"/>
          </p:cNvSpPr>
          <p:nvPr>
            <p:ph idx="1"/>
          </p:nvPr>
        </p:nvSpPr>
        <p:spPr/>
        <p:txBody>
          <a:bodyPr/>
          <a:lstStyle/>
          <a:p>
            <a:pPr marL="0" indent="0" algn="just" fontAlgn="base">
              <a:buNone/>
            </a:pPr>
            <a:r>
              <a:rPr lang="pt-BR" b="0" i="0" dirty="0">
                <a:solidFill>
                  <a:srgbClr val="000000"/>
                </a:solidFill>
                <a:effectLst/>
                <a:latin typeface="Lato"/>
              </a:rPr>
              <a:t>A maioria das lesões de </a:t>
            </a:r>
            <a:r>
              <a:rPr lang="pt-BR" b="0" i="0" dirty="0" err="1">
                <a:solidFill>
                  <a:srgbClr val="000000"/>
                </a:solidFill>
                <a:effectLst/>
                <a:latin typeface="Lato"/>
              </a:rPr>
              <a:t>tungíase</a:t>
            </a:r>
            <a:r>
              <a:rPr lang="pt-BR" b="0" i="0" dirty="0">
                <a:solidFill>
                  <a:srgbClr val="000000"/>
                </a:solidFill>
                <a:effectLst/>
                <a:latin typeface="Lato"/>
              </a:rPr>
              <a:t> aparece nos pés, e em alguns casos, nas mãos. Podem ser únicas ou, em algumas vezes, bastante numerosas, dependendo da infestação do solo. A lesão surge como uma pequena pápula marrom escura com um halo fino e claro ao seu redor. Pode causar dor ou coceira e ocorrer infecção secundária e até abscessos no local.</a:t>
            </a:r>
          </a:p>
          <a:p>
            <a:pPr marL="0" indent="0" algn="just" fontAlgn="base">
              <a:buNone/>
            </a:pPr>
            <a:r>
              <a:rPr lang="pt-BR" b="0" i="0" dirty="0">
                <a:solidFill>
                  <a:srgbClr val="000000"/>
                </a:solidFill>
                <a:effectLst/>
                <a:latin typeface="Lato"/>
              </a:rPr>
              <a:t>O diagnóstico é geralmente clínico, ajudado pela história de contato do paciente com solos provavelmente contaminados. Deve ser feito o diagnóstico diferencial com verrugas virais, pois o tratamento é bem diferente nestas duas dermatoses.</a:t>
            </a:r>
          </a:p>
          <a:p>
            <a:pPr marL="0" indent="0">
              <a:buNone/>
            </a:pPr>
            <a:endParaRPr lang="pt-BR" dirty="0"/>
          </a:p>
        </p:txBody>
      </p:sp>
      <p:sp>
        <p:nvSpPr>
          <p:cNvPr id="4" name="Espaço Reservado para Data 3">
            <a:extLst>
              <a:ext uri="{FF2B5EF4-FFF2-40B4-BE49-F238E27FC236}">
                <a16:creationId xmlns:a16="http://schemas.microsoft.com/office/drawing/2014/main" id="{E98619FC-B72C-40B5-9B5E-B9AC6CF22C02}"/>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425455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2D6D9D0-9122-4AE8-A9DD-2AF6B2CE06DD}"/>
              </a:ext>
            </a:extLst>
          </p:cNvPr>
          <p:cNvSpPr>
            <a:spLocks noGrp="1"/>
          </p:cNvSpPr>
          <p:nvPr>
            <p:ph idx="1"/>
          </p:nvPr>
        </p:nvSpPr>
        <p:spPr>
          <a:xfrm>
            <a:off x="589085" y="905608"/>
            <a:ext cx="11021722" cy="5069742"/>
          </a:xfrm>
        </p:spPr>
        <p:txBody>
          <a:bodyPr>
            <a:normAutofit/>
          </a:bodyPr>
          <a:lstStyle/>
          <a:p>
            <a:pPr marL="0" indent="0" algn="just">
              <a:buNone/>
            </a:pPr>
            <a:r>
              <a:rPr lang="pt-BR" b="0" i="0" dirty="0">
                <a:solidFill>
                  <a:srgbClr val="333333"/>
                </a:solidFill>
                <a:effectLst/>
                <a:latin typeface="Open Sans"/>
              </a:rPr>
              <a:t>A regulação da temperatura e da perda de água é crítica para a homeostase, razão pela qual as vítimas de queimaduras graves correm o risco de morte, porque seus corpos não são capazes de regular sua temperatura e conteúdo de água. Em humanos, a pele também sintetiza vitamina D para uso pelo corpo.</a:t>
            </a:r>
          </a:p>
          <a:p>
            <a:pPr marL="0" indent="0" algn="just">
              <a:buNone/>
            </a:pPr>
            <a:r>
              <a:rPr lang="pt-BR" b="0" i="0" dirty="0">
                <a:solidFill>
                  <a:srgbClr val="333333"/>
                </a:solidFill>
                <a:effectLst/>
                <a:latin typeface="Open Sans"/>
              </a:rPr>
              <a:t>A epiderme, derme e </a:t>
            </a:r>
            <a:r>
              <a:rPr lang="pt-BR" b="0" i="0" dirty="0" err="1">
                <a:solidFill>
                  <a:srgbClr val="333333"/>
                </a:solidFill>
                <a:effectLst/>
                <a:latin typeface="Open Sans"/>
              </a:rPr>
              <a:t>subderme</a:t>
            </a:r>
            <a:r>
              <a:rPr lang="pt-BR" b="0" i="0" dirty="0">
                <a:solidFill>
                  <a:srgbClr val="333333"/>
                </a:solidFill>
                <a:effectLst/>
                <a:latin typeface="Open Sans"/>
              </a:rPr>
              <a:t> do sistema tegumentar também atuam como uma almofada literal para proteger o corpo de impactos e para absorver golpes, cortes e outras formas de trauma físico.</a:t>
            </a:r>
          </a:p>
          <a:p>
            <a:pPr marL="0" indent="0" algn="just">
              <a:buNone/>
            </a:pPr>
            <a:r>
              <a:rPr lang="pt-BR" b="0" i="0" dirty="0">
                <a:solidFill>
                  <a:srgbClr val="333333"/>
                </a:solidFill>
                <a:effectLst/>
                <a:latin typeface="Open Sans"/>
              </a:rPr>
              <a:t>A camada de gordura na </a:t>
            </a:r>
            <a:r>
              <a:rPr lang="pt-BR" b="0" i="0" dirty="0" err="1">
                <a:solidFill>
                  <a:srgbClr val="333333"/>
                </a:solidFill>
                <a:effectLst/>
                <a:latin typeface="Open Sans"/>
              </a:rPr>
              <a:t>subderme</a:t>
            </a:r>
            <a:r>
              <a:rPr lang="pt-BR" b="0" i="0" dirty="0">
                <a:solidFill>
                  <a:srgbClr val="333333"/>
                </a:solidFill>
                <a:effectLst/>
                <a:latin typeface="Open Sans"/>
              </a:rPr>
              <a:t> é uma parte importante dessa almofada de impacto e também ajuda a isolar o corpo para manter a temperatura interna estável.</a:t>
            </a:r>
          </a:p>
          <a:p>
            <a:pPr marL="0" indent="0" algn="just">
              <a:buNone/>
            </a:pPr>
            <a:r>
              <a:rPr lang="pt-BR" b="0" i="0" dirty="0">
                <a:solidFill>
                  <a:srgbClr val="333333"/>
                </a:solidFill>
                <a:effectLst/>
                <a:latin typeface="Open Sans"/>
              </a:rPr>
              <a:t>Muitos humanos notaram que a cor da pele de alguém pode variar radicalmente, de muito pálida a bastante escura. Isso se deve aos vários níveis de pigmentos caroteno e melanina, que são projetados para proteger o sistema tegumentar e o corpo em geral da radiação ultravioleta.</a:t>
            </a:r>
          </a:p>
          <a:p>
            <a:pPr marL="0" indent="0" algn="just">
              <a:buNone/>
            </a:pPr>
            <a:r>
              <a:rPr lang="pt-BR" b="0" i="0" dirty="0">
                <a:solidFill>
                  <a:srgbClr val="333333"/>
                </a:solidFill>
                <a:effectLst/>
                <a:latin typeface="Open Sans"/>
              </a:rPr>
              <a:t>Indivíduos com ancestrais que viveram nos trópicos tendem a ter pele mais escura porque seus ancestrais estavam mais expostos aos raios solares.</a:t>
            </a:r>
          </a:p>
          <a:p>
            <a:endParaRPr lang="pt-BR" dirty="0"/>
          </a:p>
        </p:txBody>
      </p:sp>
      <p:sp>
        <p:nvSpPr>
          <p:cNvPr id="4" name="Espaço Reservado para Data 3">
            <a:extLst>
              <a:ext uri="{FF2B5EF4-FFF2-40B4-BE49-F238E27FC236}">
                <a16:creationId xmlns:a16="http://schemas.microsoft.com/office/drawing/2014/main" id="{C8E40380-3D0A-49BB-9EAE-3BC94B2E7ED8}"/>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400018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21FC2-F9ED-4409-B913-7C1AF90D3070}"/>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3FE53298-11E8-4B7F-8C92-F4FCA6CC5099}"/>
              </a:ext>
            </a:extLst>
          </p:cNvPr>
          <p:cNvSpPr>
            <a:spLocks noGrp="1"/>
          </p:cNvSpPr>
          <p:nvPr>
            <p:ph idx="1"/>
          </p:nvPr>
        </p:nvSpPr>
        <p:spPr/>
        <p:txBody>
          <a:bodyPr/>
          <a:lstStyle/>
          <a:p>
            <a:pPr marL="0" indent="0">
              <a:buNone/>
            </a:pPr>
            <a:r>
              <a:rPr lang="pt-BR" b="0" i="0" dirty="0">
                <a:solidFill>
                  <a:srgbClr val="000000"/>
                </a:solidFill>
                <a:effectLst/>
                <a:latin typeface="Lato"/>
              </a:rPr>
              <a:t>O tratamento é a extração manual do parasito.</a:t>
            </a:r>
            <a:endParaRPr lang="pt-BR" dirty="0"/>
          </a:p>
        </p:txBody>
      </p:sp>
      <p:sp>
        <p:nvSpPr>
          <p:cNvPr id="4" name="Espaço Reservado para Data 3">
            <a:extLst>
              <a:ext uri="{FF2B5EF4-FFF2-40B4-BE49-F238E27FC236}">
                <a16:creationId xmlns:a16="http://schemas.microsoft.com/office/drawing/2014/main" id="{A38726AE-3F51-4075-8159-28E77C1DF7CE}"/>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97161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D27630-C6FD-4D06-9E61-500E00092498}"/>
              </a:ext>
            </a:extLst>
          </p:cNvPr>
          <p:cNvSpPr>
            <a:spLocks noGrp="1"/>
          </p:cNvSpPr>
          <p:nvPr>
            <p:ph type="title"/>
          </p:nvPr>
        </p:nvSpPr>
        <p:spPr/>
        <p:txBody>
          <a:bodyPr/>
          <a:lstStyle/>
          <a:p>
            <a:r>
              <a:rPr lang="pt-BR" dirty="0"/>
              <a:t>prevenção</a:t>
            </a:r>
          </a:p>
        </p:txBody>
      </p:sp>
      <p:sp>
        <p:nvSpPr>
          <p:cNvPr id="3" name="Espaço Reservado para Conteúdo 2">
            <a:extLst>
              <a:ext uri="{FF2B5EF4-FFF2-40B4-BE49-F238E27FC236}">
                <a16:creationId xmlns:a16="http://schemas.microsoft.com/office/drawing/2014/main" id="{29C94CBE-5997-41DB-82B6-A29DF3F30D32}"/>
              </a:ext>
            </a:extLst>
          </p:cNvPr>
          <p:cNvSpPr>
            <a:spLocks noGrp="1"/>
          </p:cNvSpPr>
          <p:nvPr>
            <p:ph idx="1"/>
          </p:nvPr>
        </p:nvSpPr>
        <p:spPr>
          <a:xfrm>
            <a:off x="581193" y="1962795"/>
            <a:ext cx="11029615" cy="3634486"/>
          </a:xfrm>
        </p:spPr>
        <p:txBody>
          <a:bodyPr/>
          <a:lstStyle/>
          <a:p>
            <a:pPr marL="0" indent="0">
              <a:buNone/>
            </a:pPr>
            <a:r>
              <a:rPr lang="pt-BR" b="0" i="0" dirty="0">
                <a:solidFill>
                  <a:srgbClr val="000000"/>
                </a:solidFill>
                <a:effectLst/>
                <a:latin typeface="Lato"/>
              </a:rPr>
              <a:t>A prevenção consiste basicamente em evitar contato com solo contaminado e usar sapatos. Medidas sanitárias para a descontaminação do local infestado também devem ser adotadas.</a:t>
            </a:r>
            <a:endParaRPr lang="pt-BR" dirty="0"/>
          </a:p>
        </p:txBody>
      </p:sp>
      <p:sp>
        <p:nvSpPr>
          <p:cNvPr id="4" name="Espaço Reservado para Data 3">
            <a:extLst>
              <a:ext uri="{FF2B5EF4-FFF2-40B4-BE49-F238E27FC236}">
                <a16:creationId xmlns:a16="http://schemas.microsoft.com/office/drawing/2014/main" id="{D37025A1-942C-4F36-91A0-7698C45AEB94}"/>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288114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86D63ADA-A94A-467B-A01C-DE7C903C1FEF}"/>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
        <p:nvSpPr>
          <p:cNvPr id="8" name="Rectangle 4">
            <a:extLst>
              <a:ext uri="{FF2B5EF4-FFF2-40B4-BE49-F238E27FC236}">
                <a16:creationId xmlns:a16="http://schemas.microsoft.com/office/drawing/2014/main" id="{99AC5148-2EB5-4121-A53B-D1BE1A296BD5}"/>
              </a:ext>
            </a:extLst>
          </p:cNvPr>
          <p:cNvSpPr>
            <a:spLocks noGrp="1" noChangeArrowheads="1"/>
          </p:cNvSpPr>
          <p:nvPr>
            <p:ph idx="1"/>
          </p:nvPr>
        </p:nvSpPr>
        <p:spPr bwMode="auto">
          <a:xfrm>
            <a:off x="1119553" y="1582340"/>
            <a:ext cx="9952894"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a:ln>
                  <a:noFill/>
                </a:ln>
                <a:solidFill>
                  <a:srgbClr val="333333"/>
                </a:solidFill>
                <a:effectLst/>
                <a:latin typeface="Open Sans"/>
              </a:rPr>
              <a:t>O sistema tegumentar tem muitas funções, a maioria dos quais estão envolvidos em proteger e regular as funções internas do seu corpo em uma variedade de formas:</a:t>
            </a:r>
            <a:endParaRPr kumimoji="0" lang="pt-BR" altLang="pt-BR" sz="2400" b="0" i="0" u="none" strike="noStrike" cap="none" normalizeH="0" baseline="0" dirty="0">
              <a:ln>
                <a:noFill/>
              </a:ln>
              <a:solidFill>
                <a:schemeClr val="tx1"/>
              </a:solidFill>
              <a:effectLst/>
              <a:latin typeface="Open Sans"/>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a:ln>
                  <a:noFill/>
                </a:ln>
                <a:solidFill>
                  <a:srgbClr val="000000"/>
                </a:solidFill>
                <a:effectLst/>
                <a:latin typeface="Open Sans"/>
              </a:rPr>
              <a:t>Protege os tecidos vivos internos do corpo e órgãos</a:t>
            </a:r>
            <a:br>
              <a:rPr kumimoji="0" lang="pt-BR" altLang="pt-BR" sz="2400" b="0" i="0" u="none" strike="noStrike" cap="none" normalizeH="0" baseline="0" dirty="0">
                <a:ln>
                  <a:noFill/>
                </a:ln>
                <a:solidFill>
                  <a:srgbClr val="000000"/>
                </a:solidFill>
                <a:effectLst/>
                <a:latin typeface="Open Sans"/>
              </a:rPr>
            </a:br>
            <a:r>
              <a:rPr kumimoji="0" lang="pt-BR" altLang="pt-BR" sz="2400" b="0" i="0" u="none" strike="noStrike" cap="none" normalizeH="0" baseline="0" dirty="0">
                <a:ln>
                  <a:noFill/>
                </a:ln>
                <a:solidFill>
                  <a:srgbClr val="000000"/>
                </a:solidFill>
                <a:effectLst/>
                <a:latin typeface="Open Sans"/>
              </a:rPr>
              <a:t>Protege contra a invasão por organismos infecciosos</a:t>
            </a:r>
            <a:br>
              <a:rPr kumimoji="0" lang="pt-BR" altLang="pt-BR" sz="2400" b="0" i="0" u="none" strike="noStrike" cap="none" normalizeH="0" baseline="0" dirty="0">
                <a:ln>
                  <a:noFill/>
                </a:ln>
                <a:solidFill>
                  <a:srgbClr val="000000"/>
                </a:solidFill>
                <a:effectLst/>
                <a:latin typeface="Open Sans"/>
              </a:rPr>
            </a:br>
            <a:r>
              <a:rPr kumimoji="0" lang="pt-BR" altLang="pt-BR" sz="2400" b="0" i="0" u="none" strike="noStrike" cap="none" normalizeH="0" baseline="0" dirty="0">
                <a:ln>
                  <a:noFill/>
                </a:ln>
                <a:solidFill>
                  <a:srgbClr val="000000"/>
                </a:solidFill>
                <a:effectLst/>
                <a:latin typeface="Open Sans"/>
              </a:rPr>
              <a:t>Protege o organismo da desidratação</a:t>
            </a:r>
            <a:br>
              <a:rPr kumimoji="0" lang="pt-BR" altLang="pt-BR" sz="2400" b="0" i="0" u="none" strike="noStrike" cap="none" normalizeH="0" baseline="0" dirty="0">
                <a:ln>
                  <a:noFill/>
                </a:ln>
                <a:solidFill>
                  <a:srgbClr val="000000"/>
                </a:solidFill>
                <a:effectLst/>
                <a:latin typeface="Open Sans"/>
              </a:rPr>
            </a:br>
            <a:r>
              <a:rPr kumimoji="0" lang="pt-BR" altLang="pt-BR" sz="2400" b="0" i="0" u="none" strike="noStrike" cap="none" normalizeH="0" baseline="0" dirty="0">
                <a:ln>
                  <a:noFill/>
                </a:ln>
                <a:solidFill>
                  <a:srgbClr val="000000"/>
                </a:solidFill>
                <a:effectLst/>
                <a:latin typeface="Open Sans"/>
              </a:rPr>
              <a:t>Protege o organismo contra mudanças bruscas de temperatura</a:t>
            </a:r>
            <a:br>
              <a:rPr kumimoji="0" lang="pt-BR" altLang="pt-BR" sz="2400" b="0" i="0" u="none" strike="noStrike" cap="none" normalizeH="0" baseline="0" dirty="0">
                <a:ln>
                  <a:noFill/>
                </a:ln>
                <a:solidFill>
                  <a:srgbClr val="000000"/>
                </a:solidFill>
                <a:effectLst/>
                <a:latin typeface="Open Sans"/>
              </a:rPr>
            </a:br>
            <a:r>
              <a:rPr kumimoji="0" lang="pt-BR" altLang="pt-BR" sz="2400" b="0" i="0" u="none" strike="noStrike" cap="none" normalizeH="0" baseline="0" dirty="0">
                <a:ln>
                  <a:noFill/>
                </a:ln>
                <a:solidFill>
                  <a:srgbClr val="000000"/>
                </a:solidFill>
                <a:effectLst/>
                <a:latin typeface="Open Sans"/>
              </a:rPr>
              <a:t>Ajuda a eliminar os resíduos</a:t>
            </a:r>
            <a:br>
              <a:rPr kumimoji="0" lang="pt-BR" altLang="pt-BR" sz="2400" b="0" i="0" u="none" strike="noStrike" cap="none" normalizeH="0" baseline="0" dirty="0">
                <a:ln>
                  <a:noFill/>
                </a:ln>
                <a:solidFill>
                  <a:srgbClr val="000000"/>
                </a:solidFill>
                <a:effectLst/>
                <a:latin typeface="Open Sans"/>
              </a:rPr>
            </a:br>
            <a:r>
              <a:rPr kumimoji="0" lang="pt-BR" altLang="pt-BR" sz="2400" b="0" i="0" u="none" strike="noStrike" cap="none" normalizeH="0" baseline="0" dirty="0">
                <a:ln>
                  <a:noFill/>
                </a:ln>
                <a:solidFill>
                  <a:srgbClr val="000000"/>
                </a:solidFill>
                <a:effectLst/>
                <a:latin typeface="Open Sans"/>
              </a:rPr>
              <a:t>Atua como um receptor para o toque, pressão, dor, calor, frio.</a:t>
            </a:r>
            <a:endParaRPr kumimoji="0" lang="pt-BR" altLang="pt-BR" sz="2400" b="0" i="0" u="none" strike="noStrike" cap="none" normalizeH="0" baseline="0" dirty="0">
              <a:ln>
                <a:noFill/>
              </a:ln>
              <a:solidFill>
                <a:schemeClr val="tx1"/>
              </a:solidFill>
              <a:effectLst/>
              <a:latin typeface="Open Sans"/>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pt-BR" altLang="pt-BR" sz="2400" b="0" i="0" u="none" strike="noStrike" cap="none" normalizeH="0" baseline="0" dirty="0">
              <a:ln>
                <a:noFill/>
              </a:ln>
              <a:solidFill>
                <a:schemeClr val="tx1"/>
              </a:solidFill>
              <a:effectLst/>
              <a:latin typeface="Open Sans"/>
            </a:endParaRPr>
          </a:p>
        </p:txBody>
      </p:sp>
    </p:spTree>
    <p:extLst>
      <p:ext uri="{BB962C8B-B14F-4D97-AF65-F5344CB8AC3E}">
        <p14:creationId xmlns:p14="http://schemas.microsoft.com/office/powerpoint/2010/main" val="171285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0CDDE-CCBB-4E99-8CBE-4C1555622C80}"/>
              </a:ext>
            </a:extLst>
          </p:cNvPr>
          <p:cNvSpPr>
            <a:spLocks noGrp="1"/>
          </p:cNvSpPr>
          <p:nvPr>
            <p:ph type="title"/>
          </p:nvPr>
        </p:nvSpPr>
        <p:spPr>
          <a:xfrm>
            <a:off x="2858400" y="2834640"/>
            <a:ext cx="11029616" cy="1188720"/>
          </a:xfrm>
        </p:spPr>
        <p:txBody>
          <a:bodyPr>
            <a:normAutofit/>
          </a:bodyPr>
          <a:lstStyle/>
          <a:p>
            <a:r>
              <a:rPr lang="pt-BR" sz="4000" dirty="0"/>
              <a:t>Patologias da derme</a:t>
            </a:r>
          </a:p>
        </p:txBody>
      </p:sp>
      <p:sp>
        <p:nvSpPr>
          <p:cNvPr id="4" name="Espaço Reservado para Data 3">
            <a:extLst>
              <a:ext uri="{FF2B5EF4-FFF2-40B4-BE49-F238E27FC236}">
                <a16:creationId xmlns:a16="http://schemas.microsoft.com/office/drawing/2014/main" id="{9B1F3668-E389-4294-B2E0-0AA9189BC8A3}"/>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181732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DEFAE-7DB3-43C2-AE7B-B9D3E46EAD47}"/>
              </a:ext>
            </a:extLst>
          </p:cNvPr>
          <p:cNvSpPr>
            <a:spLocks noGrp="1"/>
          </p:cNvSpPr>
          <p:nvPr>
            <p:ph type="title"/>
          </p:nvPr>
        </p:nvSpPr>
        <p:spPr/>
        <p:txBody>
          <a:bodyPr/>
          <a:lstStyle/>
          <a:p>
            <a:r>
              <a:rPr lang="pt-BR" dirty="0"/>
              <a:t>acne</a:t>
            </a:r>
          </a:p>
        </p:txBody>
      </p:sp>
      <p:sp>
        <p:nvSpPr>
          <p:cNvPr id="3" name="Espaço Reservado para Conteúdo 2">
            <a:extLst>
              <a:ext uri="{FF2B5EF4-FFF2-40B4-BE49-F238E27FC236}">
                <a16:creationId xmlns:a16="http://schemas.microsoft.com/office/drawing/2014/main" id="{097ADC4D-2518-4ABF-AC59-2A6DDC38672A}"/>
              </a:ext>
            </a:extLst>
          </p:cNvPr>
          <p:cNvSpPr>
            <a:spLocks noGrp="1"/>
          </p:cNvSpPr>
          <p:nvPr>
            <p:ph idx="1"/>
          </p:nvPr>
        </p:nvSpPr>
        <p:spPr>
          <a:xfrm>
            <a:off x="475684" y="1611757"/>
            <a:ext cx="11029615" cy="3634486"/>
          </a:xfrm>
        </p:spPr>
        <p:txBody>
          <a:bodyPr/>
          <a:lstStyle/>
          <a:p>
            <a:pPr marL="0" indent="0" algn="just">
              <a:buNone/>
            </a:pPr>
            <a:r>
              <a:rPr lang="pt-BR" b="0" i="0" dirty="0">
                <a:solidFill>
                  <a:srgbClr val="000000"/>
                </a:solidFill>
                <a:effectLst/>
                <a:latin typeface="Lato"/>
              </a:rPr>
              <a:t>Muito comum, acne é o nome dado a espinhas e cravos que surgem devido a um processo inflamatório das glândulas sebáceas e dos folículos </a:t>
            </a:r>
            <a:r>
              <a:rPr lang="pt-BR" b="0" i="0" dirty="0" err="1">
                <a:solidFill>
                  <a:srgbClr val="000000"/>
                </a:solidFill>
                <a:effectLst/>
                <a:latin typeface="Lato"/>
              </a:rPr>
              <a:t>pilossebáceos</a:t>
            </a:r>
            <a:r>
              <a:rPr lang="pt-BR" b="0" i="0" dirty="0">
                <a:solidFill>
                  <a:srgbClr val="000000"/>
                </a:solidFill>
                <a:effectLst/>
                <a:latin typeface="Lato"/>
              </a:rPr>
              <a:t>. Muito frequente na fase da adolescência, sem deixar de ser comum também em adultos, principalmente em mulheres. Além do incômodo das lesões, como na adolescência a aparência é um fator importante, o comprometimento estético determinado por alterações da pele pode atingir o lado psicológico.</a:t>
            </a:r>
            <a:endParaRPr lang="pt-BR" dirty="0"/>
          </a:p>
        </p:txBody>
      </p:sp>
      <p:sp>
        <p:nvSpPr>
          <p:cNvPr id="4" name="Espaço Reservado para Data 3">
            <a:extLst>
              <a:ext uri="{FF2B5EF4-FFF2-40B4-BE49-F238E27FC236}">
                <a16:creationId xmlns:a16="http://schemas.microsoft.com/office/drawing/2014/main" id="{022B9A58-CDEA-4EEB-B9EA-034E2B107E58}"/>
              </a:ext>
            </a:extLst>
          </p:cNvPr>
          <p:cNvSpPr>
            <a:spLocks noGrp="1"/>
          </p:cNvSpPr>
          <p:nvPr>
            <p:ph type="dt" sz="half" idx="10"/>
          </p:nvPr>
        </p:nvSpPr>
        <p:spPr/>
        <p:txBody>
          <a:bodyPr/>
          <a:lstStyle/>
          <a:p>
            <a:pPr rtl="0"/>
            <a:fld id="{D6866A0C-EEE8-4DE1-9ECF-51EC9C0B8BE2}" type="datetime1">
              <a:rPr lang="pt-BR" smtClean="0"/>
              <a:t>05/04/2021</a:t>
            </a:fld>
            <a:endParaRPr lang="en-US" dirty="0"/>
          </a:p>
        </p:txBody>
      </p:sp>
    </p:spTree>
    <p:extLst>
      <p:ext uri="{BB962C8B-B14F-4D97-AF65-F5344CB8AC3E}">
        <p14:creationId xmlns:p14="http://schemas.microsoft.com/office/powerpoint/2010/main" val="505593499"/>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23_TF33552983" id="{3F923CBD-04A0-41B3-B873-EF426160762E}" vid="{54083136-2BEC-4495-B8B7-3CA1817B37D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{8FF4EAE3-153A-42A0-AC02-8B3AC662ACA1}tf33552983_win32</Template>
  <TotalTime>2645</TotalTime>
  <Words>6858</Words>
  <Application>Microsoft Office PowerPoint</Application>
  <PresentationFormat>Widescreen</PresentationFormat>
  <Paragraphs>227</Paragraphs>
  <Slides>61</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61</vt:i4>
      </vt:variant>
    </vt:vector>
  </HeadingPairs>
  <TitlesOfParts>
    <vt:vector size="69" baseType="lpstr">
      <vt:lpstr>Arial</vt:lpstr>
      <vt:lpstr>Calibri</vt:lpstr>
      <vt:lpstr>Franklin Gothic Book</vt:lpstr>
      <vt:lpstr>Franklin Gothic Demi</vt:lpstr>
      <vt:lpstr>Lato</vt:lpstr>
      <vt:lpstr>Open Sans</vt:lpstr>
      <vt:lpstr>Wingdings 2</vt:lpstr>
      <vt:lpstr>DividendVTI</vt:lpstr>
      <vt:lpstr>SISTEMA TEGUMENTAR</vt:lpstr>
      <vt:lpstr>Definição do sistema tegumentar</vt:lpstr>
      <vt:lpstr>Definição abrangente</vt:lpstr>
      <vt:lpstr>Apresentação do PowerPoint</vt:lpstr>
      <vt:lpstr>Apresentação do PowerPoint</vt:lpstr>
      <vt:lpstr>Apresentação do PowerPoint</vt:lpstr>
      <vt:lpstr>Apresentação do PowerPoint</vt:lpstr>
      <vt:lpstr>Patologias da derme</vt:lpstr>
      <vt:lpstr>acne</vt:lpstr>
      <vt:lpstr>sintomas</vt:lpstr>
      <vt:lpstr>tratamento</vt:lpstr>
      <vt:lpstr>Apresentação do PowerPoint</vt:lpstr>
      <vt:lpstr>prevenção</vt:lpstr>
      <vt:lpstr>acantose</vt:lpstr>
      <vt:lpstr>acantose</vt:lpstr>
      <vt:lpstr>sintomas</vt:lpstr>
      <vt:lpstr>tratamento</vt:lpstr>
      <vt:lpstr>prevenção</vt:lpstr>
      <vt:lpstr>urticária</vt:lpstr>
      <vt:lpstr>urticária</vt:lpstr>
      <vt:lpstr>Tipos de urticária</vt:lpstr>
      <vt:lpstr>sintomas</vt:lpstr>
      <vt:lpstr>tratamentos</vt:lpstr>
      <vt:lpstr>prevenção</vt:lpstr>
      <vt:lpstr>Apresentação do PowerPoint</vt:lpstr>
      <vt:lpstr>folículite</vt:lpstr>
      <vt:lpstr>definição</vt:lpstr>
      <vt:lpstr>sintomas</vt:lpstr>
      <vt:lpstr>Folículites superficiais</vt:lpstr>
      <vt:lpstr>Foliculites profundas (atingem todo folículo piloso)</vt:lpstr>
      <vt:lpstr>tratamento</vt:lpstr>
      <vt:lpstr>prevenção</vt:lpstr>
      <vt:lpstr>psoríase</vt:lpstr>
      <vt:lpstr>definição</vt:lpstr>
      <vt:lpstr>sintomas</vt:lpstr>
      <vt:lpstr>Tipos de psoríase</vt:lpstr>
      <vt:lpstr>Tipos de psoríase</vt:lpstr>
      <vt:lpstr>tratamentos</vt:lpstr>
      <vt:lpstr>Apresentação do PowerPoint</vt:lpstr>
      <vt:lpstr>Herpes zóster</vt:lpstr>
      <vt:lpstr>definição</vt:lpstr>
      <vt:lpstr>sintomas</vt:lpstr>
      <vt:lpstr>tratamento</vt:lpstr>
      <vt:lpstr>prevenção</vt:lpstr>
      <vt:lpstr>hanseníase</vt:lpstr>
      <vt:lpstr>definição</vt:lpstr>
      <vt:lpstr>Apresentação do PowerPoint</vt:lpstr>
      <vt:lpstr>sintomas</vt:lpstr>
      <vt:lpstr>Classificação da hanseníase</vt:lpstr>
      <vt:lpstr>tratamento</vt:lpstr>
      <vt:lpstr>prevenção</vt:lpstr>
      <vt:lpstr>abcessos</vt:lpstr>
      <vt:lpstr>definição</vt:lpstr>
      <vt:lpstr>sintomas</vt:lpstr>
      <vt:lpstr>tratamento</vt:lpstr>
      <vt:lpstr>prevenção</vt:lpstr>
      <vt:lpstr>tungíase</vt:lpstr>
      <vt:lpstr>definição</vt:lpstr>
      <vt:lpstr>sintomas</vt:lpstr>
      <vt:lpstr>tratamento</vt:lpstr>
      <vt:lpstr>prevenção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TEGUMENTAR</dc:title>
  <dc:creator>Proprietário</dc:creator>
  <cp:lastModifiedBy>Proprietário</cp:lastModifiedBy>
  <cp:revision>12</cp:revision>
  <dcterms:created xsi:type="dcterms:W3CDTF">2021-04-05T16:58:32Z</dcterms:created>
  <dcterms:modified xsi:type="dcterms:W3CDTF">2021-04-07T16:54:29Z</dcterms:modified>
</cp:coreProperties>
</file>