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9"/>
  </p:notesMasterIdLst>
  <p:handoutMasterIdLst>
    <p:handoutMasterId r:id="rId20"/>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rtl="0">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82"/>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A170B22-A4BB-4708-B0CE-A73E8306129B}" type="datetime1">
              <a:rPr lang="pt-BR" smtClean="0"/>
              <a:t>07/07/2021</a:t>
            </a:fld>
            <a:endParaRPr lang="en-US" dirty="0"/>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Espaço Reservado para o Número do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7ACF5E7-ACB0-497B-A8C6-F2E617B4631D}" type="slidenum">
              <a:rPr lang="en-US" smtClean="0"/>
              <a:t>‹nº›</a:t>
            </a:fld>
            <a:endParaRPr lang="en-US"/>
          </a:p>
        </p:txBody>
      </p:sp>
    </p:spTree>
    <p:extLst>
      <p:ext uri="{BB962C8B-B14F-4D97-AF65-F5344CB8AC3E}">
        <p14:creationId xmlns:p14="http://schemas.microsoft.com/office/powerpoint/2010/main" val="193853396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E6245E56-2EE9-450B-A671-BE5C90BAC91C}" type="datetime1">
              <a:rPr lang="pt-BR" smtClean="0"/>
              <a:t>07/07/2021</a:t>
            </a:fld>
            <a:endParaRPr lang="en-US"/>
          </a:p>
        </p:txBody>
      </p:sp>
      <p:sp>
        <p:nvSpPr>
          <p:cNvPr id="4" name="Espaço Reservado para Imagem do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t-br"/>
              <a:t>Clique para editar o texto Mestre</a:t>
            </a:r>
            <a:endParaRPr lang="en-US"/>
          </a:p>
          <a:p>
            <a:pPr lvl="1" rtl="0"/>
            <a:r>
              <a:rPr lang="pt-br"/>
              <a:t>Segundo nível</a:t>
            </a:r>
          </a:p>
          <a:p>
            <a:pPr lvl="2" rtl="0"/>
            <a:r>
              <a:rPr lang="pt-br"/>
              <a:t>Terceiro nível</a:t>
            </a:r>
          </a:p>
          <a:p>
            <a:pPr lvl="3" rtl="0"/>
            <a:r>
              <a:rPr lang="pt-br"/>
              <a:t>Quarto nível</a:t>
            </a:r>
          </a:p>
          <a:p>
            <a:pPr lvl="4" rtl="0"/>
            <a:r>
              <a:rPr lang="pt-br"/>
              <a:t>Quinto nível</a:t>
            </a:r>
            <a:endParaRPr lang="en-US"/>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Espaço Reservado para o Número do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7A705E3-E620-489D-9973-6221209A4B3B}" type="slidenum">
              <a:rPr lang="en-US" smtClean="0"/>
              <a:t>‹nº›</a:t>
            </a:fld>
            <a:endParaRPr lang="en-US"/>
          </a:p>
        </p:txBody>
      </p:sp>
    </p:spTree>
    <p:extLst>
      <p:ext uri="{BB962C8B-B14F-4D97-AF65-F5344CB8AC3E}">
        <p14:creationId xmlns:p14="http://schemas.microsoft.com/office/powerpoint/2010/main" val="38895818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10" name="Retângulo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tângulo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tângulo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upo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Conector Reto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Conector reto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Conector reto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ítulo 1"/>
          <p:cNvSpPr>
            <a:spLocks noGrp="1"/>
          </p:cNvSpPr>
          <p:nvPr>
            <p:ph type="ctrTitle"/>
          </p:nvPr>
        </p:nvSpPr>
        <p:spPr>
          <a:xfrm>
            <a:off x="1629103" y="2244830"/>
            <a:ext cx="8933796" cy="2437232"/>
          </a:xfrm>
        </p:spPr>
        <p:txBody>
          <a:bodyPr tIns="45720" bIns="45720" rtlCol="0" anchor="ctr">
            <a:noAutofit/>
          </a:bodyPr>
          <a:lstStyle>
            <a:lvl1pPr algn="ctr">
              <a:lnSpc>
                <a:spcPct val="83000"/>
              </a:lnSpc>
              <a:defRPr lang="en-US" sz="6400" b="0" kern="1200" cap="all" spc="-100" baseline="0" dirty="0">
                <a:solidFill>
                  <a:schemeClr val="tx1">
                    <a:lumMod val="85000"/>
                    <a:lumOff val="15000"/>
                  </a:schemeClr>
                </a:solidFill>
                <a:effectLst/>
                <a:latin typeface="+mj-lt"/>
                <a:ea typeface="+mn-ea"/>
                <a:cs typeface="+mn-cs"/>
              </a:defRPr>
            </a:lvl1pPr>
          </a:lstStyle>
          <a:p>
            <a:pPr rtl="0"/>
            <a:r>
              <a:rPr lang="pt-BR"/>
              <a:t>Clique para editar o título Mestre</a:t>
            </a:r>
            <a:endParaRPr lang="en-US" dirty="0"/>
          </a:p>
        </p:txBody>
      </p:sp>
      <p:sp>
        <p:nvSpPr>
          <p:cNvPr id="3" name="Subtítulo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t-BR"/>
              <a:t>Clique para editar o estilo do subtítulo Mestre</a:t>
            </a:r>
            <a:endParaRPr lang="en-US" dirty="0"/>
          </a:p>
        </p:txBody>
      </p:sp>
      <p:sp>
        <p:nvSpPr>
          <p:cNvPr id="20" name="Espaço Reservado para Data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mn-lt"/>
              </a:defRPr>
            </a:lvl1pPr>
          </a:lstStyle>
          <a:p>
            <a:pPr rtl="0"/>
            <a:fld id="{2F3AF6F7-5911-45C3-BE0F-7F38FEFE43FA}" type="datetime1">
              <a:rPr lang="pt-BR" smtClean="0"/>
              <a:t>07/07/2021</a:t>
            </a:fld>
            <a:endParaRPr lang="en-US" dirty="0"/>
          </a:p>
        </p:txBody>
      </p:sp>
      <p:sp>
        <p:nvSpPr>
          <p:cNvPr id="21" name="Espaço Reservado para Rodapé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en-US" dirty="0"/>
          </a:p>
        </p:txBody>
      </p:sp>
      <p:sp>
        <p:nvSpPr>
          <p:cNvPr id="22" name="Espaço reservado para o número do slide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en-US" smtClean="0"/>
              <a:t>‹nº›</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lvl1pPr>
              <a:defRPr sz="3800"/>
            </a:lvl1pPr>
          </a:lstStyle>
          <a:p>
            <a:pPr rtl="0"/>
            <a:r>
              <a:rPr lang="pt-BR"/>
              <a:t>Clique para editar o título Mestre</a:t>
            </a:r>
            <a:endParaRPr lang="en-US" dirty="0"/>
          </a:p>
        </p:txBody>
      </p:sp>
      <p:sp>
        <p:nvSpPr>
          <p:cNvPr id="3" name="Espaço reservado para texto vertical 2"/>
          <p:cNvSpPr>
            <a:spLocks noGrp="1"/>
          </p:cNvSpPr>
          <p:nvPr>
            <p:ph type="body" orient="vert" idx="1"/>
          </p:nvPr>
        </p:nvSpPr>
        <p:spPr/>
        <p:txBody>
          <a:bodyPr vert="eaVert"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Data 3"/>
          <p:cNvSpPr>
            <a:spLocks noGrp="1"/>
          </p:cNvSpPr>
          <p:nvPr>
            <p:ph type="dt" sz="half" idx="10"/>
          </p:nvPr>
        </p:nvSpPr>
        <p:spPr/>
        <p:txBody>
          <a:bodyPr rtlCol="0"/>
          <a:lstStyle/>
          <a:p>
            <a:pPr rtl="0"/>
            <a:fld id="{870C3F0E-1EAD-419A-B8F3-CB7CDE6B1E86}" type="datetime1">
              <a:rPr lang="pt-BR" smtClean="0"/>
              <a:t>07/07/2021</a:t>
            </a:fld>
            <a:endParaRPr lang="en-US"/>
          </a:p>
        </p:txBody>
      </p:sp>
      <p:sp>
        <p:nvSpPr>
          <p:cNvPr id="5" name="Espaço Reservado para Rodapé 4"/>
          <p:cNvSpPr>
            <a:spLocks noGrp="1"/>
          </p:cNvSpPr>
          <p:nvPr>
            <p:ph type="ftr" sz="quarter" idx="11"/>
          </p:nvPr>
        </p:nvSpPr>
        <p:spPr/>
        <p:txBody>
          <a:bodyPr rtlCol="0"/>
          <a:lstStyle/>
          <a:p>
            <a:pPr rtl="0"/>
            <a:endParaRPr lang="en-US"/>
          </a:p>
        </p:txBody>
      </p:sp>
      <p:sp>
        <p:nvSpPr>
          <p:cNvPr id="6" name="Espaço Reservado para o Número do Slide 5"/>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hasCustomPrompt="1"/>
          </p:nvPr>
        </p:nvSpPr>
        <p:spPr>
          <a:xfrm>
            <a:off x="8991600" y="762000"/>
            <a:ext cx="2362200" cy="5257800"/>
          </a:xfrm>
        </p:spPr>
        <p:txBody>
          <a:bodyPr vert="eaVert" rtlCol="0"/>
          <a:lstStyle>
            <a:lvl1pPr>
              <a:defRPr/>
            </a:lvl1pPr>
          </a:lstStyle>
          <a:p>
            <a:pPr rtl="0"/>
            <a:r>
              <a:rPr lang="pt-br" dirty="0"/>
              <a:t>Clique para editar o estilo de título Mestre</a:t>
            </a:r>
            <a:endParaRPr lang="en-US" dirty="0"/>
          </a:p>
        </p:txBody>
      </p:sp>
      <p:sp>
        <p:nvSpPr>
          <p:cNvPr id="3" name="Espaço reservado para texto vertical 2"/>
          <p:cNvSpPr>
            <a:spLocks noGrp="1"/>
          </p:cNvSpPr>
          <p:nvPr>
            <p:ph type="body" orient="vert" idx="1"/>
          </p:nvPr>
        </p:nvSpPr>
        <p:spPr>
          <a:xfrm>
            <a:off x="838200" y="762000"/>
            <a:ext cx="8077200" cy="5257800"/>
          </a:xfrm>
        </p:spPr>
        <p:txBody>
          <a:bodyPr vert="eaVert"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Data 3"/>
          <p:cNvSpPr>
            <a:spLocks noGrp="1"/>
          </p:cNvSpPr>
          <p:nvPr>
            <p:ph type="dt" sz="half" idx="10"/>
          </p:nvPr>
        </p:nvSpPr>
        <p:spPr/>
        <p:txBody>
          <a:bodyPr rtlCol="0"/>
          <a:lstStyle/>
          <a:p>
            <a:pPr rtl="0"/>
            <a:fld id="{5274CCBA-3812-426F-BA8C-8BC3E97D7FB5}" type="datetime1">
              <a:rPr lang="pt-BR" smtClean="0"/>
              <a:t>07/07/2021</a:t>
            </a:fld>
            <a:endParaRPr lang="en-US"/>
          </a:p>
        </p:txBody>
      </p:sp>
      <p:sp>
        <p:nvSpPr>
          <p:cNvPr id="5" name="Espaço Reservado para Rodapé 4"/>
          <p:cNvSpPr>
            <a:spLocks noGrp="1"/>
          </p:cNvSpPr>
          <p:nvPr>
            <p:ph type="ftr" sz="quarter" idx="11"/>
          </p:nvPr>
        </p:nvSpPr>
        <p:spPr/>
        <p:txBody>
          <a:bodyPr rtlCol="0"/>
          <a:lstStyle/>
          <a:p>
            <a:pPr rtl="0"/>
            <a:endParaRPr lang="en-US"/>
          </a:p>
        </p:txBody>
      </p:sp>
      <p:sp>
        <p:nvSpPr>
          <p:cNvPr id="6" name="Espaço Reservado para o Número do Slide 5"/>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lvl1pPr>
              <a:defRPr sz="3800"/>
            </a:lvl1pPr>
          </a:lstStyle>
          <a:p>
            <a:pPr rtl="0"/>
            <a:r>
              <a:rPr lang="pt-BR"/>
              <a:t>Clique para editar o título Mestre</a:t>
            </a:r>
            <a:endParaRPr lang="en-US" dirty="0"/>
          </a:p>
        </p:txBody>
      </p:sp>
      <p:sp>
        <p:nvSpPr>
          <p:cNvPr id="3" name="Espaço reservado para conteúdo 2"/>
          <p:cNvSpPr>
            <a:spLocks noGrp="1"/>
          </p:cNvSpPr>
          <p:nvPr>
            <p:ph idx="1"/>
          </p:nvPr>
        </p:nvSpPr>
        <p:spPr/>
        <p:txBody>
          <a:bodyPr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Data 3"/>
          <p:cNvSpPr>
            <a:spLocks noGrp="1"/>
          </p:cNvSpPr>
          <p:nvPr>
            <p:ph type="dt" sz="half" idx="10"/>
          </p:nvPr>
        </p:nvSpPr>
        <p:spPr/>
        <p:txBody>
          <a:bodyPr rtlCol="0"/>
          <a:lstStyle/>
          <a:p>
            <a:pPr rtl="0"/>
            <a:fld id="{D48C737E-092E-4203-A347-8410086932C6}" type="datetime1">
              <a:rPr lang="pt-BR" smtClean="0"/>
              <a:t>07/07/2021</a:t>
            </a:fld>
            <a:endParaRPr lang="en-US"/>
          </a:p>
        </p:txBody>
      </p:sp>
      <p:sp>
        <p:nvSpPr>
          <p:cNvPr id="5" name="Espaço Reservado para Rodapé 4"/>
          <p:cNvSpPr>
            <a:spLocks noGrp="1"/>
          </p:cNvSpPr>
          <p:nvPr>
            <p:ph type="ftr" sz="quarter" idx="11"/>
          </p:nvPr>
        </p:nvSpPr>
        <p:spPr/>
        <p:txBody>
          <a:bodyPr rtlCol="0"/>
          <a:lstStyle/>
          <a:p>
            <a:pPr rtl="0"/>
            <a:endParaRPr lang="en-US"/>
          </a:p>
        </p:txBody>
      </p:sp>
      <p:sp>
        <p:nvSpPr>
          <p:cNvPr id="6" name="Espaço Reservado para o Número do Slide 5"/>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15" name="Retângulo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23" name="Retângulo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tângulo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tângulo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1629156" y="2275165"/>
            <a:ext cx="8933688" cy="2406895"/>
          </a:xfrm>
        </p:spPr>
        <p:txBody>
          <a:bodyPr rtlCol="0" anchor="ctr">
            <a:noAutofit/>
          </a:bodyPr>
          <a:lstStyle>
            <a:lvl1pPr algn="ctr">
              <a:lnSpc>
                <a:spcPct val="83000"/>
              </a:lnSpc>
              <a:defRPr lang="en-US" sz="6400" kern="1200" cap="all" spc="-100" baseline="0" dirty="0">
                <a:solidFill>
                  <a:schemeClr val="tx1">
                    <a:lumMod val="85000"/>
                    <a:lumOff val="15000"/>
                  </a:schemeClr>
                </a:solidFill>
                <a:effectLst/>
                <a:latin typeface="+mj-lt"/>
                <a:ea typeface="+mn-ea"/>
                <a:cs typeface="+mn-cs"/>
              </a:defRPr>
            </a:lvl1pPr>
          </a:lstStyle>
          <a:p>
            <a:pPr rtl="0"/>
            <a:r>
              <a:rPr lang="pt-BR"/>
              <a:t>Clique para editar o título Mestre</a:t>
            </a:r>
            <a:endParaRPr lang="en-US" dirty="0"/>
          </a:p>
        </p:txBody>
      </p:sp>
      <p:grpSp>
        <p:nvGrpSpPr>
          <p:cNvPr id="16" name="Grupo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Conector Reto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Conector reto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Conector Reto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Espaço reservado para texto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pt-BR"/>
              <a:t>Clique para editar os estilos de texto Mestres</a:t>
            </a:r>
          </a:p>
        </p:txBody>
      </p:sp>
      <p:sp>
        <p:nvSpPr>
          <p:cNvPr id="4" name="Espaço Reservado para Data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mn-lt"/>
                <a:ea typeface="+mn-ea"/>
                <a:cs typeface="+mn-cs"/>
              </a:defRPr>
            </a:lvl1pPr>
          </a:lstStyle>
          <a:p>
            <a:pPr rtl="0"/>
            <a:fld id="{494319B4-ED34-4D08-91C0-F7E8BD9417E6}" type="datetime1">
              <a:rPr lang="pt-BR" smtClean="0"/>
              <a:t>07/07/2021</a:t>
            </a:fld>
            <a:endParaRPr lang="en-US" dirty="0"/>
          </a:p>
        </p:txBody>
      </p:sp>
      <p:sp>
        <p:nvSpPr>
          <p:cNvPr id="5" name="Espaço Reservado para Rodapé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en-US" dirty="0"/>
          </a:p>
        </p:txBody>
      </p:sp>
      <p:sp>
        <p:nvSpPr>
          <p:cNvPr id="6" name="Espaço Reservado para o Número do Slide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en-US" smtClean="0"/>
              <a:t>‹nº›</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is conteúdos">
    <p:spTree>
      <p:nvGrpSpPr>
        <p:cNvPr id="1" name=""/>
        <p:cNvGrpSpPr/>
        <p:nvPr/>
      </p:nvGrpSpPr>
      <p:grpSpPr>
        <a:xfrm>
          <a:off x="0" y="0"/>
          <a:ext cx="0" cy="0"/>
          <a:chOff x="0" y="0"/>
          <a:chExt cx="0" cy="0"/>
        </a:xfrm>
      </p:grpSpPr>
      <p:sp>
        <p:nvSpPr>
          <p:cNvPr id="8" name="Título 7"/>
          <p:cNvSpPr>
            <a:spLocks noGrp="1"/>
          </p:cNvSpPr>
          <p:nvPr>
            <p:ph type="title"/>
          </p:nvPr>
        </p:nvSpPr>
        <p:spPr/>
        <p:txBody>
          <a:bodyPr rtlCol="0"/>
          <a:lstStyle/>
          <a:p>
            <a:pPr rtl="0"/>
            <a:r>
              <a:rPr lang="pt-BR"/>
              <a:t>Clique para editar o título Mestre</a:t>
            </a:r>
            <a:endParaRPr lang="en-US" dirty="0"/>
          </a:p>
        </p:txBody>
      </p:sp>
      <p:sp>
        <p:nvSpPr>
          <p:cNvPr id="3" name="Espaço reservado para conteúdo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conteúdo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5" name="Espaço Reservado para Data 4"/>
          <p:cNvSpPr>
            <a:spLocks noGrp="1"/>
          </p:cNvSpPr>
          <p:nvPr>
            <p:ph type="dt" sz="half" idx="10"/>
          </p:nvPr>
        </p:nvSpPr>
        <p:spPr/>
        <p:txBody>
          <a:bodyPr rtlCol="0"/>
          <a:lstStyle/>
          <a:p>
            <a:pPr rtl="0"/>
            <a:fld id="{EDD1C28D-3F4C-4305-9CD5-9949626E9ED5}" type="datetime1">
              <a:rPr lang="pt-BR" smtClean="0"/>
              <a:t>07/07/2021</a:t>
            </a:fld>
            <a:endParaRPr lang="en-US"/>
          </a:p>
        </p:txBody>
      </p:sp>
      <p:sp>
        <p:nvSpPr>
          <p:cNvPr id="6" name="Espaço Reservado para Rodapé 5"/>
          <p:cNvSpPr>
            <a:spLocks noGrp="1"/>
          </p:cNvSpPr>
          <p:nvPr>
            <p:ph type="ftr" sz="quarter" idx="11"/>
          </p:nvPr>
        </p:nvSpPr>
        <p:spPr/>
        <p:txBody>
          <a:bodyPr rtlCol="0"/>
          <a:lstStyle/>
          <a:p>
            <a:pPr rtl="0"/>
            <a:endParaRPr lang="en-US"/>
          </a:p>
        </p:txBody>
      </p:sp>
      <p:sp>
        <p:nvSpPr>
          <p:cNvPr id="7" name="Espaço Reservado para o Número do Slide 6"/>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lvl1pPr>
              <a:defRPr sz="3800"/>
            </a:lvl1pPr>
          </a:lstStyle>
          <a:p>
            <a:pPr rtl="0"/>
            <a:r>
              <a:rPr lang="pt-BR"/>
              <a:t>Clique para editar o título Mestre</a:t>
            </a:r>
            <a:endParaRPr lang="en-US" dirty="0"/>
          </a:p>
        </p:txBody>
      </p:sp>
      <p:sp>
        <p:nvSpPr>
          <p:cNvPr id="3" name="Espaço reservado para texto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a:t>Clique para editar os estilos de texto Mestres</a:t>
            </a:r>
          </a:p>
        </p:txBody>
      </p:sp>
      <p:sp>
        <p:nvSpPr>
          <p:cNvPr id="4" name="Espaço reservado para conteúdo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pt-br"/>
          </a:p>
        </p:txBody>
      </p:sp>
      <p:sp>
        <p:nvSpPr>
          <p:cNvPr id="5" name="Espaço reservado para texto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a:t>Clique para editar os estilos de texto Mestres</a:t>
            </a:r>
          </a:p>
        </p:txBody>
      </p:sp>
      <p:sp>
        <p:nvSpPr>
          <p:cNvPr id="6" name="Espaço reservado para conteúdo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pt-br"/>
          </a:p>
        </p:txBody>
      </p:sp>
      <p:sp>
        <p:nvSpPr>
          <p:cNvPr id="7" name="Espaço Reservado para Data 6"/>
          <p:cNvSpPr>
            <a:spLocks noGrp="1"/>
          </p:cNvSpPr>
          <p:nvPr>
            <p:ph type="dt" sz="half" idx="10"/>
          </p:nvPr>
        </p:nvSpPr>
        <p:spPr/>
        <p:txBody>
          <a:bodyPr rtlCol="0"/>
          <a:lstStyle/>
          <a:p>
            <a:pPr rtl="0"/>
            <a:fld id="{D05F8630-DFFC-437C-A718-61BE3F548C4E}" type="datetime1">
              <a:rPr lang="pt-BR" smtClean="0"/>
              <a:t>07/07/2021</a:t>
            </a:fld>
            <a:endParaRPr lang="en-US"/>
          </a:p>
        </p:txBody>
      </p:sp>
      <p:sp>
        <p:nvSpPr>
          <p:cNvPr id="8" name="Espaço Reservado para Rodapé 7"/>
          <p:cNvSpPr>
            <a:spLocks noGrp="1"/>
          </p:cNvSpPr>
          <p:nvPr>
            <p:ph type="ftr" sz="quarter" idx="11"/>
          </p:nvPr>
        </p:nvSpPr>
        <p:spPr/>
        <p:txBody>
          <a:bodyPr rtlCol="0"/>
          <a:lstStyle/>
          <a:p>
            <a:pPr rtl="0"/>
            <a:endParaRPr lang="en-US"/>
          </a:p>
        </p:txBody>
      </p:sp>
      <p:sp>
        <p:nvSpPr>
          <p:cNvPr id="9" name="Espaço Reservado para o Número do Slide 8"/>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lvl1pPr>
              <a:defRPr sz="3800"/>
            </a:lvl1pPr>
          </a:lstStyle>
          <a:p>
            <a:pPr rtl="0"/>
            <a:r>
              <a:rPr lang="pt-BR"/>
              <a:t>Clique para editar o título Mestre</a:t>
            </a:r>
            <a:endParaRPr lang="en-US" dirty="0"/>
          </a:p>
        </p:txBody>
      </p:sp>
      <p:sp>
        <p:nvSpPr>
          <p:cNvPr id="3" name="Espaço Reservado para Data 2"/>
          <p:cNvSpPr>
            <a:spLocks noGrp="1"/>
          </p:cNvSpPr>
          <p:nvPr>
            <p:ph type="dt" sz="half" idx="10"/>
          </p:nvPr>
        </p:nvSpPr>
        <p:spPr/>
        <p:txBody>
          <a:bodyPr rtlCol="0"/>
          <a:lstStyle/>
          <a:p>
            <a:pPr rtl="0"/>
            <a:fld id="{3812AD8E-909B-47FE-B3D6-961E1D2E7A49}" type="datetime1">
              <a:rPr lang="pt-BR" smtClean="0"/>
              <a:t>07/07/2021</a:t>
            </a:fld>
            <a:endParaRPr lang="en-US"/>
          </a:p>
        </p:txBody>
      </p:sp>
      <p:sp>
        <p:nvSpPr>
          <p:cNvPr id="4" name="Espaço Reservado para Rodapé 3"/>
          <p:cNvSpPr>
            <a:spLocks noGrp="1"/>
          </p:cNvSpPr>
          <p:nvPr>
            <p:ph type="ftr" sz="quarter" idx="11"/>
          </p:nvPr>
        </p:nvSpPr>
        <p:spPr/>
        <p:txBody>
          <a:bodyPr rtlCol="0"/>
          <a:lstStyle/>
          <a:p>
            <a:pPr rtl="0"/>
            <a:endParaRPr lang="en-US"/>
          </a:p>
        </p:txBody>
      </p:sp>
      <p:sp>
        <p:nvSpPr>
          <p:cNvPr id="5" name="Espaço Reservado para o Número do Slide 4"/>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rtlCol="0"/>
          <a:lstStyle/>
          <a:p>
            <a:pPr rtl="0"/>
            <a:fld id="{5D0BF672-AFC3-4C39-AA84-C1113D4307F1}" type="datetime1">
              <a:rPr lang="pt-BR" smtClean="0"/>
              <a:t>07/07/2021</a:t>
            </a:fld>
            <a:endParaRPr lang="en-US"/>
          </a:p>
        </p:txBody>
      </p:sp>
      <p:sp>
        <p:nvSpPr>
          <p:cNvPr id="3" name="Espaço Reservado para Rodapé 2"/>
          <p:cNvSpPr>
            <a:spLocks noGrp="1"/>
          </p:cNvSpPr>
          <p:nvPr>
            <p:ph type="ftr" sz="quarter" idx="11"/>
          </p:nvPr>
        </p:nvSpPr>
        <p:spPr/>
        <p:txBody>
          <a:bodyPr rtlCol="0"/>
          <a:lstStyle/>
          <a:p>
            <a:pPr rtl="0"/>
            <a:endParaRPr lang="en-US"/>
          </a:p>
        </p:txBody>
      </p:sp>
      <p:sp>
        <p:nvSpPr>
          <p:cNvPr id="4" name="Espaço reservado para o número do slide 3"/>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10" name="Retângulo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tângulo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hasCustomPrompt="1"/>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2800" b="0" kern="1200" cap="none" spc="0" baseline="0" dirty="0">
                <a:solidFill>
                  <a:schemeClr val="tx1"/>
                </a:solidFill>
                <a:effectLst/>
                <a:latin typeface="+mj-lt"/>
                <a:ea typeface="+mn-ea"/>
                <a:cs typeface="+mn-cs"/>
              </a:defRPr>
            </a:lvl1pPr>
          </a:lstStyle>
          <a:p>
            <a:pPr rtl="0"/>
            <a:r>
              <a:rPr lang="pt-br" dirty="0"/>
              <a:t>Clique para editar o estilo de título Mestre</a:t>
            </a:r>
            <a:endParaRPr lang="en-US" dirty="0"/>
          </a:p>
        </p:txBody>
      </p:sp>
      <p:sp>
        <p:nvSpPr>
          <p:cNvPr id="3" name="Espaço reservado para conteúdo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texto 3"/>
          <p:cNvSpPr>
            <a:spLocks noGrp="1"/>
          </p:cNvSpPr>
          <p:nvPr>
            <p:ph type="body" sz="half" idx="2" hasCustomPrompt="1"/>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dirty="0"/>
              <a:t>Clique para editar o texto Mestre</a:t>
            </a:r>
          </a:p>
        </p:txBody>
      </p:sp>
      <p:sp>
        <p:nvSpPr>
          <p:cNvPr id="8" name="Espaço Reservado para Data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B01F5550-97CC-4F3B-A34B-FE39BFD06EF0}" type="datetime1">
              <a:rPr lang="pt-BR" smtClean="0"/>
              <a:t>07/07/2021</a:t>
            </a:fld>
            <a:endParaRPr lang="en-US"/>
          </a:p>
        </p:txBody>
      </p:sp>
      <p:sp>
        <p:nvSpPr>
          <p:cNvPr id="9" name="Espaço Reservado para Rodapé 8"/>
          <p:cNvSpPr>
            <a:spLocks noGrp="1"/>
          </p:cNvSpPr>
          <p:nvPr>
            <p:ph type="ftr" sz="quarter" idx="11"/>
          </p:nvPr>
        </p:nvSpPr>
        <p:spPr>
          <a:xfrm>
            <a:off x="685801" y="6035040"/>
            <a:ext cx="4584700" cy="365760"/>
          </a:xfrm>
        </p:spPr>
        <p:txBody>
          <a:bodyPr rtlCol="0"/>
          <a:lstStyle>
            <a:lvl1pPr algn="l">
              <a:defRPr/>
            </a:lvl1pPr>
          </a:lstStyle>
          <a:p>
            <a:pPr rtl="0"/>
            <a:endParaRPr lang="en-US"/>
          </a:p>
        </p:txBody>
      </p:sp>
      <p:sp>
        <p:nvSpPr>
          <p:cNvPr id="11" name="Espaço Reservado para o Número do Slide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tângulo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ço reservado para imagem 2"/>
          <p:cNvSpPr>
            <a:spLocks noGrp="1" noChangeAspect="1"/>
          </p:cNvSpPr>
          <p:nvPr>
            <p:ph type="pic" idx="1" hasCustomPrompt="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t-br" dirty="0"/>
              <a:t>Clique no ícone para adicionar uma imagem</a:t>
            </a:r>
            <a:endParaRPr lang="en-US" dirty="0"/>
          </a:p>
        </p:txBody>
      </p:sp>
      <p:sp>
        <p:nvSpPr>
          <p:cNvPr id="5" name="Espaço Reservado para Data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7975B8C2-382E-4F5E-B0CE-7E0EEF75E017}" type="datetime1">
              <a:rPr lang="pt-BR" smtClean="0"/>
              <a:t>07/07/2021</a:t>
            </a:fld>
            <a:endParaRPr lang="en-US" dirty="0"/>
          </a:p>
        </p:txBody>
      </p:sp>
      <p:sp>
        <p:nvSpPr>
          <p:cNvPr id="6" name="Espaço Reservado para Rodapé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endParaRPr lang="en-US" dirty="0"/>
          </a:p>
        </p:txBody>
      </p:sp>
      <p:sp>
        <p:nvSpPr>
          <p:cNvPr id="7" name="Espaço Reservado para o Número do Slide 6"/>
          <p:cNvSpPr>
            <a:spLocks noGrp="1"/>
          </p:cNvSpPr>
          <p:nvPr>
            <p:ph type="sldNum" sz="quarter" idx="12"/>
          </p:nvPr>
        </p:nvSpPr>
        <p:spPr>
          <a:xfrm>
            <a:off x="10396728" y="6035040"/>
            <a:ext cx="1225296" cy="365760"/>
          </a:xfrm>
        </p:spPr>
        <p:txBody>
          <a:bodyPr rtlCol="0"/>
          <a:lstStyle/>
          <a:p>
            <a:pPr rtl="0"/>
            <a:fld id="{34B7E4EF-A1BD-40F4-AB7B-04F084DD991D}" type="slidenum">
              <a:rPr lang="en-US" smtClean="0"/>
              <a:t>‹nº›</a:t>
            </a:fld>
            <a:endParaRPr lang="en-US"/>
          </a:p>
        </p:txBody>
      </p:sp>
      <p:sp>
        <p:nvSpPr>
          <p:cNvPr id="12" name="Retângulo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hasCustomPrompt="1"/>
          </p:nvPr>
        </p:nvSpPr>
        <p:spPr>
          <a:xfrm>
            <a:off x="8477250" y="603504"/>
            <a:ext cx="3144774" cy="1645920"/>
          </a:xfrm>
        </p:spPr>
        <p:txBody>
          <a:bodyPr rtlCol="0" anchor="b">
            <a:noAutofit/>
          </a:bodyPr>
          <a:lstStyle>
            <a:lvl1pPr algn="l">
              <a:lnSpc>
                <a:spcPct val="100000"/>
              </a:lnSpc>
              <a:defRPr sz="2800" b="0">
                <a:solidFill>
                  <a:schemeClr val="tx1"/>
                </a:solidFill>
                <a:latin typeface="+mj-lt"/>
              </a:defRPr>
            </a:lvl1pPr>
          </a:lstStyle>
          <a:p>
            <a:pPr rtl="0"/>
            <a:r>
              <a:rPr lang="pt-br" dirty="0"/>
              <a:t>Clique para editar o estilo de título Mestre</a:t>
            </a:r>
            <a:endParaRPr lang="en-US" dirty="0"/>
          </a:p>
        </p:txBody>
      </p:sp>
      <p:sp>
        <p:nvSpPr>
          <p:cNvPr id="4" name="Espaço reservado para texto 3"/>
          <p:cNvSpPr>
            <a:spLocks noGrp="1"/>
          </p:cNvSpPr>
          <p:nvPr>
            <p:ph type="body" sz="half" idx="2" hasCustomPrompt="1"/>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dirty="0"/>
              <a:t>Clique para editar o texto Mestre</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tângulo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Retângulo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tângulo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Espaço reservado para título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pt-br"/>
              <a:t>Clique para editar o estilo de título Mestre</a:t>
            </a:r>
            <a:endParaRPr lang="en-US" dirty="0"/>
          </a:p>
        </p:txBody>
      </p:sp>
      <p:sp>
        <p:nvSpPr>
          <p:cNvPr id="3" name="Espaço reservado para texto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pt-br"/>
              <a:t>Clique para editar o texto Mestre</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Data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91DF2A3A-30FD-464E-8202-27A276433376}" type="datetime1">
              <a:rPr lang="pt-BR" smtClean="0"/>
              <a:t>07/07/2021</a:t>
            </a:fld>
            <a:endParaRPr lang="en-US" dirty="0"/>
          </a:p>
        </p:txBody>
      </p:sp>
      <p:sp>
        <p:nvSpPr>
          <p:cNvPr id="5" name="Espaço Reservado para Rodapé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pPr rtl="0"/>
            <a:endParaRPr lang="en-US" dirty="0"/>
          </a:p>
        </p:txBody>
      </p:sp>
      <p:sp>
        <p:nvSpPr>
          <p:cNvPr id="6" name="Espaço Reservado para o Número do Slide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m 5" descr="Imagem ampliada de um logotipo&#10;&#10;Descrição gerada automaticament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r="-1"/>
          <a:stretch/>
        </p:blipFill>
        <p:spPr>
          <a:xfrm>
            <a:off x="20" y="10"/>
            <a:ext cx="12191979" cy="6857990"/>
          </a:xfrm>
          <a:prstGeom prst="rect">
            <a:avLst/>
          </a:prstGeom>
        </p:spPr>
      </p:pic>
      <p:sp>
        <p:nvSpPr>
          <p:cNvPr id="82" name="Retângulo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tângulo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ítulo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rtlCol="0">
            <a:normAutofit fontScale="90000"/>
          </a:bodyPr>
          <a:lstStyle/>
          <a:p>
            <a:pPr rtl="0"/>
            <a:r>
              <a:rPr lang="pt-BR" sz="4400" dirty="0">
                <a:solidFill>
                  <a:schemeClr val="tx1"/>
                </a:solidFill>
              </a:rPr>
              <a:t>D</a:t>
            </a:r>
            <a:r>
              <a:rPr lang="pt-br" sz="4400" dirty="0">
                <a:solidFill>
                  <a:schemeClr val="tx1"/>
                </a:solidFill>
              </a:rPr>
              <a:t>oenças do sistema imunológico</a:t>
            </a:r>
          </a:p>
        </p:txBody>
      </p:sp>
      <p:sp>
        <p:nvSpPr>
          <p:cNvPr id="3" name="Subtítulo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rtlCol="0">
            <a:normAutofit/>
          </a:bodyPr>
          <a:lstStyle/>
          <a:p>
            <a:pPr rtl="0">
              <a:spcAft>
                <a:spcPts val="600"/>
              </a:spcAft>
            </a:pPr>
            <a:r>
              <a:rPr lang="pt-BR" dirty="0" err="1">
                <a:solidFill>
                  <a:schemeClr val="tx1"/>
                </a:solidFill>
              </a:rPr>
              <a:t>Enfª</a:t>
            </a:r>
            <a:r>
              <a:rPr lang="pt-BR" dirty="0">
                <a:solidFill>
                  <a:schemeClr val="tx1"/>
                </a:solidFill>
              </a:rPr>
              <a:t>. Daniela</a:t>
            </a:r>
            <a:endParaRPr lang="pt-br" dirty="0">
              <a:solidFill>
                <a:schemeClr val="tx1"/>
              </a:solidFill>
            </a:endParaRP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F16651-244C-444D-8A67-93E1E15853FA}"/>
              </a:ext>
            </a:extLst>
          </p:cNvPr>
          <p:cNvSpPr>
            <a:spLocks noGrp="1"/>
          </p:cNvSpPr>
          <p:nvPr>
            <p:ph type="title"/>
          </p:nvPr>
        </p:nvSpPr>
        <p:spPr/>
        <p:txBody>
          <a:bodyPr/>
          <a:lstStyle/>
          <a:p>
            <a:r>
              <a:rPr lang="pt-BR" dirty="0"/>
              <a:t>HEPATITE AUTO IMUNE</a:t>
            </a:r>
          </a:p>
        </p:txBody>
      </p:sp>
      <p:sp>
        <p:nvSpPr>
          <p:cNvPr id="3" name="Espaço Reservado para Conteúdo 2">
            <a:extLst>
              <a:ext uri="{FF2B5EF4-FFF2-40B4-BE49-F238E27FC236}">
                <a16:creationId xmlns:a16="http://schemas.microsoft.com/office/drawing/2014/main" id="{A46BCC6A-91FD-41A6-BC89-DCFFDA98DCA5}"/>
              </a:ext>
            </a:extLst>
          </p:cNvPr>
          <p:cNvSpPr>
            <a:spLocks noGrp="1"/>
          </p:cNvSpPr>
          <p:nvPr>
            <p:ph idx="1"/>
          </p:nvPr>
        </p:nvSpPr>
        <p:spPr>
          <a:xfrm>
            <a:off x="605203" y="1771526"/>
            <a:ext cx="10981593" cy="4263514"/>
          </a:xfrm>
        </p:spPr>
        <p:txBody>
          <a:bodyPr>
            <a:noAutofit/>
          </a:bodyPr>
          <a:lstStyle/>
          <a:p>
            <a:pPr marL="0" indent="0" algn="just">
              <a:buNone/>
            </a:pPr>
            <a:r>
              <a:rPr lang="pt-BR" sz="1800" b="0" i="0" dirty="0">
                <a:effectLst/>
              </a:rPr>
              <a:t>A hepatite autoimune é causada por um distúrbio do sistema imunológico, que passa a reconhecer as células do fígado como estranhas. A partir daí, o sistema imune desencadeia uma inflamação crônica, com destruição progressiva do fígado e a formação de cicatrizes. A demora em tratar pode levar a uma cirrose com complicações, como varizes de esôfago, ascite e encefalopatia hepática.</a:t>
            </a:r>
          </a:p>
          <a:p>
            <a:pPr marL="0" indent="0" algn="just">
              <a:buNone/>
            </a:pPr>
            <a:r>
              <a:rPr lang="pt-BR" sz="1800" b="0" i="0" dirty="0">
                <a:effectLst/>
              </a:rPr>
              <a:t>É importante destacar que essa condição é </a:t>
            </a:r>
            <a:r>
              <a:rPr lang="pt-BR" sz="1800" dirty="0"/>
              <a:t>rara</a:t>
            </a:r>
            <a:r>
              <a:rPr lang="pt-BR" sz="1800" b="0" i="0" dirty="0">
                <a:effectLst/>
              </a:rPr>
              <a:t>. A hepatite autoimune </a:t>
            </a:r>
            <a:r>
              <a:rPr lang="pt-BR" sz="1800" dirty="0"/>
              <a:t>atinge</a:t>
            </a:r>
            <a:r>
              <a:rPr lang="pt-BR" sz="1800" b="0" i="0" dirty="0">
                <a:effectLst/>
              </a:rPr>
              <a:t> entre 11 e 17 pessoas a cada 100.000, sendo mais comum em mulheres. Ela pode se manifestar em qualquer grupo étnico e faixa etária.</a:t>
            </a:r>
          </a:p>
          <a:p>
            <a:pPr marL="0" indent="0" algn="just">
              <a:buNone/>
            </a:pPr>
            <a:r>
              <a:rPr lang="pt-BR" sz="1800" b="0" i="0" dirty="0">
                <a:effectLst/>
              </a:rPr>
              <a:t>Os sintomas característicos da patologia envolvem fadiga, icterícia, náusea, dor abdominal e dores articulares. Entretanto, há casos completamente assintomáticos nos quais a identificação do problema ocorre apenas quando há uma falência hepática com encefalopatia. Cabe ressaltar ainda que a presença ou não de sintomas não está ligada ao estágio da doença.</a:t>
            </a:r>
          </a:p>
          <a:p>
            <a:pPr marL="0" indent="0" algn="just">
              <a:buNone/>
            </a:pPr>
            <a:r>
              <a:rPr lang="pt-BR" sz="1800" b="0" i="0" dirty="0">
                <a:effectLst/>
              </a:rPr>
              <a:t>Seu tratamento geralmente inclui medicamentos para controlar a imunidade, mudanças na alimentação e, em casos extremamente graves, cirurgia ou transplante de fígado.</a:t>
            </a:r>
          </a:p>
          <a:p>
            <a:pPr marL="0" indent="0" algn="just">
              <a:buNone/>
            </a:pPr>
            <a:endParaRPr lang="pt-BR" sz="1800" dirty="0"/>
          </a:p>
        </p:txBody>
      </p:sp>
      <p:sp>
        <p:nvSpPr>
          <p:cNvPr id="4" name="Espaço Reservado para Data 3">
            <a:extLst>
              <a:ext uri="{FF2B5EF4-FFF2-40B4-BE49-F238E27FC236}">
                <a16:creationId xmlns:a16="http://schemas.microsoft.com/office/drawing/2014/main" id="{A32E5FEE-D0E0-4B7B-999A-15325E27CD62}"/>
              </a:ext>
            </a:extLst>
          </p:cNvPr>
          <p:cNvSpPr>
            <a:spLocks noGrp="1"/>
          </p:cNvSpPr>
          <p:nvPr>
            <p:ph type="dt" sz="half" idx="10"/>
          </p:nvPr>
        </p:nvSpPr>
        <p:spPr/>
        <p:txBody>
          <a:bodyPr/>
          <a:lstStyle/>
          <a:p>
            <a:pPr rtl="0"/>
            <a:fld id="{D48C737E-092E-4203-A347-8410086932C6}" type="datetime1">
              <a:rPr lang="pt-BR" smtClean="0"/>
              <a:t>07/07/2021</a:t>
            </a:fld>
            <a:endParaRPr lang="en-US"/>
          </a:p>
        </p:txBody>
      </p:sp>
      <p:pic>
        <p:nvPicPr>
          <p:cNvPr id="3076" name="Picture 4">
            <a:extLst>
              <a:ext uri="{FF2B5EF4-FFF2-40B4-BE49-F238E27FC236}">
                <a16:creationId xmlns:a16="http://schemas.microsoft.com/office/drawing/2014/main" id="{DDF685B6-6C30-43C2-8D89-CF56CF9570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453" t="15356" r="13074"/>
          <a:stretch/>
        </p:blipFill>
        <p:spPr bwMode="auto">
          <a:xfrm>
            <a:off x="6901963" y="536331"/>
            <a:ext cx="1732084" cy="1280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767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6A7867-5F2E-4F5A-99A9-ECA7CA6E928D}"/>
              </a:ext>
            </a:extLst>
          </p:cNvPr>
          <p:cNvSpPr>
            <a:spLocks noGrp="1"/>
          </p:cNvSpPr>
          <p:nvPr>
            <p:ph type="title"/>
          </p:nvPr>
        </p:nvSpPr>
        <p:spPr/>
        <p:txBody>
          <a:bodyPr/>
          <a:lstStyle/>
          <a:p>
            <a:r>
              <a:rPr lang="pt-BR" dirty="0"/>
              <a:t>DOENÇA DE GRAVES</a:t>
            </a:r>
          </a:p>
        </p:txBody>
      </p:sp>
      <p:sp>
        <p:nvSpPr>
          <p:cNvPr id="3" name="Espaço Reservado para Conteúdo 2">
            <a:extLst>
              <a:ext uri="{FF2B5EF4-FFF2-40B4-BE49-F238E27FC236}">
                <a16:creationId xmlns:a16="http://schemas.microsoft.com/office/drawing/2014/main" id="{88028CA9-BEFC-40B4-B6B6-26429383FEBE}"/>
              </a:ext>
            </a:extLst>
          </p:cNvPr>
          <p:cNvSpPr>
            <a:spLocks noGrp="1"/>
          </p:cNvSpPr>
          <p:nvPr>
            <p:ph idx="1"/>
          </p:nvPr>
        </p:nvSpPr>
        <p:spPr>
          <a:xfrm>
            <a:off x="659423" y="1776046"/>
            <a:ext cx="11078308" cy="4510454"/>
          </a:xfrm>
        </p:spPr>
        <p:txBody>
          <a:bodyPr>
            <a:noAutofit/>
          </a:bodyPr>
          <a:lstStyle/>
          <a:p>
            <a:pPr marL="0" indent="0" algn="just">
              <a:buNone/>
            </a:pPr>
            <a:r>
              <a:rPr lang="pt-BR" sz="1600" b="0" i="0" dirty="0">
                <a:effectLst/>
              </a:rPr>
              <a:t>A doença de Graves é outra patologia autoimune; Ela gera uma anomalia no funcionamento da glândula tireoide, sendo a única forma de hipertireoidismo que apresenta como sintoma irritação nos olhos e pálpebras, além das manifestações mais convencionais.</a:t>
            </a:r>
          </a:p>
          <a:p>
            <a:pPr marL="0" indent="0" algn="just">
              <a:buNone/>
            </a:pPr>
            <a:r>
              <a:rPr lang="pt-BR" sz="1600" b="0" i="0" dirty="0">
                <a:effectLst/>
              </a:rPr>
              <a:t>Essa condição pode ser diagnosticada a partir do aumento de volume da tireoide e pelo excesso de hormônios produzidos pela glândula no sangue.</a:t>
            </a:r>
          </a:p>
          <a:p>
            <a:pPr marL="0" indent="0" algn="just">
              <a:buNone/>
            </a:pPr>
            <a:r>
              <a:rPr lang="pt-BR" sz="1600" b="0" i="0" dirty="0">
                <a:effectLst/>
              </a:rPr>
              <a:t>Outro ponto importante é que, conforme </a:t>
            </a:r>
            <a:r>
              <a:rPr lang="pt-BR" sz="1600" dirty="0"/>
              <a:t>dados</a:t>
            </a:r>
            <a:r>
              <a:rPr lang="pt-BR" sz="1600" b="0" i="0" dirty="0">
                <a:effectLst/>
              </a:rPr>
              <a:t>, entre 60 e 80% dos casos de hipertireoidismo são causados pela Doença de Graves, a qual foi descrita pela primeira vez em 1825, na Inglaterra, e, posteriormente, em 1835, por Robert Graves, na Irlanda – daí a origem de sua denominação.</a:t>
            </a:r>
          </a:p>
          <a:p>
            <a:pPr marL="0" indent="0" algn="just">
              <a:buNone/>
            </a:pPr>
            <a:r>
              <a:rPr lang="pt-BR" sz="1600" b="0" i="0" dirty="0">
                <a:effectLst/>
              </a:rPr>
              <a:t>A patologia pode se manifestar em sua forma convencional e em um tipo bastante específico, que afeta a visão. Nesse último caso, gera uma alteração na órbita do olho e isso provoca uma disfunção na tireoide. Entretanto, na maioria dos casos, a doença surge com o hipertireoidismo e é caracterizado pelo deslocamento do globo ocular para a frente.</a:t>
            </a:r>
          </a:p>
          <a:p>
            <a:pPr marL="0" indent="0" algn="just">
              <a:buNone/>
            </a:pPr>
            <a:r>
              <a:rPr lang="pt-BR" sz="1600" b="0" i="0" dirty="0">
                <a:effectLst/>
              </a:rPr>
              <a:t>Quanto ao seu tratamento, ele pode abranger a administração de fármacos, a realização de terapias com iodo radioativo ou a cirurgia da tireoide. Com o tratamento adequado, essa patologia pode entrar em remissão.</a:t>
            </a:r>
          </a:p>
          <a:p>
            <a:pPr marL="0" indent="0" algn="just">
              <a:buNone/>
            </a:pPr>
            <a:endParaRPr lang="pt-BR" sz="1600" dirty="0"/>
          </a:p>
        </p:txBody>
      </p:sp>
      <p:sp>
        <p:nvSpPr>
          <p:cNvPr id="4" name="Espaço Reservado para Data 3">
            <a:extLst>
              <a:ext uri="{FF2B5EF4-FFF2-40B4-BE49-F238E27FC236}">
                <a16:creationId xmlns:a16="http://schemas.microsoft.com/office/drawing/2014/main" id="{1F40B9C4-F910-4667-A3D8-653274423CEE}"/>
              </a:ext>
            </a:extLst>
          </p:cNvPr>
          <p:cNvSpPr>
            <a:spLocks noGrp="1"/>
          </p:cNvSpPr>
          <p:nvPr>
            <p:ph type="dt" sz="half" idx="10"/>
          </p:nvPr>
        </p:nvSpPr>
        <p:spPr/>
        <p:txBody>
          <a:bodyPr/>
          <a:lstStyle/>
          <a:p>
            <a:pPr rtl="0"/>
            <a:fld id="{D48C737E-092E-4203-A347-8410086932C6}" type="datetime1">
              <a:rPr lang="pt-BR" smtClean="0"/>
              <a:t>07/07/2021</a:t>
            </a:fld>
            <a:endParaRPr lang="en-US"/>
          </a:p>
        </p:txBody>
      </p:sp>
    </p:spTree>
    <p:extLst>
      <p:ext uri="{BB962C8B-B14F-4D97-AF65-F5344CB8AC3E}">
        <p14:creationId xmlns:p14="http://schemas.microsoft.com/office/powerpoint/2010/main" val="2427089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E1B396-5732-47CE-AD7F-D53E45E95016}"/>
              </a:ext>
            </a:extLst>
          </p:cNvPr>
          <p:cNvSpPr>
            <a:spLocks noGrp="1"/>
          </p:cNvSpPr>
          <p:nvPr>
            <p:ph type="title"/>
          </p:nvPr>
        </p:nvSpPr>
        <p:spPr/>
        <p:txBody>
          <a:bodyPr/>
          <a:lstStyle/>
          <a:p>
            <a:endParaRPr lang="pt-BR"/>
          </a:p>
        </p:txBody>
      </p:sp>
      <p:sp>
        <p:nvSpPr>
          <p:cNvPr id="4" name="Espaço Reservado para Data 3">
            <a:extLst>
              <a:ext uri="{FF2B5EF4-FFF2-40B4-BE49-F238E27FC236}">
                <a16:creationId xmlns:a16="http://schemas.microsoft.com/office/drawing/2014/main" id="{FB056843-6B01-4EE6-9FD4-47B75EDC6B41}"/>
              </a:ext>
            </a:extLst>
          </p:cNvPr>
          <p:cNvSpPr>
            <a:spLocks noGrp="1"/>
          </p:cNvSpPr>
          <p:nvPr>
            <p:ph type="dt" sz="half" idx="10"/>
          </p:nvPr>
        </p:nvSpPr>
        <p:spPr/>
        <p:txBody>
          <a:bodyPr/>
          <a:lstStyle/>
          <a:p>
            <a:pPr rtl="0"/>
            <a:fld id="{D48C737E-092E-4203-A347-8410086932C6}" type="datetime1">
              <a:rPr lang="pt-BR" smtClean="0"/>
              <a:t>07/07/2021</a:t>
            </a:fld>
            <a:endParaRPr lang="en-US"/>
          </a:p>
        </p:txBody>
      </p:sp>
      <p:pic>
        <p:nvPicPr>
          <p:cNvPr id="4098" name="Picture 2">
            <a:extLst>
              <a:ext uri="{FF2B5EF4-FFF2-40B4-BE49-F238E27FC236}">
                <a16:creationId xmlns:a16="http://schemas.microsoft.com/office/drawing/2014/main" id="{F55A5105-86C3-411B-85F4-9A29111314E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99138" y="563806"/>
            <a:ext cx="7640516" cy="5730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989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A5974A-79B3-4F0C-879C-BD86127BF273}"/>
              </a:ext>
            </a:extLst>
          </p:cNvPr>
          <p:cNvSpPr>
            <a:spLocks noGrp="1"/>
          </p:cNvSpPr>
          <p:nvPr>
            <p:ph type="title"/>
          </p:nvPr>
        </p:nvSpPr>
        <p:spPr/>
        <p:txBody>
          <a:bodyPr/>
          <a:lstStyle/>
          <a:p>
            <a:r>
              <a:rPr lang="pt-BR" dirty="0"/>
              <a:t>DOENÇA DE CROHN</a:t>
            </a:r>
          </a:p>
        </p:txBody>
      </p:sp>
      <p:sp>
        <p:nvSpPr>
          <p:cNvPr id="3" name="Espaço Reservado para Conteúdo 2">
            <a:extLst>
              <a:ext uri="{FF2B5EF4-FFF2-40B4-BE49-F238E27FC236}">
                <a16:creationId xmlns:a16="http://schemas.microsoft.com/office/drawing/2014/main" id="{92935C35-2AA7-4E3E-8AC4-B51DA92CF396}"/>
              </a:ext>
            </a:extLst>
          </p:cNvPr>
          <p:cNvSpPr>
            <a:spLocks noGrp="1"/>
          </p:cNvSpPr>
          <p:nvPr>
            <p:ph idx="1"/>
          </p:nvPr>
        </p:nvSpPr>
        <p:spPr/>
        <p:txBody>
          <a:bodyPr>
            <a:normAutofit/>
          </a:bodyPr>
          <a:lstStyle/>
          <a:p>
            <a:pPr marL="0" indent="0" algn="just">
              <a:buNone/>
            </a:pPr>
            <a:r>
              <a:rPr lang="pt-BR" sz="1800" b="0" i="0" dirty="0">
                <a:effectLst/>
              </a:rPr>
              <a:t>A doença de </a:t>
            </a:r>
            <a:r>
              <a:rPr lang="pt-BR" sz="1800" b="0" i="0" dirty="0" err="1">
                <a:effectLst/>
              </a:rPr>
              <a:t>Crohn</a:t>
            </a:r>
            <a:r>
              <a:rPr lang="pt-BR" sz="1800" b="0" i="0" dirty="0">
                <a:effectLst/>
              </a:rPr>
              <a:t> é uma patologia inflamatória que afeta predominantemente a parte inferior do intestino delgado e intestino grosso, mas que também pode afetar qualquer parte do trato gastrointestinal. Ela é considerada crônica e provavelmente provocada por desregulação do sistema imunológico.</a:t>
            </a:r>
          </a:p>
          <a:p>
            <a:pPr marL="0" indent="0" algn="just">
              <a:buNone/>
            </a:pPr>
            <a:r>
              <a:rPr lang="pt-BR" sz="1800" b="0" i="0" dirty="0">
                <a:effectLst/>
              </a:rPr>
              <a:t>A doença habitualmente causa diarreia, cólica abdominal, febre e sangramento retal, além de provocar a perda de peso e de apetite. O tratamento terapêutico é direcionado a reprimir o processo inflamatório desregulado, no entanto, não cura a doença, que é crônica. Esse tratamento já pode ser feito a partir de infusões medicinais reduzindo sinais e sintomas e induzindo e mantendo a remissão do quadro.</a:t>
            </a:r>
          </a:p>
          <a:p>
            <a:pPr marL="0" indent="0" algn="just">
              <a:buNone/>
            </a:pPr>
            <a:endParaRPr lang="pt-BR" sz="1800" dirty="0"/>
          </a:p>
        </p:txBody>
      </p:sp>
      <p:sp>
        <p:nvSpPr>
          <p:cNvPr id="4" name="Espaço Reservado para Data 3">
            <a:extLst>
              <a:ext uri="{FF2B5EF4-FFF2-40B4-BE49-F238E27FC236}">
                <a16:creationId xmlns:a16="http://schemas.microsoft.com/office/drawing/2014/main" id="{F12E596A-C3F1-4660-AC48-CB74DA899ADA}"/>
              </a:ext>
            </a:extLst>
          </p:cNvPr>
          <p:cNvSpPr>
            <a:spLocks noGrp="1"/>
          </p:cNvSpPr>
          <p:nvPr>
            <p:ph type="dt" sz="half" idx="10"/>
          </p:nvPr>
        </p:nvSpPr>
        <p:spPr/>
        <p:txBody>
          <a:bodyPr/>
          <a:lstStyle/>
          <a:p>
            <a:pPr rtl="0"/>
            <a:fld id="{D48C737E-092E-4203-A347-8410086932C6}" type="datetime1">
              <a:rPr lang="pt-BR" smtClean="0"/>
              <a:t>07/07/2021</a:t>
            </a:fld>
            <a:endParaRPr lang="en-US"/>
          </a:p>
        </p:txBody>
      </p:sp>
    </p:spTree>
    <p:extLst>
      <p:ext uri="{BB962C8B-B14F-4D97-AF65-F5344CB8AC3E}">
        <p14:creationId xmlns:p14="http://schemas.microsoft.com/office/powerpoint/2010/main" val="3227561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9F7EF3-1750-451F-9A65-A94737476294}"/>
              </a:ext>
            </a:extLst>
          </p:cNvPr>
          <p:cNvSpPr>
            <a:spLocks noGrp="1"/>
          </p:cNvSpPr>
          <p:nvPr>
            <p:ph type="title"/>
          </p:nvPr>
        </p:nvSpPr>
        <p:spPr/>
        <p:txBody>
          <a:bodyPr/>
          <a:lstStyle/>
          <a:p>
            <a:r>
              <a:rPr lang="pt-BR" dirty="0"/>
              <a:t>PSORÍASE</a:t>
            </a:r>
          </a:p>
        </p:txBody>
      </p:sp>
      <p:sp>
        <p:nvSpPr>
          <p:cNvPr id="3" name="Espaço Reservado para Conteúdo 2">
            <a:extLst>
              <a:ext uri="{FF2B5EF4-FFF2-40B4-BE49-F238E27FC236}">
                <a16:creationId xmlns:a16="http://schemas.microsoft.com/office/drawing/2014/main" id="{9CD659C8-BA10-44C1-87A0-6471B7CADF30}"/>
              </a:ext>
            </a:extLst>
          </p:cNvPr>
          <p:cNvSpPr>
            <a:spLocks noGrp="1"/>
          </p:cNvSpPr>
          <p:nvPr>
            <p:ph idx="1"/>
          </p:nvPr>
        </p:nvSpPr>
        <p:spPr/>
        <p:txBody>
          <a:bodyPr>
            <a:normAutofit/>
          </a:bodyPr>
          <a:lstStyle/>
          <a:p>
            <a:pPr marL="0" indent="0" algn="just">
              <a:buNone/>
            </a:pPr>
            <a:r>
              <a:rPr lang="pt-BR" sz="1800" b="0" i="0" dirty="0">
                <a:effectLst/>
              </a:rPr>
              <a:t>A psoríase é uma doença de pele bastante comum, que se caracteriza por lesões avermelhadas e descamativas, normalmente em placas. Elas aparecem com maior frequência no couro cabeludo, nos cotovelos e joelhos. Entretanto, pés, mãos, unhas e região genital também podem ser acometidos.</a:t>
            </a:r>
          </a:p>
          <a:p>
            <a:pPr marL="0" indent="0" algn="just">
              <a:buNone/>
            </a:pPr>
            <a:r>
              <a:rPr lang="pt-BR" sz="1800" b="0" i="0" dirty="0">
                <a:effectLst/>
              </a:rPr>
              <a:t>A extensão da manifestação varia de pequenas lesões localizadas até o comprometimento de toda a pele. Os tratamentos podem ser feitos de forma tópica, com cremes e pomadas, sistêmico por fototerapia ou via infusão de medicamentos, trazendo mais qualidade de vida ao paciente.</a:t>
            </a:r>
          </a:p>
          <a:p>
            <a:pPr marL="0" indent="0" algn="just">
              <a:buNone/>
            </a:pPr>
            <a:endParaRPr lang="pt-BR" sz="1800" dirty="0"/>
          </a:p>
        </p:txBody>
      </p:sp>
      <p:sp>
        <p:nvSpPr>
          <p:cNvPr id="4" name="Espaço Reservado para Data 3">
            <a:extLst>
              <a:ext uri="{FF2B5EF4-FFF2-40B4-BE49-F238E27FC236}">
                <a16:creationId xmlns:a16="http://schemas.microsoft.com/office/drawing/2014/main" id="{8A8F3BFE-2081-49E7-8C5E-3DB535121C73}"/>
              </a:ext>
            </a:extLst>
          </p:cNvPr>
          <p:cNvSpPr>
            <a:spLocks noGrp="1"/>
          </p:cNvSpPr>
          <p:nvPr>
            <p:ph type="dt" sz="half" idx="10"/>
          </p:nvPr>
        </p:nvSpPr>
        <p:spPr/>
        <p:txBody>
          <a:bodyPr/>
          <a:lstStyle/>
          <a:p>
            <a:pPr rtl="0"/>
            <a:fld id="{D48C737E-092E-4203-A347-8410086932C6}" type="datetime1">
              <a:rPr lang="pt-BR" smtClean="0"/>
              <a:t>07/07/2021</a:t>
            </a:fld>
            <a:endParaRPr lang="en-US"/>
          </a:p>
        </p:txBody>
      </p:sp>
    </p:spTree>
    <p:extLst>
      <p:ext uri="{BB962C8B-B14F-4D97-AF65-F5344CB8AC3E}">
        <p14:creationId xmlns:p14="http://schemas.microsoft.com/office/powerpoint/2010/main" val="448294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20A726-3828-453C-8DBB-E3DEF47D46F5}"/>
              </a:ext>
            </a:extLst>
          </p:cNvPr>
          <p:cNvSpPr>
            <a:spLocks noGrp="1"/>
          </p:cNvSpPr>
          <p:nvPr>
            <p:ph type="title"/>
          </p:nvPr>
        </p:nvSpPr>
        <p:spPr/>
        <p:txBody>
          <a:bodyPr/>
          <a:lstStyle/>
          <a:p>
            <a:endParaRPr lang="pt-BR" dirty="0"/>
          </a:p>
        </p:txBody>
      </p:sp>
      <p:sp>
        <p:nvSpPr>
          <p:cNvPr id="4" name="Espaço Reservado para Data 3">
            <a:extLst>
              <a:ext uri="{FF2B5EF4-FFF2-40B4-BE49-F238E27FC236}">
                <a16:creationId xmlns:a16="http://schemas.microsoft.com/office/drawing/2014/main" id="{AC105C06-A868-4D1A-9B6A-C558944A358A}"/>
              </a:ext>
            </a:extLst>
          </p:cNvPr>
          <p:cNvSpPr>
            <a:spLocks noGrp="1"/>
          </p:cNvSpPr>
          <p:nvPr>
            <p:ph type="dt" sz="half" idx="10"/>
          </p:nvPr>
        </p:nvSpPr>
        <p:spPr/>
        <p:txBody>
          <a:bodyPr/>
          <a:lstStyle/>
          <a:p>
            <a:pPr rtl="0"/>
            <a:fld id="{D48C737E-092E-4203-A347-8410086932C6}" type="datetime1">
              <a:rPr lang="pt-BR" smtClean="0"/>
              <a:t>07/07/2021</a:t>
            </a:fld>
            <a:endParaRPr lang="en-US"/>
          </a:p>
        </p:txBody>
      </p:sp>
      <p:pic>
        <p:nvPicPr>
          <p:cNvPr id="5122" name="Picture 2">
            <a:extLst>
              <a:ext uri="{FF2B5EF4-FFF2-40B4-BE49-F238E27FC236}">
                <a16:creationId xmlns:a16="http://schemas.microsoft.com/office/drawing/2014/main" id="{3A8F419A-7877-40A4-AE3C-EF0E8C60A5C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7059" t="3347" r="16154"/>
          <a:stretch/>
        </p:blipFill>
        <p:spPr bwMode="auto">
          <a:xfrm>
            <a:off x="571500" y="642594"/>
            <a:ext cx="5407270" cy="368244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8022DA4C-C0A3-403B-95CE-37C289A626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2094" y="3074963"/>
            <a:ext cx="5503106" cy="3320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500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EA3F23-EBEB-4A2D-964F-3DA81E22FFCC}"/>
              </a:ext>
            </a:extLst>
          </p:cNvPr>
          <p:cNvSpPr>
            <a:spLocks noGrp="1"/>
          </p:cNvSpPr>
          <p:nvPr>
            <p:ph type="title"/>
          </p:nvPr>
        </p:nvSpPr>
        <p:spPr>
          <a:xfrm>
            <a:off x="899746" y="457200"/>
            <a:ext cx="10058400" cy="1371600"/>
          </a:xfrm>
        </p:spPr>
        <p:txBody>
          <a:bodyPr/>
          <a:lstStyle/>
          <a:p>
            <a:r>
              <a:rPr lang="pt-BR" dirty="0"/>
              <a:t>DOENÇA CELÍACA</a:t>
            </a:r>
          </a:p>
        </p:txBody>
      </p:sp>
      <p:sp>
        <p:nvSpPr>
          <p:cNvPr id="3" name="Espaço Reservado para Conteúdo 2">
            <a:extLst>
              <a:ext uri="{FF2B5EF4-FFF2-40B4-BE49-F238E27FC236}">
                <a16:creationId xmlns:a16="http://schemas.microsoft.com/office/drawing/2014/main" id="{CEAC7671-139D-4BB5-AC3F-F513458C8156}"/>
              </a:ext>
            </a:extLst>
          </p:cNvPr>
          <p:cNvSpPr>
            <a:spLocks noGrp="1"/>
          </p:cNvSpPr>
          <p:nvPr>
            <p:ph idx="1"/>
          </p:nvPr>
        </p:nvSpPr>
        <p:spPr>
          <a:xfrm>
            <a:off x="545123" y="1617785"/>
            <a:ext cx="10580077" cy="4334959"/>
          </a:xfrm>
        </p:spPr>
        <p:txBody>
          <a:bodyPr>
            <a:noAutofit/>
          </a:bodyPr>
          <a:lstStyle/>
          <a:p>
            <a:pPr marL="0" indent="0" algn="just">
              <a:buNone/>
            </a:pPr>
            <a:r>
              <a:rPr lang="pt-BR" sz="1800" b="0" i="0" dirty="0">
                <a:effectLst/>
              </a:rPr>
              <a:t>Conforme a </a:t>
            </a:r>
            <a:r>
              <a:rPr lang="pt-BR" sz="1800" dirty="0"/>
              <a:t>OMS</a:t>
            </a:r>
            <a:r>
              <a:rPr lang="pt-BR" sz="1800" b="0" i="0" dirty="0">
                <a:effectLst/>
              </a:rPr>
              <a:t> (Organização Mundial da Saúde), 1% da população é diagnosticada com a doença celíaca, entretanto, há muitos casos de pessoas ao redor do mundo com essa condição, porém sem diagnóstico.</a:t>
            </a:r>
          </a:p>
          <a:p>
            <a:pPr marL="0" indent="0" algn="just">
              <a:buNone/>
            </a:pPr>
            <a:r>
              <a:rPr lang="pt-BR" sz="1800" b="0" i="0" dirty="0">
                <a:effectLst/>
              </a:rPr>
              <a:t>A causa principal da doença celíaca é a intolerância ao glúten, uma proteína encontrada no trigo, na aveia, cevada, no centeio e em seus derivados. Os principais sintomas dessa condição são dor abdominal, diarreia, flatulência, náusea, fadiga, anemia, entre outros.</a:t>
            </a:r>
          </a:p>
          <a:p>
            <a:pPr marL="0" indent="0" algn="just">
              <a:buNone/>
            </a:pPr>
            <a:r>
              <a:rPr lang="pt-BR" sz="1800" b="0" i="0" dirty="0">
                <a:effectLst/>
              </a:rPr>
              <a:t>É importante saber que a doença celíaca é diferente da sensibilidade ao glúten, pois danifica o intestino delgado. Quem possui tal doença sofre uma agressão à mucosa intestinal, que é variável de pessoa para pessoa.</a:t>
            </a:r>
          </a:p>
          <a:p>
            <a:pPr marL="0" indent="0" algn="just">
              <a:buNone/>
            </a:pPr>
            <a:r>
              <a:rPr lang="pt-BR" sz="1800" b="0" i="0" dirty="0">
                <a:effectLst/>
              </a:rPr>
              <a:t>Nesses quadros, os anticorpos atacam a proteína, causando assim, a inflamação no local, atrofia das vilosidades intestinais e, consequente, deficiência de absorção de nutrientes. O tratamento abrange uma dieta com total ausência de glúten. Quando a proteína é excluída da alimentação, os sintomas tendem a desaparecer. Suplementação alimentar também pode ser necessária.</a:t>
            </a:r>
          </a:p>
          <a:p>
            <a:pPr marL="0" indent="0" algn="just">
              <a:buNone/>
            </a:pPr>
            <a:endParaRPr lang="pt-BR" sz="1800" dirty="0"/>
          </a:p>
        </p:txBody>
      </p:sp>
      <p:sp>
        <p:nvSpPr>
          <p:cNvPr id="4" name="Espaço Reservado para Data 3">
            <a:extLst>
              <a:ext uri="{FF2B5EF4-FFF2-40B4-BE49-F238E27FC236}">
                <a16:creationId xmlns:a16="http://schemas.microsoft.com/office/drawing/2014/main" id="{8BDB417F-4BBF-4263-8544-C2807726B846}"/>
              </a:ext>
            </a:extLst>
          </p:cNvPr>
          <p:cNvSpPr>
            <a:spLocks noGrp="1"/>
          </p:cNvSpPr>
          <p:nvPr>
            <p:ph type="dt" sz="half" idx="10"/>
          </p:nvPr>
        </p:nvSpPr>
        <p:spPr/>
        <p:txBody>
          <a:bodyPr/>
          <a:lstStyle/>
          <a:p>
            <a:pPr rtl="0"/>
            <a:fld id="{D48C737E-092E-4203-A347-8410086932C6}" type="datetime1">
              <a:rPr lang="pt-BR" smtClean="0"/>
              <a:t>07/07/2021</a:t>
            </a:fld>
            <a:endParaRPr lang="en-US"/>
          </a:p>
        </p:txBody>
      </p:sp>
    </p:spTree>
    <p:extLst>
      <p:ext uri="{BB962C8B-B14F-4D97-AF65-F5344CB8AC3E}">
        <p14:creationId xmlns:p14="http://schemas.microsoft.com/office/powerpoint/2010/main" val="2234466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F13331-3317-448D-B64B-F1D422B96015}"/>
              </a:ext>
            </a:extLst>
          </p:cNvPr>
          <p:cNvSpPr>
            <a:spLocks noGrp="1"/>
          </p:cNvSpPr>
          <p:nvPr>
            <p:ph type="title"/>
          </p:nvPr>
        </p:nvSpPr>
        <p:spPr/>
        <p:txBody>
          <a:bodyPr/>
          <a:lstStyle/>
          <a:p>
            <a:r>
              <a:rPr lang="pt-BR" i="0" dirty="0">
                <a:solidFill>
                  <a:srgbClr val="333333"/>
                </a:solidFill>
                <a:effectLst/>
              </a:rPr>
              <a:t>Síndrome de </a:t>
            </a:r>
            <a:r>
              <a:rPr lang="pt-BR" i="0" dirty="0" err="1">
                <a:solidFill>
                  <a:srgbClr val="333333"/>
                </a:solidFill>
                <a:effectLst/>
              </a:rPr>
              <a:t>Sjögren</a:t>
            </a:r>
            <a:br>
              <a:rPr lang="pt-BR" i="0" dirty="0">
                <a:solidFill>
                  <a:srgbClr val="333333"/>
                </a:solidFill>
                <a:effectLst/>
              </a:rPr>
            </a:br>
            <a:endParaRPr lang="pt-BR" dirty="0"/>
          </a:p>
        </p:txBody>
      </p:sp>
      <p:sp>
        <p:nvSpPr>
          <p:cNvPr id="3" name="Espaço Reservado para Conteúdo 2">
            <a:extLst>
              <a:ext uri="{FF2B5EF4-FFF2-40B4-BE49-F238E27FC236}">
                <a16:creationId xmlns:a16="http://schemas.microsoft.com/office/drawing/2014/main" id="{4B479B20-4767-48F5-AED7-AEAB65D38944}"/>
              </a:ext>
            </a:extLst>
          </p:cNvPr>
          <p:cNvSpPr>
            <a:spLocks noGrp="1"/>
          </p:cNvSpPr>
          <p:nvPr>
            <p:ph idx="1"/>
          </p:nvPr>
        </p:nvSpPr>
        <p:spPr>
          <a:xfrm>
            <a:off x="1066800" y="2103120"/>
            <a:ext cx="9809285" cy="3356903"/>
          </a:xfrm>
        </p:spPr>
        <p:txBody>
          <a:bodyPr>
            <a:normAutofit/>
          </a:bodyPr>
          <a:lstStyle/>
          <a:p>
            <a:pPr marL="0" indent="0" algn="just">
              <a:buNone/>
            </a:pPr>
            <a:r>
              <a:rPr lang="pt-BR" sz="1800" b="0" i="0" dirty="0">
                <a:effectLst/>
              </a:rPr>
              <a:t>Também conhecida como </a:t>
            </a:r>
            <a:r>
              <a:rPr lang="pt-BR" sz="1800" b="0" i="0" dirty="0" err="1">
                <a:effectLst/>
              </a:rPr>
              <a:t>exocrinopatia</a:t>
            </a:r>
            <a:r>
              <a:rPr lang="pt-BR" sz="1800" b="0" i="0" dirty="0">
                <a:effectLst/>
              </a:rPr>
              <a:t> autoimune, trata-se de uma  doença </a:t>
            </a:r>
            <a:r>
              <a:rPr lang="pt-BR" sz="1800" dirty="0"/>
              <a:t>reumática</a:t>
            </a:r>
            <a:r>
              <a:rPr lang="pt-BR" sz="1800" b="0" i="0" dirty="0">
                <a:effectLst/>
              </a:rPr>
              <a:t> autoimune comum, cujo alvo equivocado do sistema imunológico são as glândulas responsáveis pela produção de lágrimas e saliva.</a:t>
            </a:r>
          </a:p>
          <a:p>
            <a:pPr marL="0" indent="0" algn="just">
              <a:buNone/>
            </a:pPr>
            <a:r>
              <a:rPr lang="pt-BR" sz="1800" b="0" i="0" dirty="0">
                <a:effectLst/>
              </a:rPr>
              <a:t>Há </a:t>
            </a:r>
            <a:r>
              <a:rPr lang="pt-BR" sz="1800" dirty="0"/>
              <a:t>estimativas</a:t>
            </a:r>
            <a:r>
              <a:rPr lang="pt-BR" sz="1800" b="0" i="0" dirty="0">
                <a:effectLst/>
              </a:rPr>
              <a:t> de que essa condição atinja aproximadamente 2% da população mundial. Entre seus sintomas característicos, estão secura excessiva dos olhos, da boca e de outras membranas mucosas.</a:t>
            </a:r>
          </a:p>
          <a:p>
            <a:pPr marL="0" indent="0" algn="just">
              <a:buNone/>
            </a:pPr>
            <a:r>
              <a:rPr lang="pt-BR" sz="1800" b="0" i="0" dirty="0">
                <a:effectLst/>
              </a:rPr>
              <a:t>Ela pode se manifestar em pessoas de qualquer faixa etária, entretanto, em torno de </a:t>
            </a:r>
            <a:r>
              <a:rPr lang="pt-BR" sz="1800" dirty="0"/>
              <a:t>90%</a:t>
            </a:r>
            <a:r>
              <a:rPr lang="pt-BR" sz="1800" b="0" i="0" dirty="0">
                <a:effectLst/>
              </a:rPr>
              <a:t> dos casos ocorrem no público feminino de meia-idade. Seu tratamento costuma incluir estratégicas para aliviar a secura, administração de fármacos, medidas de proteção aos olhos, aumento na ingestão de líquidos, entre outras ações.</a:t>
            </a:r>
          </a:p>
          <a:p>
            <a:pPr marL="0" indent="0" algn="just">
              <a:buNone/>
            </a:pPr>
            <a:endParaRPr lang="pt-BR" sz="1800" dirty="0"/>
          </a:p>
        </p:txBody>
      </p:sp>
      <p:sp>
        <p:nvSpPr>
          <p:cNvPr id="4" name="Espaço Reservado para Data 3">
            <a:extLst>
              <a:ext uri="{FF2B5EF4-FFF2-40B4-BE49-F238E27FC236}">
                <a16:creationId xmlns:a16="http://schemas.microsoft.com/office/drawing/2014/main" id="{117627A1-ADE4-4B2D-A528-83ACCE0E1655}"/>
              </a:ext>
            </a:extLst>
          </p:cNvPr>
          <p:cNvSpPr>
            <a:spLocks noGrp="1"/>
          </p:cNvSpPr>
          <p:nvPr>
            <p:ph type="dt" sz="half" idx="10"/>
          </p:nvPr>
        </p:nvSpPr>
        <p:spPr/>
        <p:txBody>
          <a:bodyPr/>
          <a:lstStyle/>
          <a:p>
            <a:pPr rtl="0"/>
            <a:fld id="{D48C737E-092E-4203-A347-8410086932C6}" type="datetime1">
              <a:rPr lang="pt-BR" smtClean="0"/>
              <a:t>07/07/2021</a:t>
            </a:fld>
            <a:endParaRPr lang="en-US"/>
          </a:p>
        </p:txBody>
      </p:sp>
    </p:spTree>
    <p:extLst>
      <p:ext uri="{BB962C8B-B14F-4D97-AF65-F5344CB8AC3E}">
        <p14:creationId xmlns:p14="http://schemas.microsoft.com/office/powerpoint/2010/main" val="1952404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58D025-480C-4442-B983-A72208E0E1B1}"/>
              </a:ext>
            </a:extLst>
          </p:cNvPr>
          <p:cNvSpPr>
            <a:spLocks noGrp="1"/>
          </p:cNvSpPr>
          <p:nvPr>
            <p:ph type="title"/>
          </p:nvPr>
        </p:nvSpPr>
        <p:spPr/>
        <p:txBody>
          <a:bodyPr/>
          <a:lstStyle/>
          <a:p>
            <a:r>
              <a:rPr lang="pt-BR" dirty="0"/>
              <a:t>DEFINIÇÃO</a:t>
            </a:r>
          </a:p>
        </p:txBody>
      </p:sp>
      <p:sp>
        <p:nvSpPr>
          <p:cNvPr id="3" name="Espaço Reservado para Conteúdo 2">
            <a:extLst>
              <a:ext uri="{FF2B5EF4-FFF2-40B4-BE49-F238E27FC236}">
                <a16:creationId xmlns:a16="http://schemas.microsoft.com/office/drawing/2014/main" id="{E178C8A4-82D6-49CE-B156-73B99C0B7A1B}"/>
              </a:ext>
            </a:extLst>
          </p:cNvPr>
          <p:cNvSpPr>
            <a:spLocks noGrp="1"/>
          </p:cNvSpPr>
          <p:nvPr>
            <p:ph idx="1"/>
          </p:nvPr>
        </p:nvSpPr>
        <p:spPr/>
        <p:txBody>
          <a:bodyPr>
            <a:normAutofit/>
          </a:bodyPr>
          <a:lstStyle/>
          <a:p>
            <a:pPr marL="0" indent="0" algn="just">
              <a:buNone/>
            </a:pPr>
            <a:r>
              <a:rPr lang="pt-BR" sz="2000" b="0" i="0" dirty="0">
                <a:solidFill>
                  <a:srgbClr val="404040"/>
                </a:solidFill>
                <a:effectLst/>
              </a:rPr>
              <a:t>As </a:t>
            </a:r>
            <a:r>
              <a:rPr lang="pt-BR" sz="2000" b="1" i="0" dirty="0">
                <a:solidFill>
                  <a:srgbClr val="404040"/>
                </a:solidFill>
                <a:effectLst/>
              </a:rPr>
              <a:t>doenças do sistema imunológico</a:t>
            </a:r>
            <a:r>
              <a:rPr lang="pt-BR" sz="2000" b="0" i="0" dirty="0">
                <a:solidFill>
                  <a:srgbClr val="404040"/>
                </a:solidFill>
                <a:effectLst/>
              </a:rPr>
              <a:t> ocorrem quando as células saudáveis do corpo são destruídas pelo próprio organismo por engano. As causas definitivas para isso ainda são desconhecidas. No entanto, acredita-se que fatores externos estejam envolvidos na ocorrência dessa condição, principalmente quando há predisposição genética e o uso de determinados medicamentos, além de outras questões envolvendo o estilo de vida do paciente.</a:t>
            </a:r>
          </a:p>
          <a:p>
            <a:pPr marL="0" indent="0" algn="just">
              <a:buNone/>
            </a:pPr>
            <a:r>
              <a:rPr lang="pt-BR" sz="2000" b="0" i="0" dirty="0">
                <a:solidFill>
                  <a:srgbClr val="404040"/>
                </a:solidFill>
                <a:effectLst/>
              </a:rPr>
              <a:t>Existem mais de 80 tipos diferentes de doenças autoimunes e o tratamento varia de acordo com o tipo de doença e com o quadro apresentado pelo paciente.</a:t>
            </a:r>
          </a:p>
          <a:p>
            <a:pPr marL="0" indent="0" algn="just">
              <a:buNone/>
            </a:pPr>
            <a:endParaRPr lang="pt-BR" sz="2000" dirty="0"/>
          </a:p>
        </p:txBody>
      </p:sp>
      <p:sp>
        <p:nvSpPr>
          <p:cNvPr id="4" name="Espaço Reservado para Data 3">
            <a:extLst>
              <a:ext uri="{FF2B5EF4-FFF2-40B4-BE49-F238E27FC236}">
                <a16:creationId xmlns:a16="http://schemas.microsoft.com/office/drawing/2014/main" id="{73BC556C-368A-4BB2-ABC4-F0C7AC6B2A78}"/>
              </a:ext>
            </a:extLst>
          </p:cNvPr>
          <p:cNvSpPr>
            <a:spLocks noGrp="1"/>
          </p:cNvSpPr>
          <p:nvPr>
            <p:ph type="dt" sz="half" idx="10"/>
          </p:nvPr>
        </p:nvSpPr>
        <p:spPr/>
        <p:txBody>
          <a:bodyPr/>
          <a:lstStyle/>
          <a:p>
            <a:pPr rtl="0"/>
            <a:fld id="{D48C737E-092E-4203-A347-8410086932C6}" type="datetime1">
              <a:rPr lang="pt-BR" smtClean="0"/>
              <a:t>07/07/2021</a:t>
            </a:fld>
            <a:endParaRPr lang="en-US"/>
          </a:p>
        </p:txBody>
      </p:sp>
    </p:spTree>
    <p:extLst>
      <p:ext uri="{BB962C8B-B14F-4D97-AF65-F5344CB8AC3E}">
        <p14:creationId xmlns:p14="http://schemas.microsoft.com/office/powerpoint/2010/main" val="1256134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65A2B8-3919-4807-9FF1-04AE7838537D}"/>
              </a:ext>
            </a:extLst>
          </p:cNvPr>
          <p:cNvSpPr>
            <a:spLocks noGrp="1"/>
          </p:cNvSpPr>
          <p:nvPr>
            <p:ph type="title"/>
          </p:nvPr>
        </p:nvSpPr>
        <p:spPr>
          <a:xfrm>
            <a:off x="1661746" y="159018"/>
            <a:ext cx="10058400" cy="1371600"/>
          </a:xfrm>
        </p:spPr>
        <p:txBody>
          <a:bodyPr/>
          <a:lstStyle/>
          <a:p>
            <a:r>
              <a:rPr lang="pt-BR" dirty="0"/>
              <a:t>LÚPUS</a:t>
            </a:r>
          </a:p>
        </p:txBody>
      </p:sp>
      <p:sp>
        <p:nvSpPr>
          <p:cNvPr id="3" name="Espaço Reservado para Conteúdo 2">
            <a:extLst>
              <a:ext uri="{FF2B5EF4-FFF2-40B4-BE49-F238E27FC236}">
                <a16:creationId xmlns:a16="http://schemas.microsoft.com/office/drawing/2014/main" id="{3E9B08C8-11EE-4FB3-9FDB-EE17EEA57F98}"/>
              </a:ext>
            </a:extLst>
          </p:cNvPr>
          <p:cNvSpPr>
            <a:spLocks noGrp="1"/>
          </p:cNvSpPr>
          <p:nvPr>
            <p:ph idx="1"/>
          </p:nvPr>
        </p:nvSpPr>
        <p:spPr>
          <a:xfrm>
            <a:off x="548054" y="1239715"/>
            <a:ext cx="11172092" cy="5099539"/>
          </a:xfrm>
        </p:spPr>
        <p:txBody>
          <a:bodyPr>
            <a:normAutofit/>
          </a:bodyPr>
          <a:lstStyle/>
          <a:p>
            <a:pPr marL="0" indent="0" algn="just">
              <a:buNone/>
            </a:pPr>
            <a:r>
              <a:rPr lang="pt-BR" sz="2000" b="0" i="0" dirty="0">
                <a:effectLst/>
              </a:rPr>
              <a:t>O Lúpus Eritematoso Sistêmico (LES) é uma das doenças do sistema imunológico que podem afetar múltiplos órgãos e tecidos – tais como pele, articulações, rins, cérebro e outros –, causando sintomas como fadiga, febre e dor nas articulações.</a:t>
            </a:r>
          </a:p>
          <a:p>
            <a:pPr marL="0" indent="0" algn="just">
              <a:buNone/>
            </a:pPr>
            <a:r>
              <a:rPr lang="pt-BR" sz="2000" dirty="0"/>
              <a:t>Estima-se</a:t>
            </a:r>
            <a:r>
              <a:rPr lang="pt-BR" sz="2000" b="0" i="0" dirty="0">
                <a:effectLst/>
              </a:rPr>
              <a:t> que existam no Brasil cerca de 65 mil pessoas com Lúpus, sendo que a condição acomete mais as mulheres – acredita-se que uma em cada 1.700 mulheres tenha a doença.</a:t>
            </a:r>
          </a:p>
          <a:p>
            <a:pPr marL="0" indent="0" algn="just">
              <a:buNone/>
            </a:pPr>
            <a:r>
              <a:rPr lang="pt-BR" sz="2000" b="0" i="0" dirty="0">
                <a:effectLst/>
              </a:rPr>
              <a:t>A patologia manifesta-se quando o sistema imunológico ataca e destrói alguns tecidos saudáveis do corpo. Pesquisas indicam que ela seja resultado de uma combinação de fatores, como hormonais, infecciosos, genéticos e ambientais.</a:t>
            </a:r>
          </a:p>
          <a:p>
            <a:pPr marL="0" indent="0" algn="just">
              <a:buNone/>
            </a:pPr>
            <a:r>
              <a:rPr lang="pt-BR" sz="2000" b="0" i="0" dirty="0">
                <a:effectLst/>
              </a:rPr>
              <a:t>A doença pode ser dividida em lúpus discoide, lúpus sistêmico, lúpus induzido por drogas e lúpus neonatal. Os sintomas podem surgir de repente ou se desenvolver lentamente. A doença não tem cura e o tratamento aplicado controla os sintomas e melhoram a qualidade de vida do paciente, porém, não o eliminam por completo.</a:t>
            </a:r>
          </a:p>
          <a:p>
            <a:pPr marL="0" indent="0" algn="just">
              <a:buNone/>
            </a:pPr>
            <a:endParaRPr lang="pt-BR" sz="2000" dirty="0"/>
          </a:p>
        </p:txBody>
      </p:sp>
      <p:sp>
        <p:nvSpPr>
          <p:cNvPr id="4" name="Espaço Reservado para Data 3">
            <a:extLst>
              <a:ext uri="{FF2B5EF4-FFF2-40B4-BE49-F238E27FC236}">
                <a16:creationId xmlns:a16="http://schemas.microsoft.com/office/drawing/2014/main" id="{D4B8E62A-A0E4-4F0A-BF71-07CF19B104D5}"/>
              </a:ext>
            </a:extLst>
          </p:cNvPr>
          <p:cNvSpPr>
            <a:spLocks noGrp="1"/>
          </p:cNvSpPr>
          <p:nvPr>
            <p:ph type="dt" sz="half" idx="10"/>
          </p:nvPr>
        </p:nvSpPr>
        <p:spPr/>
        <p:txBody>
          <a:bodyPr/>
          <a:lstStyle/>
          <a:p>
            <a:pPr rtl="0"/>
            <a:fld id="{D48C737E-092E-4203-A347-8410086932C6}" type="datetime1">
              <a:rPr lang="pt-BR" smtClean="0"/>
              <a:t>07/07/2021</a:t>
            </a:fld>
            <a:endParaRPr lang="en-US"/>
          </a:p>
        </p:txBody>
      </p:sp>
    </p:spTree>
    <p:extLst>
      <p:ext uri="{BB962C8B-B14F-4D97-AF65-F5344CB8AC3E}">
        <p14:creationId xmlns:p14="http://schemas.microsoft.com/office/powerpoint/2010/main" val="4247156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CDC25F-06D9-49CD-A426-D8008BE82999}"/>
              </a:ext>
            </a:extLst>
          </p:cNvPr>
          <p:cNvSpPr>
            <a:spLocks noGrp="1"/>
          </p:cNvSpPr>
          <p:nvPr>
            <p:ph type="title"/>
          </p:nvPr>
        </p:nvSpPr>
        <p:spPr/>
        <p:txBody>
          <a:bodyPr/>
          <a:lstStyle/>
          <a:p>
            <a:r>
              <a:rPr lang="pt-BR" dirty="0"/>
              <a:t>LÚPUS</a:t>
            </a:r>
          </a:p>
        </p:txBody>
      </p:sp>
      <p:sp>
        <p:nvSpPr>
          <p:cNvPr id="3" name="Espaço Reservado para Conteúdo 2">
            <a:extLst>
              <a:ext uri="{FF2B5EF4-FFF2-40B4-BE49-F238E27FC236}">
                <a16:creationId xmlns:a16="http://schemas.microsoft.com/office/drawing/2014/main" id="{C3D24653-2624-4E04-B368-0D634F6E3960}"/>
              </a:ext>
            </a:extLst>
          </p:cNvPr>
          <p:cNvSpPr>
            <a:spLocks noGrp="1"/>
          </p:cNvSpPr>
          <p:nvPr>
            <p:ph idx="1"/>
          </p:nvPr>
        </p:nvSpPr>
        <p:spPr/>
        <p:txBody>
          <a:bodyPr>
            <a:normAutofit/>
          </a:bodyPr>
          <a:lstStyle/>
          <a:p>
            <a:pPr marL="0" indent="0" algn="just">
              <a:buNone/>
            </a:pPr>
            <a:r>
              <a:rPr lang="pt-BR" sz="1800" b="0" i="0" dirty="0">
                <a:effectLst/>
              </a:rPr>
              <a:t>Os tratamentos podem incluir o uso de anti-inflamatórios, protetor solar, corticoide tópico para pequenas lesões cutâneas, além das revolucionárias </a:t>
            </a:r>
            <a:r>
              <a:rPr lang="pt-BR" sz="1800" dirty="0"/>
              <a:t>infusões de medicamentos</a:t>
            </a:r>
            <a:r>
              <a:rPr lang="pt-BR" sz="1800" b="0" i="0" dirty="0">
                <a:effectLst/>
              </a:rPr>
              <a:t>. Essa chamada terapia imunobiológica reproduz os efeitos de substâncias desenvolvidas pelo sistema imunológico, apresentando ação direta no processo inflamatório trazido pela doença. Essa alternativa, sobretudo em casos de moderados a graves, tem apresentado excelentes resultados, até mesmo inibindo a evolução do lúpus e melhorando significativamente a qualidade de vida dos pacientes.</a:t>
            </a:r>
            <a:endParaRPr lang="pt-BR" sz="1800" dirty="0"/>
          </a:p>
        </p:txBody>
      </p:sp>
      <p:sp>
        <p:nvSpPr>
          <p:cNvPr id="4" name="Espaço Reservado para Data 3">
            <a:extLst>
              <a:ext uri="{FF2B5EF4-FFF2-40B4-BE49-F238E27FC236}">
                <a16:creationId xmlns:a16="http://schemas.microsoft.com/office/drawing/2014/main" id="{1A492332-7195-40F7-AE77-67DF494CBB87}"/>
              </a:ext>
            </a:extLst>
          </p:cNvPr>
          <p:cNvSpPr>
            <a:spLocks noGrp="1"/>
          </p:cNvSpPr>
          <p:nvPr>
            <p:ph type="dt" sz="half" idx="10"/>
          </p:nvPr>
        </p:nvSpPr>
        <p:spPr/>
        <p:txBody>
          <a:bodyPr/>
          <a:lstStyle/>
          <a:p>
            <a:pPr rtl="0"/>
            <a:fld id="{D48C737E-092E-4203-A347-8410086932C6}" type="datetime1">
              <a:rPr lang="pt-BR" smtClean="0"/>
              <a:t>07/07/2021</a:t>
            </a:fld>
            <a:endParaRPr lang="en-US"/>
          </a:p>
        </p:txBody>
      </p:sp>
    </p:spTree>
    <p:extLst>
      <p:ext uri="{BB962C8B-B14F-4D97-AF65-F5344CB8AC3E}">
        <p14:creationId xmlns:p14="http://schemas.microsoft.com/office/powerpoint/2010/main" val="940871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Data 3">
            <a:extLst>
              <a:ext uri="{FF2B5EF4-FFF2-40B4-BE49-F238E27FC236}">
                <a16:creationId xmlns:a16="http://schemas.microsoft.com/office/drawing/2014/main" id="{C9832EE5-78C4-4B2B-9DBD-7157A1DB818B}"/>
              </a:ext>
            </a:extLst>
          </p:cNvPr>
          <p:cNvSpPr>
            <a:spLocks noGrp="1"/>
          </p:cNvSpPr>
          <p:nvPr>
            <p:ph type="dt" sz="half" idx="10"/>
          </p:nvPr>
        </p:nvSpPr>
        <p:spPr/>
        <p:txBody>
          <a:bodyPr/>
          <a:lstStyle/>
          <a:p>
            <a:pPr rtl="0"/>
            <a:fld id="{D48C737E-092E-4203-A347-8410086932C6}" type="datetime1">
              <a:rPr lang="pt-BR" smtClean="0"/>
              <a:t>07/07/2021</a:t>
            </a:fld>
            <a:endParaRPr lang="en-US"/>
          </a:p>
        </p:txBody>
      </p:sp>
      <p:pic>
        <p:nvPicPr>
          <p:cNvPr id="1026" name="Picture 2">
            <a:extLst>
              <a:ext uri="{FF2B5EF4-FFF2-40B4-BE49-F238E27FC236}">
                <a16:creationId xmlns:a16="http://schemas.microsoft.com/office/drawing/2014/main" id="{F2C0594A-E14F-475D-B48F-E9D65B50993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8447" y="442569"/>
            <a:ext cx="4421511" cy="23533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9282212-9C7D-4362-B4C9-22AD9F0DE7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205140"/>
            <a:ext cx="5804521" cy="327733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7048E130-6477-41AA-9A10-1D7CDFEA08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912" y="3462320"/>
            <a:ext cx="4616684" cy="30729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02449B0-8026-4A8E-9973-3AF402E1B05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916" r="35125"/>
          <a:stretch/>
        </p:blipFill>
        <p:spPr bwMode="auto">
          <a:xfrm>
            <a:off x="4175960" y="1202342"/>
            <a:ext cx="2787677" cy="358727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FE3DAF16-1EF5-4D42-B0BF-AD5B63273D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8048" y="590040"/>
            <a:ext cx="3571875"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665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CAA098-8BCB-4EBF-830C-790BE21460C2}"/>
              </a:ext>
            </a:extLst>
          </p:cNvPr>
          <p:cNvSpPr>
            <a:spLocks noGrp="1"/>
          </p:cNvSpPr>
          <p:nvPr>
            <p:ph type="title"/>
          </p:nvPr>
        </p:nvSpPr>
        <p:spPr/>
        <p:txBody>
          <a:bodyPr/>
          <a:lstStyle/>
          <a:p>
            <a:r>
              <a:rPr lang="pt-BR" dirty="0"/>
              <a:t>VITILIGO</a:t>
            </a:r>
          </a:p>
        </p:txBody>
      </p:sp>
      <p:sp>
        <p:nvSpPr>
          <p:cNvPr id="3" name="Espaço Reservado para Conteúdo 2">
            <a:extLst>
              <a:ext uri="{FF2B5EF4-FFF2-40B4-BE49-F238E27FC236}">
                <a16:creationId xmlns:a16="http://schemas.microsoft.com/office/drawing/2014/main" id="{74EA6913-AAD3-4EF5-B6B6-803549995355}"/>
              </a:ext>
            </a:extLst>
          </p:cNvPr>
          <p:cNvSpPr>
            <a:spLocks noGrp="1"/>
          </p:cNvSpPr>
          <p:nvPr>
            <p:ph idx="1"/>
          </p:nvPr>
        </p:nvSpPr>
        <p:spPr>
          <a:xfrm>
            <a:off x="624253" y="1899137"/>
            <a:ext cx="11060723" cy="4246685"/>
          </a:xfrm>
        </p:spPr>
        <p:txBody>
          <a:bodyPr>
            <a:noAutofit/>
          </a:bodyPr>
          <a:lstStyle/>
          <a:p>
            <a:pPr marL="0" indent="0" algn="just">
              <a:buNone/>
            </a:pPr>
            <a:r>
              <a:rPr lang="pt-BR" sz="1800" b="0" i="0" dirty="0">
                <a:effectLst/>
              </a:rPr>
              <a:t>Essa é uma das doenças do sistema imunológico mais comuns. O vitiligo é uma doença cutânea que causa a perda gradativa da pigmentação da pele, podendo gerar o surgimento de manchas em todo o corpo. A patologia pode afetar pessoas de todos os tipos de pele, mas costuma ser mais perceptível em indivíduos com pele mais escura. Estima-se que essa condição impacte </a:t>
            </a:r>
            <a:r>
              <a:rPr lang="pt-BR" sz="1800" dirty="0"/>
              <a:t>1% da população mundial</a:t>
            </a:r>
            <a:r>
              <a:rPr lang="pt-BR" sz="1800" b="0" i="0" dirty="0">
                <a:effectLst/>
              </a:rPr>
              <a:t>.</a:t>
            </a:r>
          </a:p>
          <a:p>
            <a:pPr marL="0" indent="0" algn="just">
              <a:buNone/>
            </a:pPr>
            <a:r>
              <a:rPr lang="pt-BR" sz="1800" b="0" i="0" dirty="0">
                <a:effectLst/>
              </a:rPr>
              <a:t>É importante saber que essa não é uma doença contagiosa e que ela não representa risco para a vida de quem a possui, mas pode afetar seriamente a autoestima do paciente. Ela ocorre quando as células formadoras de melanina morrem ou deixam de produzir o pigmento que garante a cor da pele, do cabelo e dos olhos.</a:t>
            </a:r>
          </a:p>
          <a:p>
            <a:pPr marL="0" indent="0" algn="just">
              <a:buNone/>
            </a:pPr>
            <a:r>
              <a:rPr lang="pt-BR" sz="1800" b="0" i="0" dirty="0">
                <a:effectLst/>
              </a:rPr>
              <a:t>O tratamento varia de acordo com o quadro clínico de cada paciente e costuma controlar e desacelerar a doença, mas a sua eficácia depende do organismo de cada um. </a:t>
            </a:r>
          </a:p>
          <a:p>
            <a:pPr marL="0" indent="0" algn="just">
              <a:buNone/>
            </a:pPr>
            <a:endParaRPr lang="pt-BR" sz="1800" dirty="0"/>
          </a:p>
        </p:txBody>
      </p:sp>
      <p:sp>
        <p:nvSpPr>
          <p:cNvPr id="4" name="Espaço Reservado para Data 3">
            <a:extLst>
              <a:ext uri="{FF2B5EF4-FFF2-40B4-BE49-F238E27FC236}">
                <a16:creationId xmlns:a16="http://schemas.microsoft.com/office/drawing/2014/main" id="{42A02987-1A5C-4ED5-846F-33F8D58CAC09}"/>
              </a:ext>
            </a:extLst>
          </p:cNvPr>
          <p:cNvSpPr>
            <a:spLocks noGrp="1"/>
          </p:cNvSpPr>
          <p:nvPr>
            <p:ph type="dt" sz="half" idx="10"/>
          </p:nvPr>
        </p:nvSpPr>
        <p:spPr/>
        <p:txBody>
          <a:bodyPr/>
          <a:lstStyle/>
          <a:p>
            <a:pPr rtl="0"/>
            <a:fld id="{D48C737E-092E-4203-A347-8410086932C6}" type="datetime1">
              <a:rPr lang="pt-BR" smtClean="0"/>
              <a:t>07/07/2021</a:t>
            </a:fld>
            <a:endParaRPr lang="en-US"/>
          </a:p>
        </p:txBody>
      </p:sp>
    </p:spTree>
    <p:extLst>
      <p:ext uri="{BB962C8B-B14F-4D97-AF65-F5344CB8AC3E}">
        <p14:creationId xmlns:p14="http://schemas.microsoft.com/office/powerpoint/2010/main" val="2791775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298934-DE49-499F-B959-6DF0278B7B0A}"/>
              </a:ext>
            </a:extLst>
          </p:cNvPr>
          <p:cNvSpPr>
            <a:spLocks noGrp="1"/>
          </p:cNvSpPr>
          <p:nvPr>
            <p:ph type="title"/>
          </p:nvPr>
        </p:nvSpPr>
        <p:spPr/>
        <p:txBody>
          <a:bodyPr/>
          <a:lstStyle/>
          <a:p>
            <a:endParaRPr lang="pt-BR" dirty="0"/>
          </a:p>
        </p:txBody>
      </p:sp>
      <p:sp>
        <p:nvSpPr>
          <p:cNvPr id="4" name="Espaço Reservado para Data 3">
            <a:extLst>
              <a:ext uri="{FF2B5EF4-FFF2-40B4-BE49-F238E27FC236}">
                <a16:creationId xmlns:a16="http://schemas.microsoft.com/office/drawing/2014/main" id="{71998BE2-1487-4113-956F-B2F276966A13}"/>
              </a:ext>
            </a:extLst>
          </p:cNvPr>
          <p:cNvSpPr>
            <a:spLocks noGrp="1"/>
          </p:cNvSpPr>
          <p:nvPr>
            <p:ph type="dt" sz="half" idx="10"/>
          </p:nvPr>
        </p:nvSpPr>
        <p:spPr/>
        <p:txBody>
          <a:bodyPr/>
          <a:lstStyle/>
          <a:p>
            <a:pPr rtl="0"/>
            <a:fld id="{D48C737E-092E-4203-A347-8410086932C6}" type="datetime1">
              <a:rPr lang="pt-BR" smtClean="0"/>
              <a:t>07/07/2021</a:t>
            </a:fld>
            <a:endParaRPr lang="en-US"/>
          </a:p>
        </p:txBody>
      </p:sp>
      <p:pic>
        <p:nvPicPr>
          <p:cNvPr id="2050" name="Picture 2">
            <a:extLst>
              <a:ext uri="{FF2B5EF4-FFF2-40B4-BE49-F238E27FC236}">
                <a16:creationId xmlns:a16="http://schemas.microsoft.com/office/drawing/2014/main" id="{8CD02F3C-4A58-4F00-A72D-97D6A4780E3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5810" t="-2318" r="29491" b="1"/>
          <a:stretch/>
        </p:blipFill>
        <p:spPr bwMode="auto">
          <a:xfrm>
            <a:off x="720969" y="396409"/>
            <a:ext cx="3059724" cy="393893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178A1F98-78AB-426C-A589-01FC9A6DFE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801" t="1567"/>
          <a:stretch/>
        </p:blipFill>
        <p:spPr bwMode="auto">
          <a:xfrm>
            <a:off x="3525714" y="3597011"/>
            <a:ext cx="2980593" cy="283820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A13C8D03-3286-477B-B1E3-D801EBE9E4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2198" y="396409"/>
            <a:ext cx="4432438" cy="591722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0E431A35-5CE9-4DC2-9573-18440D272CA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443" r="21467"/>
          <a:stretch/>
        </p:blipFill>
        <p:spPr bwMode="auto">
          <a:xfrm>
            <a:off x="4133902" y="642594"/>
            <a:ext cx="2875086" cy="2838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631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18D0D5-26C8-451B-9F65-7702CD22C305}"/>
              </a:ext>
            </a:extLst>
          </p:cNvPr>
          <p:cNvSpPr>
            <a:spLocks noGrp="1"/>
          </p:cNvSpPr>
          <p:nvPr>
            <p:ph type="title"/>
          </p:nvPr>
        </p:nvSpPr>
        <p:spPr>
          <a:xfrm>
            <a:off x="1104900" y="457200"/>
            <a:ext cx="10058400" cy="1371600"/>
          </a:xfrm>
        </p:spPr>
        <p:txBody>
          <a:bodyPr/>
          <a:lstStyle/>
          <a:p>
            <a:r>
              <a:rPr lang="pt-BR" dirty="0"/>
              <a:t>ESCLEROSE MÚLTIPLA</a:t>
            </a:r>
          </a:p>
        </p:txBody>
      </p:sp>
      <p:sp>
        <p:nvSpPr>
          <p:cNvPr id="3" name="Espaço Reservado para Conteúdo 2">
            <a:extLst>
              <a:ext uri="{FF2B5EF4-FFF2-40B4-BE49-F238E27FC236}">
                <a16:creationId xmlns:a16="http://schemas.microsoft.com/office/drawing/2014/main" id="{DBCD0EBA-DE74-43A6-9594-5B4CF9645DA1}"/>
              </a:ext>
            </a:extLst>
          </p:cNvPr>
          <p:cNvSpPr>
            <a:spLocks noGrp="1"/>
          </p:cNvSpPr>
          <p:nvPr>
            <p:ph idx="1"/>
          </p:nvPr>
        </p:nvSpPr>
        <p:spPr>
          <a:xfrm>
            <a:off x="597877" y="1591056"/>
            <a:ext cx="11072446" cy="5002823"/>
          </a:xfrm>
        </p:spPr>
        <p:txBody>
          <a:bodyPr>
            <a:normAutofit/>
          </a:bodyPr>
          <a:lstStyle/>
          <a:p>
            <a:pPr marL="0" indent="0" algn="just">
              <a:buNone/>
            </a:pPr>
            <a:r>
              <a:rPr lang="pt-BR" sz="1800" b="0" i="0" dirty="0">
                <a:effectLst/>
              </a:rPr>
              <a:t>A esclerose múltipla é uma doença autoimune que atinge cerca de </a:t>
            </a:r>
            <a:r>
              <a:rPr lang="pt-BR" sz="1800" dirty="0"/>
              <a:t>2,5 milhões de pessoas no mundo</a:t>
            </a:r>
            <a:r>
              <a:rPr lang="pt-BR" sz="1800" b="0" i="0" dirty="0">
                <a:effectLst/>
              </a:rPr>
              <a:t> e afeta o cérebro, os nervos ópticos e a medula espinhal. Isso acontece porque o sistema imunológico do corpo confunde células saudáveis com intrusas e as ataca provocando lesões.</a:t>
            </a:r>
          </a:p>
          <a:p>
            <a:pPr marL="0" indent="0" algn="just">
              <a:buNone/>
            </a:pPr>
            <a:r>
              <a:rPr lang="pt-BR" sz="1800" b="0" i="0" dirty="0">
                <a:effectLst/>
              </a:rPr>
              <a:t>Os danos causam interferência na comunicação entre o cérebro, a medula espinhal e outras áreas do sistema nervoso central. Pessoas com casos graves de esclerose múltipla podem até mesmo perder a capacidade de andar e falar.</a:t>
            </a:r>
          </a:p>
          <a:p>
            <a:pPr marL="0" indent="0" algn="just">
              <a:buNone/>
            </a:pPr>
            <a:r>
              <a:rPr lang="pt-BR" sz="1800" b="0" i="0" dirty="0">
                <a:effectLst/>
              </a:rPr>
              <a:t>As causas definitivas são desconhecidas, mas há dados que sugerem que a genética, o ambiente em que a pessoa vive e até mesmo um vírus ou o tabagismo podem desempenhar um papel no desenvolvimento da doença. </a:t>
            </a:r>
          </a:p>
          <a:p>
            <a:pPr marL="0" indent="0" algn="just">
              <a:buNone/>
            </a:pPr>
            <a:r>
              <a:rPr lang="pt-BR" sz="1800" b="0" i="0" dirty="0">
                <a:effectLst/>
              </a:rPr>
              <a:t>Desse modo, diferentemente do que muita gente pensa, essa não é uma condição estritamente relacionada ao processo de envelhecimento. De fato, </a:t>
            </a:r>
            <a:r>
              <a:rPr lang="pt-BR" sz="1800" dirty="0"/>
              <a:t>estima-se</a:t>
            </a:r>
            <a:r>
              <a:rPr lang="pt-BR" sz="1800" b="0" i="0" dirty="0">
                <a:effectLst/>
              </a:rPr>
              <a:t> que 70% dos diagnósticos dessa doença são feitos em indivíduos entre 20 e 40 anos.</a:t>
            </a:r>
          </a:p>
          <a:p>
            <a:pPr marL="0" indent="0" algn="just">
              <a:buNone/>
            </a:pPr>
            <a:endParaRPr lang="pt-BR" sz="1800" dirty="0"/>
          </a:p>
        </p:txBody>
      </p:sp>
      <p:sp>
        <p:nvSpPr>
          <p:cNvPr id="4" name="Espaço Reservado para Data 3">
            <a:extLst>
              <a:ext uri="{FF2B5EF4-FFF2-40B4-BE49-F238E27FC236}">
                <a16:creationId xmlns:a16="http://schemas.microsoft.com/office/drawing/2014/main" id="{E38EF740-46C7-4B14-81E9-38BA83D85849}"/>
              </a:ext>
            </a:extLst>
          </p:cNvPr>
          <p:cNvSpPr>
            <a:spLocks noGrp="1"/>
          </p:cNvSpPr>
          <p:nvPr>
            <p:ph type="dt" sz="half" idx="10"/>
          </p:nvPr>
        </p:nvSpPr>
        <p:spPr/>
        <p:txBody>
          <a:bodyPr/>
          <a:lstStyle/>
          <a:p>
            <a:pPr rtl="0"/>
            <a:fld id="{D48C737E-092E-4203-A347-8410086932C6}" type="datetime1">
              <a:rPr lang="pt-BR" smtClean="0"/>
              <a:t>07/07/2021</a:t>
            </a:fld>
            <a:endParaRPr lang="en-US"/>
          </a:p>
        </p:txBody>
      </p:sp>
    </p:spTree>
    <p:extLst>
      <p:ext uri="{BB962C8B-B14F-4D97-AF65-F5344CB8AC3E}">
        <p14:creationId xmlns:p14="http://schemas.microsoft.com/office/powerpoint/2010/main" val="661457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4AA4FE-03E8-402F-8903-D4EBDAA1E22D}"/>
              </a:ext>
            </a:extLst>
          </p:cNvPr>
          <p:cNvSpPr>
            <a:spLocks noGrp="1"/>
          </p:cNvSpPr>
          <p:nvPr>
            <p:ph type="title"/>
          </p:nvPr>
        </p:nvSpPr>
        <p:spPr/>
        <p:txBody>
          <a:bodyPr/>
          <a:lstStyle/>
          <a:p>
            <a:r>
              <a:rPr lang="pt-BR" dirty="0"/>
              <a:t>ESCLEROSE MÚLTIPLA</a:t>
            </a:r>
          </a:p>
        </p:txBody>
      </p:sp>
      <p:sp>
        <p:nvSpPr>
          <p:cNvPr id="3" name="Espaço Reservado para Conteúdo 2">
            <a:extLst>
              <a:ext uri="{FF2B5EF4-FFF2-40B4-BE49-F238E27FC236}">
                <a16:creationId xmlns:a16="http://schemas.microsoft.com/office/drawing/2014/main" id="{9ABD19EC-D92A-468B-AC3F-3E01862AF7EF}"/>
              </a:ext>
            </a:extLst>
          </p:cNvPr>
          <p:cNvSpPr>
            <a:spLocks noGrp="1"/>
          </p:cNvSpPr>
          <p:nvPr>
            <p:ph idx="1"/>
          </p:nvPr>
        </p:nvSpPr>
        <p:spPr/>
        <p:txBody>
          <a:bodyPr>
            <a:normAutofit/>
          </a:bodyPr>
          <a:lstStyle/>
          <a:p>
            <a:pPr marL="0" indent="0" algn="just">
              <a:buNone/>
            </a:pPr>
            <a:r>
              <a:rPr lang="pt-BR" sz="1800" b="0" i="0" dirty="0">
                <a:solidFill>
                  <a:srgbClr val="404040"/>
                </a:solidFill>
                <a:effectLst/>
              </a:rPr>
              <a:t>Parentes de pessoas com esclerose múltipla têm maior risco de desenvolver a doença e o irmão de um portador apresenta um risco de 2% a 5% maior.</a:t>
            </a:r>
          </a:p>
          <a:p>
            <a:pPr marL="0" indent="0" algn="just">
              <a:buNone/>
            </a:pPr>
            <a:r>
              <a:rPr lang="pt-BR" sz="1800" b="0" i="0" dirty="0">
                <a:solidFill>
                  <a:srgbClr val="404040"/>
                </a:solidFill>
                <a:effectLst/>
              </a:rPr>
              <a:t>Vale destacar que nos estágios iniciais da doença os sintomas são bastante espaçados. Os sintomas mais comuns da condição são visão turva, fadiga, formigamentos, perda de força, falta de equilíbrio, espasmos musculares, dores crônicas, depressão, entre outros.</a:t>
            </a:r>
          </a:p>
          <a:p>
            <a:pPr marL="0" indent="0" algn="just">
              <a:buNone/>
            </a:pPr>
            <a:r>
              <a:rPr lang="pt-BR" sz="1800" b="0" i="0" dirty="0">
                <a:solidFill>
                  <a:srgbClr val="404040"/>
                </a:solidFill>
                <a:effectLst/>
              </a:rPr>
              <a:t>O tratamento geralmente se concentra em manejar as crises, controlar os sintomas e reduzir a progressão da doença. Hoje, no Brasil, já existem diversas opções de tratamento que abrangem desde a administração de cápsula oral diária até as injeções diárias, semanais e mensais. Ainda, costuma fazer parte do tratamento a fisioterapia, </a:t>
            </a:r>
            <a:r>
              <a:rPr lang="pt-BR" sz="1800" b="0" i="0" dirty="0" err="1">
                <a:solidFill>
                  <a:srgbClr val="404040"/>
                </a:solidFill>
                <a:effectLst/>
              </a:rPr>
              <a:t>fonoterapia</a:t>
            </a:r>
            <a:r>
              <a:rPr lang="pt-BR" sz="1800" b="0" i="0" dirty="0">
                <a:solidFill>
                  <a:srgbClr val="404040"/>
                </a:solidFill>
                <a:effectLst/>
              </a:rPr>
              <a:t>, terapia ocupacional, entre outras ações multidisciplinares.</a:t>
            </a:r>
          </a:p>
          <a:p>
            <a:pPr marL="0" indent="0" algn="just">
              <a:buNone/>
            </a:pPr>
            <a:endParaRPr lang="pt-BR" sz="1800" dirty="0"/>
          </a:p>
        </p:txBody>
      </p:sp>
      <p:sp>
        <p:nvSpPr>
          <p:cNvPr id="4" name="Espaço Reservado para Data 3">
            <a:extLst>
              <a:ext uri="{FF2B5EF4-FFF2-40B4-BE49-F238E27FC236}">
                <a16:creationId xmlns:a16="http://schemas.microsoft.com/office/drawing/2014/main" id="{1571FCCB-63BC-431A-B50F-6F8EFA2B8FDA}"/>
              </a:ext>
            </a:extLst>
          </p:cNvPr>
          <p:cNvSpPr>
            <a:spLocks noGrp="1"/>
          </p:cNvSpPr>
          <p:nvPr>
            <p:ph type="dt" sz="half" idx="10"/>
          </p:nvPr>
        </p:nvSpPr>
        <p:spPr/>
        <p:txBody>
          <a:bodyPr/>
          <a:lstStyle/>
          <a:p>
            <a:pPr rtl="0"/>
            <a:fld id="{D48C737E-092E-4203-A347-8410086932C6}" type="datetime1">
              <a:rPr lang="pt-BR" smtClean="0"/>
              <a:t>07/07/2021</a:t>
            </a:fld>
            <a:endParaRPr lang="en-US"/>
          </a:p>
        </p:txBody>
      </p:sp>
    </p:spTree>
    <p:extLst>
      <p:ext uri="{BB962C8B-B14F-4D97-AF65-F5344CB8AC3E}">
        <p14:creationId xmlns:p14="http://schemas.microsoft.com/office/powerpoint/2010/main" val="34740412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8614_TF78438558" id="{EFC388B7-E3E7-46E9-90A0-7401A222EB8A}" vid="{685F28B6-3FA5-49C7-9831-35ED941F70C7}"/>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{B61B997A-8D6A-481A-8DED-0E28A33E4740}tf78438558_win32</Template>
  <TotalTime>32</TotalTime>
  <Words>1832</Words>
  <Application>Microsoft Office PowerPoint</Application>
  <PresentationFormat>Widescreen</PresentationFormat>
  <Paragraphs>67</Paragraphs>
  <Slides>17</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17</vt:i4>
      </vt:variant>
    </vt:vector>
  </HeadingPairs>
  <TitlesOfParts>
    <vt:vector size="22" baseType="lpstr">
      <vt:lpstr>Arial</vt:lpstr>
      <vt:lpstr>Calibri</vt:lpstr>
      <vt:lpstr>Century Gothic</vt:lpstr>
      <vt:lpstr>Garamond</vt:lpstr>
      <vt:lpstr>SavonVTI</vt:lpstr>
      <vt:lpstr>Doenças do sistema imunológico</vt:lpstr>
      <vt:lpstr>DEFINIÇÃO</vt:lpstr>
      <vt:lpstr>LÚPUS</vt:lpstr>
      <vt:lpstr>LÚPUS</vt:lpstr>
      <vt:lpstr>Apresentação do PowerPoint</vt:lpstr>
      <vt:lpstr>VITILIGO</vt:lpstr>
      <vt:lpstr>Apresentação do PowerPoint</vt:lpstr>
      <vt:lpstr>ESCLEROSE MÚLTIPLA</vt:lpstr>
      <vt:lpstr>ESCLEROSE MÚLTIPLA</vt:lpstr>
      <vt:lpstr>HEPATITE AUTO IMUNE</vt:lpstr>
      <vt:lpstr>DOENÇA DE GRAVES</vt:lpstr>
      <vt:lpstr>Apresentação do PowerPoint</vt:lpstr>
      <vt:lpstr>DOENÇA DE CROHN</vt:lpstr>
      <vt:lpstr>PSORÍASE</vt:lpstr>
      <vt:lpstr>Apresentação do PowerPoint</vt:lpstr>
      <vt:lpstr>DOENÇA CELÍACA</vt:lpstr>
      <vt:lpstr>Síndrome de Sjögren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Doenças do sistema imunológico</dc:title>
  <dc:creator>Proprietário</dc:creator>
  <cp:lastModifiedBy>Proprietário</cp:lastModifiedBy>
  <cp:revision>4</cp:revision>
  <dcterms:created xsi:type="dcterms:W3CDTF">2021-07-07T17:37:50Z</dcterms:created>
  <dcterms:modified xsi:type="dcterms:W3CDTF">2021-07-07T18:10:05Z</dcterms:modified>
</cp:coreProperties>
</file>