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4"/>
  </p:notesMasterIdLst>
  <p:handoutMasterIdLst>
    <p:handoutMasterId r:id="rId35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A170B22-A4BB-4708-B0CE-A73E8306129B}" type="datetime1">
              <a:rPr lang="pt-BR" smtClean="0"/>
              <a:t>28/04/2021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6245E56-2EE9-450B-A671-BE5C90BAC91C}" type="datetime1">
              <a:rPr lang="pt-BR" smtClean="0"/>
              <a:t>28/04/2021</a:t>
            </a:fld>
            <a:endParaRPr lang="en-US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/>
              <a:t>Clique para editar o texto Mestre</a:t>
            </a:r>
            <a:endParaRPr lang="en-US"/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Retângulo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tângulo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tângulo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ector Reto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64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20" name="Espaço Reservado para Data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2F3AF6F7-5911-45C3-BE0F-7F38FEFE43FA}" type="datetime1">
              <a:rPr lang="pt-BR" smtClean="0"/>
              <a:t>28/04/2021</a:t>
            </a:fld>
            <a:endParaRPr lang="en-US" dirty="0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Espaço reservado para o número do slide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70C3F0E-1EAD-419A-B8F3-CB7CDE6B1E86}" type="datetime1">
              <a:rPr lang="pt-BR" smtClean="0"/>
              <a:t>28/04/2021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pt-br" dirty="0"/>
              <a:t>Clique para editar o estilo de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74CCBA-3812-426F-BA8C-8BC3E97D7FB5}" type="datetime1">
              <a:rPr lang="pt-BR" smtClean="0"/>
              <a:t>28/04/2021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48C737E-092E-4203-A347-8410086932C6}" type="datetime1">
              <a:rPr lang="pt-BR" smtClean="0"/>
              <a:t>28/04/2021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Retângulo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tângulo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tângulo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Autofit/>
          </a:bodyPr>
          <a:lstStyle>
            <a:lvl1pPr algn="ctr">
              <a:lnSpc>
                <a:spcPct val="83000"/>
              </a:lnSpc>
              <a:defRPr lang="en-US" sz="64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grpSp>
        <p:nvGrpSpPr>
          <p:cNvPr id="16" name="Grupo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ector Reto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494319B4-ED34-4D08-91C0-F7E8BD9417E6}" type="datetime1">
              <a:rPr lang="pt-BR" smtClean="0"/>
              <a:t>28/04/2021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D1C28D-3F4C-4305-9CD5-9949626E9ED5}" type="datetime1">
              <a:rPr lang="pt-BR" smtClean="0"/>
              <a:t>28/04/2021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5F8630-DFFC-437C-A718-61BE3F548C4E}" type="datetime1">
              <a:rPr lang="pt-BR" smtClean="0"/>
              <a:t>28/04/2021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12AD8E-909B-47FE-B3D6-961E1D2E7A49}" type="datetime1">
              <a:rPr lang="pt-BR" smtClean="0"/>
              <a:t>28/04/2021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D0BF672-AFC3-4C39-AA84-C1113D4307F1}" type="datetime1">
              <a:rPr lang="pt-BR" smtClean="0"/>
              <a:t>28/04/2021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dirty="0"/>
              <a:t>Clique para editar o texto 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B01F5550-97CC-4F3B-A34B-FE39BFD06EF0}" type="datetime1">
              <a:rPr lang="pt-BR" smtClean="0"/>
              <a:t>28/04/2021</a:t>
            </a:fld>
            <a:endParaRPr lang="en-US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Espaço Reservado para o Número do Slide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imagem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 dirty="0"/>
              <a:t>Clique no ícone para adicionar uma imagem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7975B8C2-382E-4F5E-B0CE-7E0EEF75E017}" type="datetime1">
              <a:rPr lang="pt-BR" smtClean="0"/>
              <a:t>28/04/2021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dirty="0"/>
              <a:t>Clique para editar o texto Mestre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tângulo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Retângulo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tângulo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t-br"/>
              <a:t>Clique para editar o estilo de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91DF2A3A-30FD-464E-8202-27A276433376}" type="datetime1">
              <a:rPr lang="pt-BR" smtClean="0"/>
              <a:t>28/04/2021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nhavida.com.br/saude/tudo-sobre/16493-glicemia-de-jeju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q3vx0qkCyJA" TargetMode="External"/><Relationship Id="rId2" Type="http://schemas.openxmlformats.org/officeDocument/2006/relationships/hyperlink" Target="https://youtu.be/vj2kpaLDaZ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outu.be/iRZjQCLgg_w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Imagem ampliada de um logotipo&#10;&#10;Descrição gerada automaticament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Retângulo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tângulo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 rtlCol="0">
            <a:normAutofit/>
          </a:bodyPr>
          <a:lstStyle/>
          <a:p>
            <a:pPr rtl="0"/>
            <a:r>
              <a:rPr lang="pt-BR" sz="4400" dirty="0">
                <a:solidFill>
                  <a:schemeClr val="tx1"/>
                </a:solidFill>
              </a:rPr>
              <a:t>D</a:t>
            </a:r>
            <a:r>
              <a:rPr lang="pt-br" sz="4400" dirty="0">
                <a:solidFill>
                  <a:schemeClr val="tx1"/>
                </a:solidFill>
              </a:rPr>
              <a:t>OENÇAS METABÓLICAS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 rtlCol="0">
            <a:normAutofit/>
          </a:bodyPr>
          <a:lstStyle/>
          <a:p>
            <a:pPr rtl="0">
              <a:spcAft>
                <a:spcPts val="600"/>
              </a:spcAft>
            </a:pPr>
            <a:r>
              <a:rPr lang="pt-BR" dirty="0">
                <a:solidFill>
                  <a:schemeClr val="tx1"/>
                </a:solidFill>
              </a:rPr>
              <a:t>E</a:t>
            </a:r>
            <a:r>
              <a:rPr lang="pt-br" dirty="0">
                <a:solidFill>
                  <a:schemeClr val="tx1"/>
                </a:solidFill>
              </a:rPr>
              <a:t>NFERMEIRA DANIELA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FBB402-E684-4324-9E19-483E4F290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SINTOMAS DM TIPO 1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3131563-1403-445A-8E56-A32C55BDE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269" y="1660991"/>
            <a:ext cx="10796954" cy="4554415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Pessoas com diabetes tipo 1 podem apresentar os seguintes sintomas: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Vontade frequente de urinar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Fome excessiva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Sede excessiva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Emagrecimento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Fraqueza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Fadiga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Nervosismo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Mudanças de humor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Náuseas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Vômito</a:t>
            </a:r>
          </a:p>
          <a:p>
            <a:pPr marL="0" indent="0" algn="l"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O diabetes tipo 1 pode ocorrer por uma herança genética em conjunto com infecções virais. A doença pode se manifestar em qualquer idade, mas é mais comum ser diagnosticada em crianças, adolescentes ou adultos jovens.</a:t>
            </a:r>
          </a:p>
          <a:p>
            <a:pPr marL="0" indent="0">
              <a:buNone/>
            </a:pPr>
            <a:endParaRPr lang="pt-BR" sz="16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D361AC4-9A6B-42FD-B689-0A2BD1131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28/04/2021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22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88FE83-4FEE-45CD-A6A1-6AFA4723E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SINTOMAS DM TIPO 2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1A11E75-ABD6-471F-BB89-492198FAF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915" y="1644162"/>
            <a:ext cx="11157439" cy="4642338"/>
          </a:xfrm>
        </p:spPr>
        <p:txBody>
          <a:bodyPr>
            <a:normAutofit fontScale="85000" lnSpcReduction="20000"/>
          </a:bodyPr>
          <a:lstStyle/>
          <a:p>
            <a:pPr marL="0" indent="0" algn="l">
              <a:lnSpc>
                <a:spcPct val="170000"/>
              </a:lnSpc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Pessoas com diabetes tipo 2 não apresentam sintomas iniciais e podem manter a doença assintomática por muitos anos.</a:t>
            </a:r>
          </a:p>
          <a:p>
            <a:pPr marL="0" indent="0" algn="l">
              <a:lnSpc>
                <a:spcPct val="170000"/>
              </a:lnSpc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Porém, devido a uma resistência à insulina causada pela condição de saúde é possível manifestar os seguintes sintomas:</a:t>
            </a:r>
          </a:p>
          <a:p>
            <a:pPr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Fome excessiva</a:t>
            </a:r>
          </a:p>
          <a:p>
            <a:pPr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Sede excessiva</a:t>
            </a:r>
          </a:p>
          <a:p>
            <a:pPr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Infecções frequentes (como de bexiga, rins e pele)</a:t>
            </a:r>
          </a:p>
          <a:p>
            <a:pPr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Feridas que demoram para cicatrizar</a:t>
            </a:r>
          </a:p>
          <a:p>
            <a:pPr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Alteração visual (visão embaçada)</a:t>
            </a:r>
          </a:p>
          <a:p>
            <a:pPr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Formigamento nos pés</a:t>
            </a:r>
          </a:p>
          <a:p>
            <a:pPr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Furúnculos</a:t>
            </a:r>
          </a:p>
          <a:p>
            <a:pPr marL="0" indent="0" algn="l">
              <a:lnSpc>
                <a:spcPct val="170000"/>
              </a:lnSpc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Qualquer indivíduo pode manifestar diabetes tipo 2. Contudo, ter idade acima de 45 anos, apresentar obesidade ou sobrepeso e ter histórico familiar de diabetes tipo 2 podem aumentar o risco de ter a doença.</a:t>
            </a:r>
          </a:p>
          <a:p>
            <a:pPr marL="0" indent="0">
              <a:lnSpc>
                <a:spcPct val="170000"/>
              </a:lnSpc>
              <a:buNone/>
            </a:pPr>
            <a:endParaRPr lang="pt-BR" sz="16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6479B1E-AC63-438A-B732-8FF9BD37D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28/04/2021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143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F5A898-C37B-4146-A5AB-90184F6B2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SINTOMAS DE DM GESTACIONAL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7CAB5CB-00FB-43F4-93A6-56ED5E864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O diabetes gestacional, na maioria das vezes, não causa sintomas e o quadro é descoberto durante os exames periódicos. Porém, devido ao aumento da glicemia durante a gravidez é possível manifestar os seguintes sintomas: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Fome excessiva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Sede excessiva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Vontade frequente de urinar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Visão turva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Toda e qualquer mulher pode manifestar o diabetes gestacional. Entretanto, ter histórico familiar de diabetes, excesso de peso antes da gravidez e ganho de peso durante a gestação podem favorecer o quadro.</a:t>
            </a:r>
          </a:p>
          <a:p>
            <a:pPr marL="0" indent="0">
              <a:lnSpc>
                <a:spcPct val="150000"/>
              </a:lnSpc>
              <a:buNone/>
            </a:pPr>
            <a:endParaRPr lang="pt-BR" sz="16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FB54EF8-58F7-45EB-95EB-A2598F0E7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28/04/2021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973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4DEA46-B08D-4DD6-B5EF-919D3D5C8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DIAGNÓSTICO DE DM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B7C9EDC-A3DB-40FF-A389-476629C11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Glicemia de jejum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 </a:t>
            </a:r>
            <a:r>
              <a:rPr lang="pt-BR" sz="1600" b="0" i="0" u="none" strike="noStrike" dirty="0">
                <a:solidFill>
                  <a:srgbClr val="009C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glicemia de jejum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é um exame que mede o nível de açúcar no seu sangue naquele momento, servindo para monitorização do tratamento de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diabetes.Os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valores de referência ficam entre 70 a 99 miligramas de glicose por decilitro de sangue (mg/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dL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que significam 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resultados anormais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Resultados entre 100 mg/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dL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 125 mg/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dL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são considerados anormais próximos ao limite e devem ser repetidos em uma outra ocasião.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Valores acima de 140 mg/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dL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já são bastante suspeitos de diabetes, mas também devendo ser repetido em uma outra ocasião (sempre é necessária uma avaliação médica).</a:t>
            </a:r>
          </a:p>
          <a:p>
            <a:pPr marL="0" indent="0">
              <a:lnSpc>
                <a:spcPct val="150000"/>
              </a:lnSpc>
              <a:buNone/>
            </a:pPr>
            <a:endParaRPr lang="pt-B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101E9AD-11D5-465D-9EDF-05F983BCB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28/04/2021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5984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3263DE9-747A-4CD1-BD3B-418556E98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669" y="606669"/>
            <a:ext cx="11087099" cy="5794131"/>
          </a:xfrm>
        </p:spPr>
        <p:txBody>
          <a:bodyPr>
            <a:normAutofit fontScale="85000" lnSpcReduction="10000"/>
          </a:bodyPr>
          <a:lstStyle/>
          <a:p>
            <a:pPr marL="0" indent="0" algn="l">
              <a:lnSpc>
                <a:spcPct val="170000"/>
              </a:lnSpc>
              <a:buNone/>
            </a:pPr>
            <a:r>
              <a:rPr lang="pt-BR" sz="1600" dirty="0">
                <a:latin typeface="Tahoma" panose="020B0604030504040204" pitchFamily="34" charset="0"/>
              </a:rPr>
              <a:t>Hemoglobina glicada</a:t>
            </a:r>
            <a:r>
              <a:rPr lang="pt-BR" sz="1600" b="0" i="0" dirty="0">
                <a:effectLst/>
                <a:latin typeface="Tahoma" panose="020B0604030504040204" pitchFamily="34" charset="0"/>
              </a:rPr>
              <a:t> 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(HbA1c) é o exame que avalia a fração da hemoglobina (proteína dentro do glóbulo vermelho) que se liga à glicose.</a:t>
            </a:r>
          </a:p>
          <a:p>
            <a:pPr marL="0" indent="0" algn="l">
              <a:lnSpc>
                <a:spcPct val="170000"/>
              </a:lnSpc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Durante o período de vida da hemácia (90 dias em média) a hemoglobina vai incorporando glicose, em função da concentração deste açúcar no sangue.</a:t>
            </a:r>
          </a:p>
          <a:p>
            <a:pPr marL="0" indent="0" algn="l">
              <a:lnSpc>
                <a:spcPct val="170000"/>
              </a:lnSpc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Se as taxas de glicose estiverem altas durante todo esse período ou sofrer aumentos ocasionais, haverá necessariamente um aumento nos níveis de hemoglobina glicada.</a:t>
            </a:r>
          </a:p>
          <a:p>
            <a:pPr marL="0" indent="0" algn="l">
              <a:lnSpc>
                <a:spcPct val="170000"/>
              </a:lnSpc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Dessa forma, o exame de hemoglobina glicada consegue mostrar uma média das concentrações de hemoglobina em nosso sangue nos últimos 3 meses .</a:t>
            </a:r>
          </a:p>
          <a:p>
            <a:pPr marL="0" indent="0" algn="l">
              <a:lnSpc>
                <a:spcPct val="170000"/>
              </a:lnSpc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Os valores da hemoglobina glicada irão indicar se você está ou não com hiperglicemia, iniciando uma investigação para o diabetes. Valores normais da hemoglobina glicada:</a:t>
            </a:r>
          </a:p>
          <a:p>
            <a:pPr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pt-BR" sz="1600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Para as pessoas sadias: 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entre 4,5% e 5,7%</a:t>
            </a:r>
          </a:p>
          <a:p>
            <a:pPr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pt-BR" sz="1600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Para pacientes já diagnosticados com diabetes: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 abaixo de 7%</a:t>
            </a:r>
          </a:p>
          <a:p>
            <a:pPr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pt-BR" sz="1600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Anormal próximo do limite: 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5,7% e 6,4% e o paciente deverá investigar para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pré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-diabetes</a:t>
            </a:r>
          </a:p>
          <a:p>
            <a:pPr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pt-BR" sz="1600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Consistente para diabetes: 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maior ou igual a 6,5%</a:t>
            </a:r>
          </a:p>
          <a:p>
            <a:pPr marL="0" indent="0">
              <a:lnSpc>
                <a:spcPct val="170000"/>
              </a:lnSpc>
              <a:buNone/>
            </a:pPr>
            <a:endParaRPr lang="pt-BR" sz="16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61ECA93-F5E5-476E-AA2F-DF63FD325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28/04/2021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4490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6ADBA57-4C7E-46DD-8C25-A0499F87B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738" y="1793631"/>
            <a:ext cx="10140462" cy="4159113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Curva Glicêmica</a:t>
            </a:r>
          </a:p>
          <a:p>
            <a:pPr marL="0" indent="0" algn="l"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O exame de curva glicêmica simplificada mede a velocidade com que seu corpo absorve a glicose após a ingestão. O paciente ingere 75g de glicose e é feita a medida das quantidades da substância em seu sangue após duas horas da ingestão.</a:t>
            </a:r>
          </a:p>
          <a:p>
            <a:pPr marL="0" indent="0" algn="l"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No Brasil, é usado para o diagnóstico o exame da curva glicêmica simplificada, que mede no tempo zero e após 120 minutos.</a:t>
            </a:r>
          </a:p>
          <a:p>
            <a:pPr marL="0" indent="0" algn="l"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Os valores de referência são: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Em jejum: abaixo de 100mg/dl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Após 2 horas: 140mg/dl.</a:t>
            </a:r>
          </a:p>
          <a:p>
            <a:pPr marL="0" indent="0" algn="l"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Curva glicêmica maior que 200 mg/dl após duas horas da ingestão de 75g de glicose é suspeito para diabetes.</a:t>
            </a:r>
          </a:p>
          <a:p>
            <a:pPr marL="0" indent="0">
              <a:buNone/>
            </a:pPr>
            <a:endParaRPr lang="pt-BR" sz="16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F8A5205-47D6-4B01-963F-D78C39590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28/04/2021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1740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ED425A-624E-48F9-B6E3-EB64EC054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TRATAMENTO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A2A6C69-B408-485E-9DBA-C926217603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9CD9A62-A48A-4BF3-B7E5-D40E1A283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28/04/2021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8245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B29FC8-ABAF-4EBB-B4D2-25C76143C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VÍDEOS EXPLICATIVOS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8AE7CAC-4840-4B4D-BD6F-A36C69601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hlinkClick r:id="rId2"/>
              </a:rPr>
              <a:t>https://youtu.be/vj2kpaLDaZo</a:t>
            </a:r>
            <a:r>
              <a:rPr lang="pt-BR" dirty="0"/>
              <a:t> </a:t>
            </a:r>
          </a:p>
          <a:p>
            <a:r>
              <a:rPr lang="pt-BR" dirty="0">
                <a:hlinkClick r:id="rId3"/>
              </a:rPr>
              <a:t>https://youtu.be/q3vx0qkCyJA</a:t>
            </a:r>
            <a:endParaRPr lang="pt-BR" dirty="0"/>
          </a:p>
          <a:p>
            <a:r>
              <a:rPr lang="pt-BR" dirty="0">
                <a:hlinkClick r:id="rId4"/>
              </a:rPr>
              <a:t>https://youtu.be/LJBik5x28BQ</a:t>
            </a:r>
          </a:p>
          <a:p>
            <a:r>
              <a:rPr lang="pt-BR" dirty="0">
                <a:hlinkClick r:id="rId4"/>
              </a:rPr>
              <a:t>https://youtu.be/iRZjQCLgg_w</a:t>
            </a:r>
            <a:endParaRPr lang="pt-BR" dirty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052FB66-856A-4656-8172-0F1528153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28/04/2021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2247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021802-56B2-47B4-8652-88BBDC14F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Distúrbios da </a:t>
            </a:r>
            <a:r>
              <a:rPr lang="pt-BR" dirty="0" err="1"/>
              <a:t>Tireóide</a:t>
            </a:r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B027344-51BB-4097-8473-79CD7EABE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28/04/2021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F4D7642-A772-4A32-A4C5-CCE89A16718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610" y="2103438"/>
            <a:ext cx="5778779" cy="3849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17482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37EB6C-CB79-4625-8FB8-F596C40D3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HIPERTIREOIDISMO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5174100-E751-47DE-8DA2-8E0FA6D1F3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fontAlgn="base">
              <a:lnSpc>
                <a:spcPct val="200000"/>
              </a:lnSpc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hipertireoidismo ocorre quando há uma produção excessiva dos hormônios da 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tireoide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(T3 e T4). Ele pode se apresentar de diversas formas, desde uma apresentação clínica mais branda, com muito poucos sintomas como taquicardia (batedeira), sudorese excessiva e fraqueza; até apresentações clinicas mais graves com risco de morte.</a:t>
            </a:r>
          </a:p>
          <a:p>
            <a:pPr marL="0" indent="0" algn="l" fontAlgn="base">
              <a:lnSpc>
                <a:spcPct val="200000"/>
              </a:lnSpc>
              <a:buNone/>
            </a:pPr>
            <a:endParaRPr lang="pt-BR" sz="1600" b="0" i="0" dirty="0">
              <a:solidFill>
                <a:srgbClr val="0000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l" fontAlgn="base">
              <a:lnSpc>
                <a:spcPct val="200000"/>
              </a:lnSpc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Além disso, pode afetar mulheres de maneira mais acentuada complicando o período da gravidez e afetando a fertilidade feminina.</a:t>
            </a:r>
          </a:p>
          <a:p>
            <a:pPr>
              <a:lnSpc>
                <a:spcPct val="200000"/>
              </a:lnSpc>
            </a:pPr>
            <a:endParaRPr lang="pt-B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00FCE45-DAB0-46D7-A228-ACCFD3091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28/04/2021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211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E51344-AD0B-44C3-97A2-CD3869F89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DIABETES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68284C0-DFB8-4C40-A04F-C1D7FB57C0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Diabetes é uma síndrome metabólica que acontece pela falta de insulina e/ou pela incapacidade da insulina exercer adequadamente seus efeitos, causando um aumento da glicose (açúcar) no sangue.</a:t>
            </a:r>
          </a:p>
          <a:p>
            <a:pPr marL="0" indent="0">
              <a:buNone/>
            </a:pPr>
            <a:endParaRPr lang="pt-BR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marL="0" indent="0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O </a:t>
            </a:r>
            <a:r>
              <a:rPr lang="pt-BR" dirty="0">
                <a:latin typeface="Tahoma" panose="020B0604030504040204" pitchFamily="34" charset="0"/>
              </a:rPr>
              <a:t>diabetes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 acontece, porque o pâncreas não é capaz de produzir insulina em quantidade suficiente para suprir as necessidades do organismo, ou porque este hormônio não é capaz de agir de maneira adequada (resistência à insulina).</a:t>
            </a:r>
          </a:p>
          <a:p>
            <a:pPr marL="0" indent="0">
              <a:buNone/>
            </a:pPr>
            <a:endParaRPr lang="pt-BR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marL="0" indent="0" algn="l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 insulina promove a redução da glicemia ao permitir que o açúcar que está presente no sangue possa penetrar dentro das células, para ser utilizado como fonte de energia.</a:t>
            </a:r>
          </a:p>
          <a:p>
            <a:pPr marL="0" indent="0" algn="l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Portanto, se houver falta desse hormônio ou mesmo se ele não agir corretamente, haverá aumento de glicose (açúcar) no sangue e, consequentemente, o diabetes.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C229439-D979-4159-B1F5-DCB5781BB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28/04/2021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5326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1B05FE-F358-4E4C-B33A-530EBBBA4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SINAIS E SINTOMAS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DFE3A35-4BD1-495E-A623-994A23227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669" y="1872762"/>
            <a:ext cx="10518531" cy="4079982"/>
          </a:xfrm>
        </p:spPr>
        <p:txBody>
          <a:bodyPr numCol="2">
            <a:normAutofit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Aceleração dos batimentos cardíacos acima de 100 por minuto (chamada taquicardia)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Irregularidade no ritmo cardíaco, principalmente em pacientes com mais de 60 anos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Nervosismo, ansiedade e irritação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Mãos trêmulas e </a:t>
            </a:r>
            <a:r>
              <a:rPr lang="pt-BR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sudoreicas</a:t>
            </a:r>
            <a:endParaRPr lang="pt-BR" b="0" i="0" dirty="0">
              <a:solidFill>
                <a:srgbClr val="0000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Intolerância a temperaturas quentes e probabilidade de aumento da sudorese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Queda de cabelo e/ou fraqueza do couro cabeludo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Rápido crescimento das unhas, com tendência à descamação das mesmas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Fraqueza nos músculos, especialmente nos braços e coxas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Intestino solto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Perda de peso importante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Alterações no período menstrual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Aumento da probabilidade de aborto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Olhar fixo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Protusão dos olhos, com ou sem visão dupla (em pacientes com a Doença de Graves)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Acelerada perda de cálcio dos ossos com aumento do risco de osteoporose e fraturas.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724BAA5-FA99-454A-93CF-6FB36AF90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28/04/2021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2894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679D63-B4E7-469F-80FE-FE3E0FCBC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CAUSAS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4515A9-4F2F-4625-A307-B400A717F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Entre as causas para o 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hipertireoidismo 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estão a </a:t>
            </a:r>
            <a:r>
              <a:rPr lang="pt-BR" sz="1600" dirty="0">
                <a:solidFill>
                  <a:srgbClr val="03025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Doença de Graves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o </a:t>
            </a:r>
            <a:r>
              <a:rPr lang="pt-BR" sz="1600" dirty="0">
                <a:solidFill>
                  <a:srgbClr val="03025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bócio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 existência de um nódulo tóxico (que produz mais hormônio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tireoideano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 o necessário), </a:t>
            </a:r>
            <a:r>
              <a:rPr lang="pt-BR" sz="1600" dirty="0">
                <a:solidFill>
                  <a:srgbClr val="03025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tireoidite subaguda, silenciosa ou pós-parto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ingestão excessiva de iodo (presente em comprimidos de alga, expectorantes ou em amiodarona, usada em remédios para arritmia cardíaca) e a superdosagem de hormônio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tireoideano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 </a:t>
            </a:r>
            <a:endParaRPr lang="pt-B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875D924-4AE2-4431-A6B0-8D3C7377A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28/04/2021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4540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C14737-4F3C-4D59-8494-03B1D070D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HIPOTIREOIDISMO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FCA338-DAA3-4B66-9345-067CE8EEA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Assim como o </a:t>
            </a:r>
            <a:r>
              <a:rPr lang="pt-BR" sz="1600" dirty="0">
                <a:solidFill>
                  <a:srgbClr val="03025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hipertireoidismo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o 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hipotireoidismo 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também causa um aumento de volume da </a:t>
            </a:r>
            <a:r>
              <a:rPr lang="pt-BR" sz="1600" b="1" dirty="0">
                <a:solidFill>
                  <a:srgbClr val="03025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tireoide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Contudo, esse aumento não é acompanhado de mais produção dos hormônios tireoidianos, mas sim pela queda na produção dos hormônios T3 (triiodotironina) e T4 (tiroxina).</a:t>
            </a:r>
            <a:endParaRPr lang="pt-B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1547668-5C9F-4B81-B07D-B228EFABC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28/04/2021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334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A2B41B-2BCF-4294-A117-B66C38994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SINAIS E SINTOMAS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EDD29F-D200-4D7B-B44F-470B76A398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9" y="2103120"/>
            <a:ext cx="10512669" cy="4174588"/>
          </a:xfrm>
        </p:spPr>
        <p:txBody>
          <a:bodyPr numCol="2">
            <a:normAutofit/>
          </a:bodyPr>
          <a:lstStyle/>
          <a:p>
            <a:pPr marL="0" indent="0" algn="l" fontAlgn="base"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Como outros males da tireoide, o hipotireoidismo é mais comum em mulheres, mas pode ocorrer em qualquer indivíduo independente de gênero ou idade. Os endocrinologistas orientam mulheres, especialmente acima de 40 anos, a fazerem o </a:t>
            </a:r>
            <a:r>
              <a:rPr lang="pt-BR" sz="1600" dirty="0" err="1">
                <a:solidFill>
                  <a:srgbClr val="03025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auto-exame</a:t>
            </a:r>
            <a:r>
              <a:rPr lang="pt-BR" sz="1600" dirty="0">
                <a:solidFill>
                  <a:srgbClr val="03025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da tireoide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regularmente. Entre os sintomas do hipotireoidismo estão: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Depressão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Desaceleração dos batimentos cardíacos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Intestino preso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Menstruação irregular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Diminuição da memória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Cansaço excessivo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Dores musculares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Sonolência excessiva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Pele seca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Queda de cabelo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Ganho de peso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Aumento do colesterol no sangue</a:t>
            </a:r>
          </a:p>
          <a:p>
            <a:pPr marL="0" indent="0">
              <a:buNone/>
            </a:pPr>
            <a:endParaRPr lang="pt-B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B351FAB-63F8-478A-8555-4F5421616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28/04/2021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087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FA03A6-3AA4-4EB6-B442-495A6FF99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CAUSAS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2E932F0-82DD-404F-9DD7-94828FA82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l" fontAlgn="base">
              <a:lnSpc>
                <a:spcPct val="200000"/>
              </a:lnSpc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 maioria das vezes, o 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hipotireoidismo 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 causado por uma inflamação denominada 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Tireoidite de Hashimoto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uma disfunção autoimune. O hipotireoidismo também afeta recém-nascidos. Nesses casos, o problema é diagnosticado pelo conhecido “Teste do Pezinho” e o tratamento deve ser iniciado imediatamente.</a:t>
            </a:r>
          </a:p>
          <a:p>
            <a:pPr marL="0" indent="0" algn="l" fontAlgn="base">
              <a:lnSpc>
                <a:spcPct val="200000"/>
              </a:lnSpc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 complicações causadas pelo hipotireoidismo são normalizadas por meio das prescrições do médico. Quando o tratamento não é adequado, o paciente pode sentir anemia,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coronariopatia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 desordens gastrointestinais, neurológicas, endócrinas, metabólicas e renais. Também são comuns as disfunções respiratórias, dislipidemia, glaucoma, hipertensão arterial, insuficiência cardíaca e, no caso de recém-nascidos, retardo mental, surdez e deficiência de crescimento.</a:t>
            </a:r>
          </a:p>
          <a:p>
            <a:pPr>
              <a:lnSpc>
                <a:spcPct val="200000"/>
              </a:lnSpc>
            </a:pPr>
            <a:endParaRPr lang="pt-B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3E28914-3A92-4943-BD74-8F80B128B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28/04/2021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516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922F8F-AD05-4253-985B-620C6FC62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HIPOTIREOIDISMO CONGÊNITO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99501B3-BBFA-4796-9E89-093AB6FD1A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708" y="1679331"/>
            <a:ext cx="11139854" cy="4624754"/>
          </a:xfrm>
        </p:spPr>
        <p:txBody>
          <a:bodyPr>
            <a:normAutofit/>
          </a:bodyPr>
          <a:lstStyle/>
          <a:p>
            <a:pPr marL="0" indent="0" algn="l" fontAlgn="base">
              <a:lnSpc>
                <a:spcPct val="150000"/>
              </a:lnSpc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 hipotireoidismo congênito é uma condição que impossibilita o organismo de gerar os hormônios tireoidianos, impedindo o crescimento e desenvolvimento normal do indivíduo. É uma condição incomum (cerca de um a cada 4.000 recém-nascidos possuem esse distúrbio), porém é considerada a causa reversível mais comum de retardo mental.</a:t>
            </a:r>
          </a:p>
          <a:p>
            <a:pPr marL="0" indent="0" algn="l" fontAlgn="base">
              <a:lnSpc>
                <a:spcPct val="150000"/>
              </a:lnSpc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diagnóstico e tratamento precoces podem evitar as suas consequências, por isso, a realização do Teste do Pezinho é fundamental. Dentre os exames incluídos no teste do pezinho estão dosagens que permitem detectar o hipotireoidismo congênito. Devemos destacar que no Brasil, este exame de triagem é obrigatório.</a:t>
            </a:r>
          </a:p>
          <a:p>
            <a:pPr marL="0" indent="0" algn="l" fontAlgn="base">
              <a:lnSpc>
                <a:spcPct val="150000"/>
              </a:lnSpc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tratamento do  hipotireoidismo congênito é simples e consiste na administração de hormônio tireoidiano, com acompanhamento médico. O tratamento deve ser iniciado nas primeiras semanas de vida. O objetivo é manter os níveis de hormônios da tireoide dentro dos valores de normalidade, permitindo o crescimento e desenvolvimento adequados.</a:t>
            </a:r>
          </a:p>
          <a:p>
            <a:pPr marL="0" indent="0">
              <a:lnSpc>
                <a:spcPct val="150000"/>
              </a:lnSpc>
              <a:buNone/>
            </a:pPr>
            <a:endParaRPr lang="pt-B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B71BDA4-E7A8-4AD7-8C8F-63F23E761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28/04/2021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4016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8D1001-2E6B-47F9-A939-5A70C53EA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BÓCIO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D8A8099-CE05-4A69-8FBF-8885CEA19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fontAlgn="base">
              <a:lnSpc>
                <a:spcPct val="150000"/>
              </a:lnSpc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 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bócio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chamado popularmente de papo, é o aumento de volume na </a:t>
            </a:r>
            <a:r>
              <a:rPr lang="pt-BR" sz="1600" b="1" dirty="0">
                <a:solidFill>
                  <a:srgbClr val="03025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tireoide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Muitas das vezes está associado ao </a:t>
            </a:r>
            <a:r>
              <a:rPr lang="pt-BR" sz="1600" b="1" dirty="0">
                <a:solidFill>
                  <a:srgbClr val="03025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Hipotireoidismo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ou ao </a:t>
            </a:r>
            <a:r>
              <a:rPr lang="pt-BR" sz="1600" b="1" dirty="0">
                <a:solidFill>
                  <a:srgbClr val="03025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Hipertireoidismo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mas essa associação não é necessária, ou obrigatória.</a:t>
            </a:r>
          </a:p>
          <a:p>
            <a:pPr marL="0" indent="0" algn="l" fontAlgn="base">
              <a:lnSpc>
                <a:spcPct val="150000"/>
              </a:lnSpc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Muitos bócios apresentam nódulos e são chamados de Bócios nodulares, os quais não necessariamente interferem com o funcionamento da tireoide e portanto não causam sintomas de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hipo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ou hipertireoidismo.</a:t>
            </a:r>
          </a:p>
          <a:p>
            <a:pPr algn="l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Bócio difuso: Pode ocorrer nas disfunções tireoidianas ou quando há deficiência de iodo.</a:t>
            </a:r>
          </a:p>
          <a:p>
            <a:pPr algn="l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Bócio nodular: Ele pode ser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uninodular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(apenas um nódulo) ou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multinodular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(mais de um bócio).</a:t>
            </a:r>
          </a:p>
          <a:p>
            <a:pPr marL="0" indent="0">
              <a:lnSpc>
                <a:spcPct val="150000"/>
              </a:lnSpc>
              <a:buNone/>
            </a:pPr>
            <a:endParaRPr lang="pt-B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3138998-AACD-41E4-B126-EAE66302F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28/04/2021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9861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F5029DD-D542-4ED2-B55D-48417E073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782515"/>
            <a:ext cx="10058400" cy="5170229"/>
          </a:xfrm>
        </p:spPr>
        <p:txBody>
          <a:bodyPr>
            <a:normAutofit/>
          </a:bodyPr>
          <a:lstStyle/>
          <a:p>
            <a:pPr marL="0" indent="0" algn="l" fontAlgn="base">
              <a:lnSpc>
                <a:spcPct val="150000"/>
              </a:lnSpc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bócio nodular é mais frequentemente diagnosticado após os 50 anos de idade. O paciente pode ter o bócio há vários anos e somente diagnosticar quando surgem sintomas compressivos tais como dificuldade para engolir ou rouquidão; ou ainda somente diagnosticar porque ele se tornou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hiperfuncionante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causando Hipertireoidismo. Outra situação que pode ocorrer é apresentar o diagnóstico somente ao se investigar um hipotireoidismo associado.</a:t>
            </a:r>
          </a:p>
          <a:p>
            <a:pPr marL="0" indent="0" algn="l" fontAlgn="base">
              <a:lnSpc>
                <a:spcPct val="150000"/>
              </a:lnSpc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Após o </a:t>
            </a:r>
            <a:r>
              <a:rPr lang="pt-BR" sz="1600" dirty="0">
                <a:solidFill>
                  <a:srgbClr val="03025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autoexame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de palpação, os pacientes devem procurar um endocrinologista para um exame clínico completo, para confirmação ou não do diagnóstico.</a:t>
            </a:r>
          </a:p>
          <a:p>
            <a:pPr marL="0" indent="0" algn="l" fontAlgn="base">
              <a:lnSpc>
                <a:spcPct val="150000"/>
              </a:lnSpc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Além da palpação, exames de sangue e ultrassonografia devem ser solicitados pelo médico. Para avaliar se há alteração do funcionamento da tireoide a dosagem de TSH é o melhor teste de investigação inicial.</a:t>
            </a:r>
          </a:p>
          <a:p>
            <a:pPr marL="0" indent="0" algn="l" fontAlgn="base">
              <a:lnSpc>
                <a:spcPct val="150000"/>
              </a:lnSpc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prosseguimento da investigação e o tratamento vai depender da causa, dos sintomas, da alteração (ou não) do funcionamento da glândula e das características dos nódulos à ultrassonografia (em casos de bócios nodulares).</a:t>
            </a:r>
          </a:p>
          <a:p>
            <a:pPr marL="0" indent="0">
              <a:lnSpc>
                <a:spcPct val="150000"/>
              </a:lnSpc>
              <a:buNone/>
            </a:pPr>
            <a:endParaRPr lang="pt-B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3E0DC96-0425-4E91-B5B9-387395B07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28/04/2021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6027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7FB6D6-FBCE-4286-B4D1-629942162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TIREOIDITE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611FC9-12E5-435F-A2C3-26540AA90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tireoidite é um conjunto de doenças inflamatórias que afetam a </a:t>
            </a:r>
            <a:r>
              <a:rPr lang="pt-BR" sz="1600" dirty="0">
                <a:solidFill>
                  <a:srgbClr val="03025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glândula tireoide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Em alguns casos, o paciente sente dores, mas em outros são os sintomas básicos do </a:t>
            </a:r>
            <a:r>
              <a:rPr lang="pt-BR" sz="1600" b="0" i="0" strike="noStrike" dirty="0">
                <a:solidFill>
                  <a:srgbClr val="03025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hipertireoidism</a:t>
            </a:r>
            <a:r>
              <a:rPr lang="pt-BR" sz="1600" dirty="0">
                <a:solidFill>
                  <a:srgbClr val="03025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 do </a:t>
            </a:r>
            <a:r>
              <a:rPr lang="pt-BR" sz="1600" dirty="0">
                <a:solidFill>
                  <a:srgbClr val="03025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hipotireoidismo.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  <a:p>
            <a:pPr marL="0" indent="0">
              <a:buNone/>
            </a:pPr>
            <a:endParaRPr lang="pt-BR" sz="16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 tireoidites são:</a:t>
            </a:r>
            <a:endParaRPr lang="pt-B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9C1DD03-F03A-46A6-8027-BD42E7A50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28/04/2021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812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A9BB770-4873-4957-A5EB-CACB5F457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746" y="518746"/>
            <a:ext cx="10606454" cy="5433998"/>
          </a:xfrm>
        </p:spPr>
        <p:txBody>
          <a:bodyPr>
            <a:normAutofit/>
          </a:bodyPr>
          <a:lstStyle/>
          <a:p>
            <a:pPr algn="l" fontAlgn="base"/>
            <a:r>
              <a:rPr lang="pt-BR" sz="1600" b="1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Tireoidite subaguda (ou tireoidite de </a:t>
            </a:r>
            <a:r>
              <a:rPr lang="pt-BR" sz="1600" b="1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Quervain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):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Não tem causa conhecida e resulta em um aumento doloroso da glândula e na liberação de grandes quantidades de hormônio no sangue.</a:t>
            </a:r>
          </a:p>
          <a:p>
            <a:pPr algn="l" fontAlgn="base"/>
            <a:r>
              <a:rPr lang="pt-BR" sz="1600" b="1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Tireoidite pós-parto: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Cerca de 5 a 10% das mulheres manifestam hipertireoidismo leve a moderado alguns meses após o parto. Nesses casos, o distúrbio costuma durar de um a dois meses e,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freqqentemente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é seguido por vários meses de hipotireoidismo antes do organismo se normalizar espontaneamente. Entretanto, em alguns casos, a tireoide não se recupera, e o hipotireoidismo se torna permanente, sendo necessária a reposição hormonal ao longo da vida.</a:t>
            </a:r>
          </a:p>
          <a:p>
            <a:pPr algn="l" fontAlgn="base"/>
            <a:r>
              <a:rPr lang="pt-BR" sz="1600" b="1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Tireoidite silenciosa: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O hipertireoidismo transitório pode ser causado por uma tireoidite silenciosa, uma condição que parece semelhante à tireoidite pós-parto, mas não está relacionada à gestação e não é acompanhada de dor na glândula.</a:t>
            </a:r>
          </a:p>
          <a:p>
            <a:pPr algn="l" fontAlgn="base"/>
            <a:r>
              <a:rPr lang="pt-BR" sz="1600" b="1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Tiroidite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crônica (ou Tireoidite de Hashimoto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): É uma moléstia autoimune com a presença de autoanticorpos que destroem o tecido tireoidiano. As manifestações da Tireoidite de Hashimoto são extremamente variáveis, podendo ser do tipo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hipo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hiper ou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eutireoidismo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O principal sintoma é a presença de um </a:t>
            </a:r>
            <a:r>
              <a:rPr lang="pt-BR" sz="1600" dirty="0">
                <a:solidFill>
                  <a:srgbClr val="03025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bócio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indolor, que pode não aparecer no estágio avançado da doença.</a:t>
            </a:r>
          </a:p>
          <a:p>
            <a:pPr algn="l" fontAlgn="base"/>
            <a:r>
              <a:rPr lang="pt-BR" sz="1600" b="1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Tiroidite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fibrótica (ou Tireoidite de Riedel):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Distúrbio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fibro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-inflamatório raro que pode causar hipotireoidismo. As lesões causadas pela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tiroidite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fibrótica podem piorar de forma lenta e progressiva se não forem tratadas. Em alguns casos, o tecido da tireoide pode ser totalmente destruído. Pacientes com este mal costumam sentir falta de ar, sensação de sufocamento e disfagia.</a:t>
            </a:r>
          </a:p>
          <a:p>
            <a:pPr marL="0" indent="0">
              <a:buNone/>
            </a:pPr>
            <a:endParaRPr lang="pt-B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C8D005B-2E56-45E9-898E-CFA8E8633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28/04/2021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43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563C71-E04F-4657-83B1-66343A849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TIPOS DE DIABETES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9D2E681-780F-4872-BBC8-9B2F78066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pt-BR" sz="1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Pré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-diabetes</a:t>
            </a:r>
          </a:p>
          <a:p>
            <a:pPr marL="0" indent="0" algn="l">
              <a:buNone/>
            </a:pPr>
            <a:endParaRPr lang="pt-BR" sz="1600" b="0" i="0" dirty="0">
              <a:solidFill>
                <a:srgbClr val="0000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l"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 </a:t>
            </a:r>
            <a:r>
              <a:rPr lang="pt-BR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pré</a:t>
            </a:r>
            <a:r>
              <a:rPr lang="pt-B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-diabetes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é quando o paciente tem potencial para desenvolver a doença, como se fosse um estado intermediário entre o saudável e o diabetes tipo 2.</a:t>
            </a:r>
          </a:p>
          <a:p>
            <a:pPr algn="l"/>
            <a:endParaRPr lang="pt-BR" sz="1600" b="0" i="0" dirty="0">
              <a:solidFill>
                <a:srgbClr val="0000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l"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Afinal, no caso do tipo 1 não existe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pré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-diabetes: a pessoa nasce com uma predisposição genética ao problema e a impossibilidade de produzir insulina, podendo desenvolver o diabetes em qualquer idade.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B362B49-1F1B-4CA1-8AFD-00A25CBE0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28/04/2021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491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37890D-6BB7-4621-9744-CE7510FD3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CÂNCER DA TIREÓIDE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DCF3599-CE2B-464F-8EA2-7C7660123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631" y="2014194"/>
            <a:ext cx="10474569" cy="3938550"/>
          </a:xfrm>
        </p:spPr>
        <p:txBody>
          <a:bodyPr>
            <a:normAutofit lnSpcReduction="10000"/>
          </a:bodyPr>
          <a:lstStyle/>
          <a:p>
            <a:pPr marL="0" indent="0" algn="l" fontAlgn="base">
              <a:lnSpc>
                <a:spcPct val="150000"/>
              </a:lnSpc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câncer de tireoide e um tipo raro de câncer, que ocorre em aproximadamente 1% da população. Embora seja três vezes mais frequente em mulheres, a doença afeta também homens. A faixa etária de maior risco é entre 25 e 65 anos.</a:t>
            </a:r>
          </a:p>
          <a:p>
            <a:pPr marL="0" indent="0" algn="l" fontAlgn="base">
              <a:lnSpc>
                <a:spcPct val="150000"/>
              </a:lnSpc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Aproximadamente 10% da população adulta têm 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nódulos </a:t>
            </a:r>
            <a:r>
              <a:rPr lang="pt-BR" sz="1600" b="1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tireoideanos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mas cerca de 90-95% são benignos. A incidência do câncer de tireoide aumentou na última década, mas a mortalidade diminuiu. De acordo com o tipo histológico, 75 a 90% dos casos são diagnosticados como câncer de tireoide papilar; 5 a 10% como carcinomas foliculares,  3 a 5% como carcinomas medulares e 1% são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anaplásicos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0" indent="0" algn="l" fontAlgn="base">
              <a:lnSpc>
                <a:spcPct val="150000"/>
              </a:lnSpc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 </a:t>
            </a:r>
            <a:r>
              <a:rPr lang="pt-BR" sz="1600" dirty="0">
                <a:solidFill>
                  <a:srgbClr val="03025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autoexame 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 tireoide pode ser útil na identificação de nódulos, mas é importante procurar um endocrinologista para o diagnóstico e tratamento adequados. O diagnóstico precoce do câncer de tireoide aumenta as chances de sucesso do tratamento. </a:t>
            </a:r>
          </a:p>
          <a:p>
            <a:pPr marL="0" indent="0">
              <a:lnSpc>
                <a:spcPct val="150000"/>
              </a:lnSpc>
              <a:buNone/>
            </a:pPr>
            <a:endParaRPr lang="pt-B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21FBEF0-3E82-42AD-9838-A8E9AC08B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28/04/2021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3490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4C477D-BEE6-4467-BB1D-960853A4F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TIPOS DE CA DA TIREÓIDE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E4C4F40-3367-4B56-B3BE-486581C44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3" y="1767254"/>
            <a:ext cx="11113477" cy="4185490"/>
          </a:xfrm>
        </p:spPr>
        <p:txBody>
          <a:bodyPr>
            <a:noAutofit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pt-BR" sz="1600" b="1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Carcinoma </a:t>
            </a:r>
            <a:r>
              <a:rPr lang="pt-BR" sz="1600" b="1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papilifero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é o mais comum. Pode aparecer em pacientes de qualquer idade, mas é mais frequente entre 30 e 50 anos. Estima-se que uma a cada mil pessoas tem ou já teve este tipo de câncer. A taxa de cura é alta, chegando a quase 100%.</a:t>
            </a:r>
            <a:b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pt-BR" sz="1600" b="0" i="0" dirty="0">
              <a:solidFill>
                <a:srgbClr val="0000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1600" b="1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Carcinoma folicular – 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Costuma ocorrer em indivíduos com mais de 40 anos. É mais agressivo do que o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papilífero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Em dois terços dos casos, não têm tendência à disseminação. Um tipo de carcinoma folicular mais agressivo é o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hurthle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que atinge pessoas com mais de 60 anos.</a:t>
            </a:r>
            <a:b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pt-BR" sz="1600" b="0" i="0" dirty="0">
              <a:solidFill>
                <a:srgbClr val="0000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1600" b="1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Carcinoma medular – 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Afeta as células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parafoliculares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responsáveis pela produção da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calcitonia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hormônio que contribui na regulação do nível sanguíneo de cálcio. É de difícil tratamento e, usualmente, se apresenta de moderado a muito agressivo.</a:t>
            </a:r>
            <a:b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pt-BR" sz="1600" b="0" i="0" dirty="0">
              <a:solidFill>
                <a:srgbClr val="0000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1600" b="1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Carcinoma </a:t>
            </a:r>
            <a:r>
              <a:rPr lang="pt-BR" sz="1600" b="1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anaplásico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ou </a:t>
            </a:r>
            <a:r>
              <a:rPr lang="pt-BR" sz="1600" b="1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inmedular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Extremamente raro. Contudo, é do tipo mais agressivo e tem o tratamento mais difícil. É responsável por dois terços dos óbitos de câncer da tireoide.</a:t>
            </a:r>
          </a:p>
          <a:p>
            <a:endParaRPr lang="pt-B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F0D4243-56C1-4FA8-8428-3C99EA32E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28/04/2021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9430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1A7581-5FAB-4774-9811-45F67EE78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DOENÇA DE GRAVES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240BA18-DB9D-4307-B279-453B006A4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fontAlgn="base">
              <a:lnSpc>
                <a:spcPct val="200000"/>
              </a:lnSpc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Doença de Graves é uma 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doença autoimune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que gera uma anomalia no funcionamento da glândula tireoide. Também é a única forma de </a:t>
            </a:r>
            <a:r>
              <a:rPr lang="pt-BR" sz="1600" dirty="0">
                <a:solidFill>
                  <a:srgbClr val="03025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hipertireoidismo 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 apresenta como sintoma irritação nos olhos e pálpebras, além das manifestações mais comuns.</a:t>
            </a:r>
          </a:p>
          <a:p>
            <a:pPr marL="0" indent="0" algn="l" fontAlgn="base">
              <a:lnSpc>
                <a:spcPct val="200000"/>
              </a:lnSpc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causa é incerta, mas acredita-se que os anticorpos estimulam uma produção de hormônios tireoidianos. Pode ser diagnosticado pelo aumento de volume da tireoide e pelo excesso de hormônios produzidos pela glândula no sangue.</a:t>
            </a:r>
          </a:p>
          <a:p>
            <a:pPr marL="0" indent="0">
              <a:lnSpc>
                <a:spcPct val="200000"/>
              </a:lnSpc>
              <a:buNone/>
            </a:pPr>
            <a:endParaRPr lang="pt-B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0AF4861-8D18-4095-BA89-128EC1C0D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28/04/2021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307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FA9B11-FB19-4C35-A580-DEAEC5AFA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TIPO 1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CDD7C65-E036-4A61-90C3-58FC27559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O </a:t>
            </a:r>
            <a:r>
              <a:rPr lang="pt-BR" sz="1600" dirty="0">
                <a:latin typeface="Tahoma" panose="020B0604030504040204" pitchFamily="34" charset="0"/>
              </a:rPr>
              <a:t>diabetes tipo 1</a:t>
            </a:r>
            <a:r>
              <a:rPr lang="pt-BR" sz="1600" b="0" i="0" dirty="0">
                <a:effectLst/>
                <a:latin typeface="Tahoma" panose="020B0604030504040204" pitchFamily="34" charset="0"/>
              </a:rPr>
              <a:t> 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é quando o pâncreas perde a capacidade de produzir insulina em decorrência de um defeito do sistema imunológico, fazendo com que nossos anticorpos ataquem as células que produzem a esse hormônio. O diabetes tipo 1 ocorre em cerca de 5 a 10% dos pacientes com diabetes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.</a:t>
            </a:r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1153489-D4D9-4D87-9224-9800CB11F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28/04/2021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252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B1CBF0-61A1-4490-850F-264156D3D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TIPO 2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17AEAC5-E901-4BCD-B3CC-4CFD60F2C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lnSpc>
                <a:spcPct val="150000"/>
              </a:lnSpc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O </a:t>
            </a:r>
            <a:r>
              <a:rPr lang="pt-BR" sz="1600" dirty="0">
                <a:latin typeface="Tahoma" panose="020B0604030504040204" pitchFamily="34" charset="0"/>
              </a:rPr>
              <a:t>diabetes tipo 2</a:t>
            </a:r>
            <a:r>
              <a:rPr lang="pt-BR" sz="1600" b="0" i="0" dirty="0">
                <a:effectLst/>
                <a:latin typeface="Tahoma" panose="020B0604030504040204" pitchFamily="34" charset="0"/>
              </a:rPr>
              <a:t> 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é consequência da combinação de dois fatores: a diminuição da secreção de insulina e um defeito na sua ação, conhecido como resistência à insulina.</a:t>
            </a:r>
          </a:p>
          <a:p>
            <a:pPr marL="0" indent="0" algn="l">
              <a:lnSpc>
                <a:spcPct val="150000"/>
              </a:lnSpc>
              <a:buNone/>
            </a:pPr>
            <a:endParaRPr lang="pt-BR" sz="1600" b="0" i="0" dirty="0"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pPr marL="0" indent="0" algn="l">
              <a:lnSpc>
                <a:spcPct val="150000"/>
              </a:lnSpc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Geralmente, o diabetes tipo 2 pode ser tratado com medicamentos orais ou injetáveis. Contudo, com o passar do tempo, pode ocorrer o agravamento da doença. O diabetes tipo 2 ocorre em cerca de 90% dos pacientes com diabetes.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A6E1866-FE78-4685-9E5A-2E55E7DF3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28/04/2021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554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DD34E4-21BF-43D4-BF88-C08EC689F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DIABETES GESTACIONAL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28E85A4-9D8A-4896-BA78-37F8C84C4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lnSpc>
                <a:spcPct val="200000"/>
              </a:lnSpc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O </a:t>
            </a:r>
            <a:r>
              <a:rPr lang="pt-BR" sz="1600" dirty="0">
                <a:latin typeface="Tahoma" panose="020B0604030504040204" pitchFamily="34" charset="0"/>
              </a:rPr>
              <a:t>diabetes gestacional 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é o aumento da resistência à ação da insulina na gestação, levando ao aumento nos níveis de glicose no sangue diagnosticado pela primeira vez na gestação, podendo ou não persistir após o parto.</a:t>
            </a:r>
          </a:p>
          <a:p>
            <a:pPr marL="0" indent="0" algn="l">
              <a:lnSpc>
                <a:spcPct val="200000"/>
              </a:lnSpc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 causa exata do diabetes gestacional ainda não é conhecida, mas envolve mecanismos relacionados à resistência à insulina.</a:t>
            </a:r>
          </a:p>
          <a:p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FB9E09F-F796-42B3-9096-AA8F438D8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28/04/2021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605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38661C-F3CA-4E43-AE45-B950D428C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OUTROS TIPOS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892B99D-EE5B-4261-9882-D95E5F578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>
              <a:lnSpc>
                <a:spcPct val="200000"/>
              </a:lnSpc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Há ainda tipos de diabetes que são decorrentes de defeitos genéticos associados a outras doenças ou ao uso de medicamentos. Podem ser:</a:t>
            </a:r>
          </a:p>
          <a:p>
            <a:pPr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Diabetes por defeitos genéticos da função da célula beta</a:t>
            </a:r>
          </a:p>
          <a:p>
            <a:pPr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Diabetes por defeitos genéticos na ação da insulina</a:t>
            </a:r>
          </a:p>
          <a:p>
            <a:pPr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Diabetes por doenças do pâncreas exócrino (</a:t>
            </a:r>
            <a:r>
              <a:rPr lang="pt-BR" sz="1600" dirty="0">
                <a:latin typeface="Tahoma" panose="020B0604030504040204" pitchFamily="34" charset="0"/>
              </a:rPr>
              <a:t>pancreatite</a:t>
            </a:r>
            <a:r>
              <a:rPr lang="pt-BR" sz="1600" b="0" i="0" dirty="0">
                <a:effectLst/>
                <a:latin typeface="Tahoma" panose="020B0604030504040204" pitchFamily="34" charset="0"/>
              </a:rPr>
              <a:t>, </a:t>
            </a:r>
            <a:r>
              <a:rPr lang="pt-BR" sz="1600" dirty="0">
                <a:latin typeface="Tahoma" panose="020B0604030504040204" pitchFamily="34" charset="0"/>
              </a:rPr>
              <a:t>neoplasia</a:t>
            </a:r>
            <a:r>
              <a:rPr lang="pt-BR" sz="1600" b="0" i="0" dirty="0">
                <a:effectLst/>
                <a:latin typeface="Tahoma" panose="020B0604030504040204" pitchFamily="34" charset="0"/>
              </a:rPr>
              <a:t>, </a:t>
            </a:r>
            <a:r>
              <a:rPr lang="pt-BR" sz="1600" dirty="0">
                <a:latin typeface="Tahoma" panose="020B0604030504040204" pitchFamily="34" charset="0"/>
              </a:rPr>
              <a:t>hemocromatose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, fibrose cística, etc.)</a:t>
            </a:r>
          </a:p>
          <a:p>
            <a:pPr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Diabetes por defeitos induzidos por drogas ou produtos químicos (diuréticos, corticoides, betabloqueadores, contraceptivos, etc.)</a:t>
            </a:r>
          </a:p>
          <a:p>
            <a:pPr>
              <a:lnSpc>
                <a:spcPct val="200000"/>
              </a:lnSpc>
            </a:pPr>
            <a:endParaRPr lang="pt-BR" sz="16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AB192C4-D5BA-4C32-A625-CB3C2B3C8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28/04/2021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70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D2FEB0-64CC-4040-87DB-CAC672D1B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SINTOMAS DE DIABETES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AF7C79D-A6F2-4AD2-A412-0A821B9C0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Os principais sintomas do diabetes são vontade frequente de urinar, fome e sede excessiva e emagrecimento. Esses sintomas acontecem em decorrência da produção insuficiente de insulina ou da incapacidade de a insulina exercer adequadamente sua ação, causando assim um aumento da glicose no sangue.</a:t>
            </a:r>
            <a:endParaRPr lang="pt-BR" sz="16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3B1AB20-AFD2-464B-A61C-AECAE8DD5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28/04/2021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878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9A6B51-46BF-483D-8961-873B9135F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SINTOMAS PRÉ DIABETES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CE95423-9027-4B17-8CE8-B957B63DC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lnSpc>
                <a:spcPct val="200000"/>
              </a:lnSpc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O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pré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-diabetes é a situação clínica que precede o diagnóstico do diabetes tipo 2. Geralmente não é acompanhada de sintomas. Por isso, é uma condição de saúde que muitas vezes não é diagnosticada.</a:t>
            </a:r>
          </a:p>
          <a:p>
            <a:pPr marL="0" indent="0" algn="l">
              <a:lnSpc>
                <a:spcPct val="200000"/>
              </a:lnSpc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No entanto, se o indivíduo apresentar ganho de peso, ter casos de diabetes na família, ingerir uma dieta rica em alimentos hipercalóricos e for sedentário, é importante procurar orientação médica para investigar como estão os níveis de glicose no sangue.</a:t>
            </a:r>
          </a:p>
          <a:p>
            <a:pPr marL="0" indent="0">
              <a:lnSpc>
                <a:spcPct val="200000"/>
              </a:lnSpc>
              <a:buNone/>
            </a:pPr>
            <a:endParaRPr lang="pt-BR" sz="16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DB1A711-7DDF-4378-B37C-697038D6E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28/04/2021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7798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14_TF78438558" id="{EFC388B7-E3E7-46E9-90A0-7401A222EB8A}" vid="{685F28B6-3FA5-49C7-9831-35ED941F70C7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{B61B997A-8D6A-481A-8DED-0E28A33E4740}tf78438558_win32</Template>
  <TotalTime>110</TotalTime>
  <Words>3091</Words>
  <Application>Microsoft Office PowerPoint</Application>
  <PresentationFormat>Widescreen</PresentationFormat>
  <Paragraphs>201</Paragraphs>
  <Slides>32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8" baseType="lpstr">
      <vt:lpstr>Arial</vt:lpstr>
      <vt:lpstr>Calibri</vt:lpstr>
      <vt:lpstr>Century Gothic</vt:lpstr>
      <vt:lpstr>Garamond</vt:lpstr>
      <vt:lpstr>Tahoma</vt:lpstr>
      <vt:lpstr>SavonVTI</vt:lpstr>
      <vt:lpstr>DOENÇAS METABÓLICAS</vt:lpstr>
      <vt:lpstr>DIABETES</vt:lpstr>
      <vt:lpstr>TIPOS DE DIABETES</vt:lpstr>
      <vt:lpstr>TIPO 1</vt:lpstr>
      <vt:lpstr>TIPO 2</vt:lpstr>
      <vt:lpstr>DIABETES GESTACIONAL</vt:lpstr>
      <vt:lpstr>OUTROS TIPOS</vt:lpstr>
      <vt:lpstr>SINTOMAS DE DIABETES</vt:lpstr>
      <vt:lpstr>SINTOMAS PRÉ DIABETES</vt:lpstr>
      <vt:lpstr>SINTOMAS DM TIPO 1</vt:lpstr>
      <vt:lpstr>SINTOMAS DM TIPO 2</vt:lpstr>
      <vt:lpstr>SINTOMAS DE DM GESTACIONAL</vt:lpstr>
      <vt:lpstr>DIAGNÓSTICO DE DM</vt:lpstr>
      <vt:lpstr>Apresentação do PowerPoint</vt:lpstr>
      <vt:lpstr>Apresentação do PowerPoint</vt:lpstr>
      <vt:lpstr>TRATAMENTO</vt:lpstr>
      <vt:lpstr>VÍDEOS EXPLICATIVOS</vt:lpstr>
      <vt:lpstr>Distúrbios da Tireóide</vt:lpstr>
      <vt:lpstr>HIPERTIREOIDISMO</vt:lpstr>
      <vt:lpstr>SINAIS E SINTOMAS</vt:lpstr>
      <vt:lpstr>CAUSAS</vt:lpstr>
      <vt:lpstr>HIPOTIREOIDISMO</vt:lpstr>
      <vt:lpstr>SINAIS E SINTOMAS</vt:lpstr>
      <vt:lpstr>CAUSAS </vt:lpstr>
      <vt:lpstr>HIPOTIREOIDISMO CONGÊNITO</vt:lpstr>
      <vt:lpstr>BÓCIO</vt:lpstr>
      <vt:lpstr>Apresentação do PowerPoint</vt:lpstr>
      <vt:lpstr>TIREOIDITE</vt:lpstr>
      <vt:lpstr>Apresentação do PowerPoint</vt:lpstr>
      <vt:lpstr>CÂNCER DA TIREÓIDE</vt:lpstr>
      <vt:lpstr>TIPOS DE CA DA TIREÓIDE</vt:lpstr>
      <vt:lpstr>DOENÇA DE GRAVES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DOENÇAS METABÓLICAS</dc:title>
  <dc:creator>Proprietário</dc:creator>
  <cp:lastModifiedBy>Proprietário</cp:lastModifiedBy>
  <cp:revision>6</cp:revision>
  <dcterms:created xsi:type="dcterms:W3CDTF">2021-04-28T20:08:45Z</dcterms:created>
  <dcterms:modified xsi:type="dcterms:W3CDTF">2021-04-28T21:59:03Z</dcterms:modified>
</cp:coreProperties>
</file>