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7"/>
  </p:notesMasterIdLst>
  <p:sldIdLst>
    <p:sldId id="257" r:id="rId2"/>
    <p:sldId id="260" r:id="rId3"/>
    <p:sldId id="261" r:id="rId4"/>
    <p:sldId id="265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88" r:id="rId13"/>
    <p:sldId id="26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90" r:id="rId28"/>
    <p:sldId id="291" r:id="rId29"/>
    <p:sldId id="293" r:id="rId30"/>
    <p:sldId id="292" r:id="rId31"/>
    <p:sldId id="294" r:id="rId32"/>
    <p:sldId id="295" r:id="rId33"/>
    <p:sldId id="296" r:id="rId34"/>
    <p:sldId id="297" r:id="rId35"/>
    <p:sldId id="29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26BE68E-3877-4F26-9781-D2D526FC52D7}">
          <p14:sldIdLst>
            <p14:sldId id="257"/>
            <p14:sldId id="260"/>
            <p14:sldId id="261"/>
            <p14:sldId id="265"/>
            <p14:sldId id="258"/>
            <p14:sldId id="259"/>
            <p14:sldId id="267"/>
            <p14:sldId id="268"/>
            <p14:sldId id="269"/>
            <p14:sldId id="270"/>
            <p14:sldId id="271"/>
            <p14:sldId id="288"/>
            <p14:sldId id="262"/>
            <p14:sldId id="273"/>
            <p14:sldId id="27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Seção sem Título" id="{97694783-AC5A-4661-BBD0-C08C3A91BB2A}">
          <p14:sldIdLst>
            <p14:sldId id="286"/>
            <p14:sldId id="287"/>
            <p14:sldId id="290"/>
            <p14:sldId id="291"/>
            <p14:sldId id="293"/>
            <p14:sldId id="292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39EE5-4764-45FC-BA06-D4B3B796E5B4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C7A1-44FF-4D56-915B-82BD74F34E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29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7BD683-747F-4B3E-A182-519185BF8C01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t-BR" altLang="pt-BR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3439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A78FB-82DD-4000-B94B-DD0BC66990D3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pt-BR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434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114DEF-9098-40C2-B983-D1869896AEB1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pt-B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137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44D805-965D-4DF0-A581-D5160F817153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pt-BR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771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747819-55CC-4630-B428-AF3DC8EB16C3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pt-BR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59621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B7A564-B910-47CC-8F6E-4AEA2D495831}" type="slidenum">
              <a:rPr lang="pt-BR" altLang="pt-BR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t-BR" altLang="pt-BR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2950"/>
            <a:ext cx="6619875" cy="3724275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2596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52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69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33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524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5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6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9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0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92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49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9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58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F76C-33D0-4427-BC85-D5136FF88B01}" type="datetimeFigureOut">
              <a:rPr lang="pt-BR" smtClean="0"/>
              <a:t>21/02/2023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66E7A3-6913-4312-9C79-3AAAB20D5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5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 DE TRABALHO EM SAÚDE.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EAD.</a:t>
            </a:r>
            <a:endParaRPr lang="pt-BR" dirty="0"/>
          </a:p>
        </p:txBody>
      </p:sp>
      <p:pic>
        <p:nvPicPr>
          <p:cNvPr id="5" name="Picture 6" descr="Gestão, Trabalho e Processo de Trabalho em Saúde (Atualizado) | Rede  Humaniza SUS - O SUS QUE DÁ C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75" y="2960291"/>
            <a:ext cx="4140926" cy="34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adiologia intervencionista: saiba tudo sobre a especialid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46" y="2091406"/>
            <a:ext cx="4747729" cy="3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0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137" y="188914"/>
            <a:ext cx="11333747" cy="68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000" b="1" dirty="0">
                <a:solidFill>
                  <a:schemeClr val="tx1"/>
                </a:solidFill>
              </a:rPr>
              <a:t>Habilidades: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i="1" dirty="0">
                <a:solidFill>
                  <a:schemeClr val="tx1"/>
                </a:solidFill>
              </a:rPr>
              <a:t>Habilidades Técnicas</a:t>
            </a:r>
            <a:r>
              <a:rPr lang="pt-BR" altLang="pt-BR" sz="2400" dirty="0">
                <a:solidFill>
                  <a:schemeClr val="tx1"/>
                </a:solidFill>
              </a:rPr>
              <a:t> 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   -  Saber utilizar princípios, técnicas e ferramentas administrativas. Saber decidir e solucionar problemas.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•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i="1" dirty="0">
                <a:solidFill>
                  <a:schemeClr val="tx1"/>
                </a:solidFill>
              </a:rPr>
              <a:t>Habilidades Humanas</a:t>
            </a:r>
            <a:r>
              <a:rPr lang="pt-BR" altLang="pt-BR" sz="2400" dirty="0">
                <a:solidFill>
                  <a:schemeClr val="tx1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  - Saber lidar com pessoas, comunicando-se eficientemente, negociando, conduzindo mudanças, obtendo cooperação e solucionando conflitos.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chemeClr val="tx1"/>
                </a:solidFill>
              </a:rPr>
              <a:t>•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i="1" dirty="0">
                <a:solidFill>
                  <a:schemeClr val="tx1"/>
                </a:solidFill>
              </a:rPr>
              <a:t>Habilidades Conceitu</a:t>
            </a:r>
            <a:r>
              <a:rPr lang="pt-BR" altLang="pt-BR" sz="2400" dirty="0">
                <a:solidFill>
                  <a:schemeClr val="tx1"/>
                </a:solidFill>
              </a:rPr>
              <a:t>ais: Ter  </a:t>
            </a:r>
            <a:r>
              <a:rPr lang="pt-BR" altLang="pt-BR" sz="2400" b="1" dirty="0">
                <a:solidFill>
                  <a:schemeClr val="tx1"/>
                </a:solidFill>
                <a:hlinkClick r:id=""/>
              </a:rPr>
              <a:t>Visão sistêmica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dirty="0">
              <a:solidFill>
                <a:schemeClr val="tx1"/>
              </a:solidFill>
              <a:hlinkClick r:id="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dirty="0">
              <a:solidFill>
                <a:schemeClr val="tx1"/>
              </a:solidFill>
              <a:hlinkClick r:id="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dirty="0">
              <a:solidFill>
                <a:srgbClr val="99FF99"/>
              </a:solidFill>
              <a:hlinkClick r:id="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dirty="0">
              <a:solidFill>
                <a:srgbClr val="99FF99"/>
              </a:solidFill>
              <a:hlinkClick r:id="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 b="1" dirty="0">
              <a:solidFill>
                <a:srgbClr val="99FF99"/>
              </a:solidFill>
              <a:hlinkClick r:id=""/>
            </a:endParaRPr>
          </a:p>
        </p:txBody>
      </p:sp>
      <p:pic>
        <p:nvPicPr>
          <p:cNvPr id="6148" name="Picture 4" descr="Curso técnico em radiologia | Saiba tudo sobre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4479234"/>
            <a:ext cx="3286539" cy="23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6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21895" y="692150"/>
            <a:ext cx="10864516" cy="32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800" b="1" dirty="0">
                <a:solidFill>
                  <a:schemeClr val="tx1"/>
                </a:solidFill>
              </a:rPr>
              <a:t>Atitudes: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4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000" dirty="0">
                <a:solidFill>
                  <a:schemeClr val="tx1"/>
                </a:solidFill>
              </a:rPr>
              <a:t>    Proativo, ousado, criativo, bom exemplo, cumpridor das promessas, saber utilizar seus princípios, ser cooperativo e ser um bom líder.</a:t>
            </a:r>
          </a:p>
        </p:txBody>
      </p:sp>
      <p:pic>
        <p:nvPicPr>
          <p:cNvPr id="5122" name="Picture 2" descr="Mercado de trabalho para o técnico em radiologia e radiologista em g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4452729"/>
            <a:ext cx="5088834" cy="18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13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172200" y="276726"/>
            <a:ext cx="4495800" cy="5895474"/>
          </a:xfrm>
          <a:prstGeom prst="rect">
            <a:avLst/>
          </a:prstGeom>
          <a:solidFill>
            <a:srgbClr val="0088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Inovam suas realizações.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Desenvolvem pessoas.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Inspiram confiança.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Têm perspectiva de longo prazo.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Desafiam o status quo.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Perguntam o quê e por quê.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FFFF00"/>
              </a:buClr>
            </a:pP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Centram-se nas pessoas.</a:t>
            </a:r>
            <a:r>
              <a:rPr lang="pt-BR" altLang="pt-BR" sz="28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524000" y="505326"/>
            <a:ext cx="4311316" cy="56668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0088E4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Administram as atividades.</a:t>
            </a:r>
            <a:r>
              <a:rPr lang="pt-BR" altLang="pt-BR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Dão suporte às condições e pessoas.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Confiam nos controles.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Têm perspectiva de curto prazo.</a:t>
            </a:r>
            <a:r>
              <a:rPr lang="pt-BR" altLang="pt-B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Aceitam o status quo.</a:t>
            </a:r>
            <a:r>
              <a:rPr lang="pt-BR" altLang="pt-BR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Perguntam como e quando.</a:t>
            </a:r>
            <a:r>
              <a:rPr lang="pt-BR" altLang="pt-BR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>
                <a:srgbClr val="0088E4"/>
              </a:buClr>
            </a:pP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Centram-se nos sistemas e</a:t>
            </a:r>
            <a:r>
              <a:rPr lang="pt-BR" altLang="pt-BR" sz="2800" dirty="0">
                <a:latin typeface="Times New Roman" panose="02020603050405020304" pitchFamily="18" charset="0"/>
              </a:rPr>
              <a:t>	 </a:t>
            </a:r>
            <a:r>
              <a:rPr lang="pt-BR" altLang="pt-BR" sz="2800" dirty="0">
                <a:solidFill>
                  <a:srgbClr val="0088E4"/>
                </a:solidFill>
                <a:latin typeface="Times New Roman" panose="02020603050405020304" pitchFamily="18" charset="0"/>
              </a:rPr>
              <a:t>estruturas.</a:t>
            </a:r>
            <a:r>
              <a:rPr lang="pt-BR" altLang="pt-BR" sz="2800" dirty="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0" y="0"/>
            <a:ext cx="457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800" b="1">
                <a:solidFill>
                  <a:srgbClr val="0088E4"/>
                </a:solidFill>
                <a:latin typeface="Times New Roman" panose="02020603050405020304" pitchFamily="18" charset="0"/>
              </a:rPr>
              <a:t>Gerente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96000" y="0"/>
            <a:ext cx="457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4800" b="1">
                <a:solidFill>
                  <a:srgbClr val="FFFF00"/>
                </a:solidFill>
                <a:latin typeface="Times New Roman" panose="02020603050405020304" pitchFamily="18" charset="0"/>
              </a:rPr>
              <a:t>Lider</a:t>
            </a:r>
          </a:p>
        </p:txBody>
      </p:sp>
    </p:spTree>
    <p:extLst>
      <p:ext uri="{BB962C8B-B14F-4D97-AF65-F5344CB8AC3E}">
        <p14:creationId xmlns:p14="http://schemas.microsoft.com/office/powerpoint/2010/main" val="356957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1-Processo </a:t>
            </a:r>
            <a:r>
              <a:rPr lang="pt-BR" b="1" dirty="0"/>
              <a:t>gerencial dos serviços de saúde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915" y="1406769"/>
            <a:ext cx="11694695" cy="5325334"/>
          </a:xfrm>
        </p:spPr>
        <p:txBody>
          <a:bodyPr>
            <a:normAutofit/>
          </a:bodyPr>
          <a:lstStyle/>
          <a:p>
            <a:r>
              <a:rPr lang="pt-BR" sz="2400" dirty="0"/>
              <a:t>O processo gerencial é determinante para se atingir os objetivos organizacionais, por meio de planejamento, coordenação, direção e controle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 </a:t>
            </a:r>
            <a:r>
              <a:rPr lang="pt-BR" sz="2400" dirty="0"/>
              <a:t>A função de gerente exige conhecimentos e habilidades técnicas, administrativas, políticas e psicossociais, para mobilizar a equipe em relação à organização e à produção dos serviços de saúde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> No papel de pessoa de decisão, o gerente necessita de boas informações, de autonomia e de referencial.</a:t>
            </a:r>
          </a:p>
          <a:p>
            <a:r>
              <a:rPr lang="pt-BR" sz="2400" dirty="0"/>
              <a:t>Toda organização de saúde é formada por um conjunto de pessoas, recursos e tecnologia, e tem um modo padronizado de operação.  Contudo, para que isso aconteça, é preciso prover as condições necessárias para a realização das atividades, ou seja, é preciso que haja uma administração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524000" y="152400"/>
            <a:ext cx="9144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6000">
                <a:solidFill>
                  <a:srgbClr val="001D2E"/>
                </a:solidFill>
                <a:latin typeface="Times New Roman" panose="02020603050405020304" pitchFamily="18" charset="0"/>
              </a:rPr>
              <a:t>As Funções Administrativas </a:t>
            </a:r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790700" y="2101850"/>
            <a:ext cx="8610600" cy="3100388"/>
          </a:xfrm>
          <a:prstGeom prst="flowChartSummingJunction">
            <a:avLst/>
          </a:prstGeom>
          <a:solidFill>
            <a:srgbClr val="CCFFCC"/>
          </a:solidFill>
          <a:ln w="126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25989" y="1882775"/>
            <a:ext cx="2900451" cy="648512"/>
          </a:xfrm>
          <a:prstGeom prst="rect">
            <a:avLst/>
          </a:prstGeom>
          <a:solidFill>
            <a:srgbClr val="006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Planejamento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68589" y="3330575"/>
            <a:ext cx="1906587" cy="642938"/>
          </a:xfrm>
          <a:prstGeom prst="rect">
            <a:avLst/>
          </a:prstGeom>
          <a:solidFill>
            <a:srgbClr val="006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600" b="1">
                <a:solidFill>
                  <a:srgbClr val="FF3300"/>
                </a:solidFill>
                <a:latin typeface="Times New Roman" panose="02020603050405020304" pitchFamily="18" charset="0"/>
              </a:rPr>
              <a:t>Controle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03775" y="4702175"/>
            <a:ext cx="2695266" cy="648512"/>
          </a:xfrm>
          <a:prstGeom prst="rect">
            <a:avLst/>
          </a:prstGeom>
          <a:solidFill>
            <a:srgbClr val="006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600" b="1">
                <a:solidFill>
                  <a:srgbClr val="FF3300"/>
                </a:solidFill>
                <a:latin typeface="Times New Roman" panose="02020603050405020304" pitchFamily="18" charset="0"/>
              </a:rPr>
              <a:t>Organização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932739" y="3330575"/>
            <a:ext cx="1703387" cy="642938"/>
          </a:xfrm>
          <a:prstGeom prst="rect">
            <a:avLst/>
          </a:prstGeom>
          <a:solidFill>
            <a:srgbClr val="006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Direção</a:t>
            </a:r>
          </a:p>
        </p:txBody>
      </p:sp>
    </p:spTree>
    <p:extLst>
      <p:ext uri="{BB962C8B-B14F-4D97-AF65-F5344CB8AC3E}">
        <p14:creationId xmlns:p14="http://schemas.microsoft.com/office/powerpoint/2010/main" val="14976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Funções do Administrador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971800" y="1447800"/>
            <a:ext cx="60960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81000" indent="-341313">
              <a:lnSpc>
                <a:spcPct val="180000"/>
              </a:lnSpc>
              <a:spcBef>
                <a:spcPts val="900"/>
              </a:spcBef>
              <a:buSzPct val="80000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PLANEJAMENTO</a:t>
            </a:r>
          </a:p>
          <a:p>
            <a:pPr marL="381000" indent="-341313">
              <a:lnSpc>
                <a:spcPct val="180000"/>
              </a:lnSpc>
              <a:spcBef>
                <a:spcPts val="900"/>
              </a:spcBef>
              <a:buSzPct val="80000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ORGANIZAÇÃO</a:t>
            </a:r>
          </a:p>
          <a:p>
            <a:pPr marL="381000" indent="-341313">
              <a:lnSpc>
                <a:spcPct val="180000"/>
              </a:lnSpc>
              <a:spcBef>
                <a:spcPts val="900"/>
              </a:spcBef>
              <a:buSzPct val="80000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DIREÇÃO</a:t>
            </a:r>
          </a:p>
          <a:p>
            <a:pPr marL="381000" indent="-341313">
              <a:lnSpc>
                <a:spcPct val="180000"/>
              </a:lnSpc>
              <a:spcBef>
                <a:spcPts val="900"/>
              </a:spcBef>
              <a:buSzPct val="80000"/>
              <a:tabLst>
                <a:tab pos="950913" algn="l"/>
                <a:tab pos="1865313" algn="l"/>
                <a:tab pos="2779713" algn="l"/>
                <a:tab pos="3694113" algn="l"/>
                <a:tab pos="4608513" algn="l"/>
                <a:tab pos="5522913" algn="l"/>
                <a:tab pos="6437313" algn="l"/>
                <a:tab pos="7351713" algn="l"/>
                <a:tab pos="8266113" algn="l"/>
                <a:tab pos="9180513" algn="l"/>
                <a:tab pos="10094913" algn="l"/>
              </a:tabLs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icrosoft YaHei" charset="-122"/>
              </a:rPr>
              <a:t>CONTROLE</a:t>
            </a: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524125" y="42148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AE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2452688" y="31432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AE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2524125" y="5286375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AE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524125" y="19288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AE8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8194" name="Picture 2" descr="Técnico em Radiologia - ES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46" y="2043113"/>
            <a:ext cx="2294145" cy="32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35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DEFINIR A MISSAO </a:t>
            </a:r>
          </a:p>
          <a:p>
            <a:r>
              <a:rPr lang="pt-BR" dirty="0" smtClean="0"/>
              <a:t>FORMULAR OS OBJETIVOS</a:t>
            </a:r>
          </a:p>
          <a:p>
            <a:r>
              <a:rPr lang="pt-BR" dirty="0" smtClean="0"/>
              <a:t>DEFINIR OS PLANOS</a:t>
            </a:r>
          </a:p>
          <a:p>
            <a:r>
              <a:rPr lang="pt-BR" dirty="0" smtClean="0"/>
              <a:t>PROGRAMAR AS ATIVIDADES</a:t>
            </a:r>
            <a:endParaRPr lang="pt-BR" dirty="0"/>
          </a:p>
        </p:txBody>
      </p:sp>
      <p:pic>
        <p:nvPicPr>
          <p:cNvPr id="7170" name="Picture 2" descr="Curso Técnico em Rad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67" y="781878"/>
            <a:ext cx="3952875" cy="48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ORGANIZAÇAO: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30327"/>
            <a:ext cx="8596668" cy="431103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DEFINIR AS ATIVIDADES</a:t>
            </a:r>
          </a:p>
          <a:p>
            <a:r>
              <a:rPr lang="pt-BR" sz="3200" dirty="0" smtClean="0"/>
              <a:t>AGRUPAR AS ATIVIDADES</a:t>
            </a:r>
          </a:p>
          <a:p>
            <a:r>
              <a:rPr lang="pt-BR" sz="3200" dirty="0" smtClean="0"/>
              <a:t>ALOCAR OS RECURSOS</a:t>
            </a:r>
            <a:endParaRPr lang="pt-BR" sz="3200" dirty="0"/>
          </a:p>
        </p:txBody>
      </p:sp>
      <p:pic>
        <p:nvPicPr>
          <p:cNvPr id="9218" name="Picture 2" descr="Técnico em Radiologia - ESE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69" y="141446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DIREÇAO: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DELEGAR AS PESSOAS</a:t>
            </a:r>
          </a:p>
          <a:p>
            <a:r>
              <a:rPr lang="pt-BR" sz="3600" dirty="0" smtClean="0"/>
              <a:t>COORDENAR AS ATIVIDADES</a:t>
            </a:r>
          </a:p>
          <a:p>
            <a:r>
              <a:rPr lang="pt-BR" sz="3600" dirty="0" smtClean="0"/>
              <a:t>COMUNICAR, MOTIVAR E LIDERAR A EQUIPE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42" name="Picture 2" descr="Técnico em Radiologia SENAC 2022 → Inscrições para Curso Grat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79" y="4389120"/>
            <a:ext cx="3691421" cy="210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82288"/>
            <a:ext cx="8596668" cy="388077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DEFINIR OS PADROES</a:t>
            </a:r>
          </a:p>
          <a:p>
            <a:r>
              <a:rPr lang="pt-BR" sz="2800" dirty="0" smtClean="0"/>
              <a:t>MONITORAR OS DESEMPENHOS </a:t>
            </a:r>
          </a:p>
          <a:p>
            <a:r>
              <a:rPr lang="pt-BR" sz="2800" dirty="0" smtClean="0"/>
              <a:t>AVALIAR </a:t>
            </a:r>
          </a:p>
          <a:p>
            <a:r>
              <a:rPr lang="pt-BR" sz="2800" dirty="0" smtClean="0"/>
              <a:t> CORRIGIR </a:t>
            </a:r>
            <a:endParaRPr lang="pt-BR" sz="2800" dirty="0"/>
          </a:p>
        </p:txBody>
      </p:sp>
      <p:pic>
        <p:nvPicPr>
          <p:cNvPr id="11266" name="Picture 2" descr="Técnico em Radiologia SENAC 2022 → Inscrições para Curso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021495"/>
            <a:ext cx="4367282" cy="34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218" y="2160589"/>
            <a:ext cx="9020784" cy="388077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 PROVA: 100 PONTOS </a:t>
            </a:r>
          </a:p>
          <a:p>
            <a:r>
              <a:rPr lang="pt-BR" sz="3600" dirty="0" smtClean="0"/>
              <a:t>PLATAFORMA: 100 PONTOS </a:t>
            </a:r>
          </a:p>
          <a:p>
            <a:endParaRPr lang="pt-BR" sz="3600" dirty="0"/>
          </a:p>
          <a:p>
            <a:r>
              <a:rPr lang="pt-BR" sz="3600" dirty="0" smtClean="0"/>
              <a:t>RECUPERAÇÃO: Apresentação.</a:t>
            </a:r>
            <a:endParaRPr lang="pt-BR" sz="3600" dirty="0"/>
          </a:p>
        </p:txBody>
      </p:sp>
      <p:pic>
        <p:nvPicPr>
          <p:cNvPr id="1028" name="Picture 4" descr="Técnicos em radiologia: medidas para proteção contra radiaçã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88" y="4200940"/>
            <a:ext cx="4151382" cy="22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stão, Trabalho e Processo de Trabalho em Saúde (Atualizado) | Rede  Humaniza SUS - O SUS QUE DÁ CE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418011"/>
            <a:ext cx="6161649" cy="33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1" y="397043"/>
            <a:ext cx="11357810" cy="1179095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Facilitadores e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dificultadores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para a realização da gerência de um serviço de saúde.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1" y="1876926"/>
            <a:ext cx="11718757" cy="488482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Meios facilitadores para a gerência:  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-  Equipe coesa</a:t>
            </a:r>
          </a:p>
          <a:p>
            <a:pPr>
              <a:buFontTx/>
              <a:buChar char="-"/>
            </a:pPr>
            <a:r>
              <a:rPr lang="pt-BR" sz="2800" dirty="0" smtClean="0"/>
              <a:t>Planos e atividades programadas com antecedência </a:t>
            </a:r>
          </a:p>
          <a:p>
            <a:pPr>
              <a:buFontTx/>
              <a:buChar char="-"/>
            </a:pPr>
            <a:r>
              <a:rPr lang="pt-BR" sz="2800" dirty="0" smtClean="0"/>
              <a:t>Capacitações </a:t>
            </a:r>
          </a:p>
          <a:p>
            <a:pPr>
              <a:buFontTx/>
              <a:buChar char="-"/>
            </a:pPr>
            <a:r>
              <a:rPr lang="pt-BR" sz="2800" dirty="0" smtClean="0"/>
              <a:t>Autonomia</a:t>
            </a:r>
          </a:p>
          <a:p>
            <a:pPr>
              <a:buFontTx/>
              <a:buChar char="-"/>
            </a:pPr>
            <a:r>
              <a:rPr lang="pt-BR" sz="2800" dirty="0" smtClean="0"/>
              <a:t> Perfil do profissional e conhecimento da função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12290" name="Picture 2" descr="Técnico em Radiologia SENAC 2022 → Inscrições para Curso Gratu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7" y="5048556"/>
            <a:ext cx="2835966" cy="15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3137" y="534572"/>
            <a:ext cx="11345779" cy="5642391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Meios </a:t>
            </a:r>
            <a:r>
              <a:rPr lang="pt-BR" sz="4000" dirty="0" err="1" smtClean="0"/>
              <a:t>dificultadores</a:t>
            </a:r>
            <a:r>
              <a:rPr lang="pt-BR" sz="4000" dirty="0" smtClean="0"/>
              <a:t> para a gerência:</a:t>
            </a:r>
          </a:p>
          <a:p>
            <a:pPr marL="0" indent="0">
              <a:buNone/>
            </a:pPr>
            <a:endParaRPr lang="pt-BR" sz="4000" dirty="0" smtClean="0"/>
          </a:p>
          <a:p>
            <a:pPr>
              <a:buFontTx/>
              <a:buChar char="-"/>
            </a:pPr>
            <a:r>
              <a:rPr lang="pt-BR" sz="3200" dirty="0" smtClean="0"/>
              <a:t>Excesso de burocracia </a:t>
            </a:r>
          </a:p>
          <a:p>
            <a:pPr>
              <a:buFontTx/>
              <a:buChar char="-"/>
            </a:pPr>
            <a:r>
              <a:rPr lang="pt-BR" sz="3200" dirty="0" smtClean="0"/>
              <a:t>Área física inadequada as atividades</a:t>
            </a:r>
          </a:p>
          <a:p>
            <a:pPr>
              <a:buFontTx/>
              <a:buChar char="-"/>
            </a:pPr>
            <a:r>
              <a:rPr lang="pt-BR" sz="3200" dirty="0" smtClean="0"/>
              <a:t>Gerenciamento de recursos humanos</a:t>
            </a:r>
          </a:p>
          <a:p>
            <a:pPr>
              <a:buFontTx/>
              <a:buChar char="-"/>
            </a:pPr>
            <a:r>
              <a:rPr lang="pt-BR" sz="3200" dirty="0" smtClean="0"/>
              <a:t>Sobrecarga de atividades assistenciais e de coordenação</a:t>
            </a:r>
          </a:p>
          <a:p>
            <a:pPr>
              <a:buFontTx/>
              <a:buChar char="-"/>
            </a:pPr>
            <a:r>
              <a:rPr lang="pt-BR" sz="3200" dirty="0" smtClean="0"/>
              <a:t>Falta de rede</a:t>
            </a:r>
          </a:p>
          <a:p>
            <a:pPr>
              <a:buFontTx/>
              <a:buChar char="-"/>
            </a:pPr>
            <a:r>
              <a:rPr lang="pt-BR" sz="3200" dirty="0" smtClean="0"/>
              <a:t>Decisões centralizada</a:t>
            </a:r>
          </a:p>
          <a:p>
            <a:pPr>
              <a:buFontTx/>
              <a:buChar char="-"/>
            </a:pPr>
            <a:r>
              <a:rPr lang="pt-BR" sz="3200" dirty="0" smtClean="0"/>
              <a:t>Não ter formação específica em gerenciamento</a:t>
            </a:r>
          </a:p>
          <a:p>
            <a:pPr>
              <a:buFontTx/>
              <a:buChar char="-"/>
            </a:pPr>
            <a:endParaRPr lang="pt-BR" sz="3200" dirty="0" smtClean="0"/>
          </a:p>
          <a:p>
            <a:pPr>
              <a:buFontTx/>
              <a:buChar char="-"/>
            </a:pPr>
            <a:endParaRPr lang="pt-BR" dirty="0" smtClean="0"/>
          </a:p>
        </p:txBody>
      </p:sp>
      <p:pic>
        <p:nvPicPr>
          <p:cNvPr id="4" name="Picture 14" descr="Gestão em Enfer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18" y="5036234"/>
            <a:ext cx="2380182" cy="182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757" y="365125"/>
            <a:ext cx="11754853" cy="13255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papel da tomada de decisão no processo gerencial dos serviços de saúde.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05" y="1825625"/>
            <a:ext cx="11622506" cy="435133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tomada de decisão em serviços de saúde exige elevada responsabilidade e relevância social, uma vez que as informações fornecidas pelos indicadores garantem o embasamento necessário ao planejamento, à execução e à avaliação das ações, na medida em que proporcionam o conhecimento necessário sobre aspectos de saúde da população, minimizam as incertezas e oferecem suporte à busca de possíveis soluções e providências.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47" y="228601"/>
            <a:ext cx="11221453" cy="1462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2-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Gestão de custos em estabelecimentos de interesse à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05" y="1484244"/>
            <a:ext cx="11452843" cy="5373756"/>
          </a:xfrm>
        </p:spPr>
        <p:txBody>
          <a:bodyPr>
            <a:normAutofit/>
          </a:bodyPr>
          <a:lstStyle/>
          <a:p>
            <a:r>
              <a:rPr lang="pt-BR" dirty="0"/>
              <a:t> 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Em termos de gestão, é essencial que a empresa tenha processos e rotinas bem definidos para a eficiência das operações no dia a dia e que o fluxo de trabalho seja produtivo, de modo a atender às expectativas de clientes e gestores. Ao mesmo tempo, o gerenciamento de custos será uma ferramenta essencial para que o empresário possa ter informações sobre custos, despesas, investimentos e lucratividade do negócio. </a:t>
            </a:r>
          </a:p>
        </p:txBody>
      </p:sp>
    </p:spTree>
    <p:extLst>
      <p:ext uri="{BB962C8B-B14F-4D97-AF65-F5344CB8AC3E}">
        <p14:creationId xmlns:p14="http://schemas.microsoft.com/office/powerpoint/2010/main" val="31747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421" y="365125"/>
            <a:ext cx="10812379" cy="1325563"/>
          </a:xfrm>
        </p:spPr>
        <p:txBody>
          <a:bodyPr/>
          <a:lstStyle/>
          <a:p>
            <a:r>
              <a:rPr lang="pt-BR" b="1" dirty="0" smtClean="0"/>
              <a:t>3-Estratégias </a:t>
            </a:r>
            <a:r>
              <a:rPr lang="pt-BR" b="1" dirty="0"/>
              <a:t>para solução de problemas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883" y="1299411"/>
            <a:ext cx="11514221" cy="4877552"/>
          </a:xfrm>
        </p:spPr>
        <p:txBody>
          <a:bodyPr>
            <a:normAutofit fontScale="92500"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Na prática profissional, há fatores que precisam ser avaliados, acompanhados e considerados para proporcionar um desenvolvimento saudável e justo para as organizações. Na busca pela produtividade, tem-se a necessidade de conhecer e tratar os problemas que afetam a prática profissional com base nos valores éticos e morais estabelecidos pela organização. 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clima organizacional é um dos principais fatores que influenciam nos resultados obtidos pela organização. A motivação e a satisfação dos colaboradores depende do clima que predomina na organização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4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916" y="409074"/>
            <a:ext cx="11004884" cy="5767889"/>
          </a:xfrm>
        </p:spPr>
        <p:txBody>
          <a:bodyPr>
            <a:normAutofit/>
          </a:bodyPr>
          <a:lstStyle/>
          <a:p>
            <a:r>
              <a:rPr lang="pt-BR" sz="2800" dirty="0"/>
              <a:t>Um indivíduo insatisfeito causa grandes transtornos à organização, bem como a sua insatisfação afeta seu desempenho pessoal e profissional. Alguns fatores são responsáveis pela insatisfação no ambiente de </a:t>
            </a:r>
            <a:r>
              <a:rPr lang="pt-BR" sz="2800" dirty="0" smtClean="0"/>
              <a:t>trabalho: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 smtClean="0"/>
              <a:t>Fatores interno: equipe, chefia, remuneração, ambiente físico de trabalho.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Tx/>
              <a:buChar char="-"/>
            </a:pPr>
            <a:r>
              <a:rPr lang="pt-BR" sz="2800" dirty="0"/>
              <a:t> F</a:t>
            </a:r>
            <a:r>
              <a:rPr lang="pt-BR" sz="2800" dirty="0" smtClean="0"/>
              <a:t>atores externos : relacionamentos familiares e interpessoais , saúde psicológica do individuo 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96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040979" cy="89819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4- </a:t>
            </a:r>
            <a:r>
              <a:rPr lang="pt-BR" b="1" dirty="0" smtClean="0"/>
              <a:t>Modelos </a:t>
            </a:r>
            <a:r>
              <a:rPr lang="pt-BR" b="1" dirty="0"/>
              <a:t>organizacionais para inovação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221" y="1179094"/>
            <a:ext cx="10515600" cy="5045995"/>
          </a:xfrm>
        </p:spPr>
        <p:txBody>
          <a:bodyPr/>
          <a:lstStyle/>
          <a:p>
            <a:r>
              <a:rPr lang="pt-BR" dirty="0"/>
              <a:t>Em que medida o ambiente interfere na estrutura organizacional? </a:t>
            </a:r>
            <a:endParaRPr lang="pt-BR" dirty="0" smtClean="0"/>
          </a:p>
          <a:p>
            <a:r>
              <a:rPr lang="pt-BR" dirty="0" smtClean="0"/>
              <a:t>Há </a:t>
            </a:r>
            <a:r>
              <a:rPr lang="pt-BR" dirty="0"/>
              <a:t>diferenças significativas entre empresas que atuam em contextos mais estáveis, em comparação com aquelas que operam em ambientes extremamente dinâmicos e imprevisíveis</a:t>
            </a:r>
            <a:r>
              <a:rPr lang="pt-BR" dirty="0" smtClean="0"/>
              <a:t>?</a:t>
            </a:r>
          </a:p>
          <a:p>
            <a:r>
              <a:rPr lang="pt-BR" dirty="0"/>
              <a:t> Não há dúvidas que o ambiente é um dos fatores mais significativos para a definição de modelos organizacionais. </a:t>
            </a:r>
            <a:endParaRPr lang="pt-BR" dirty="0" smtClean="0"/>
          </a:p>
          <a:p>
            <a:r>
              <a:rPr lang="pt-BR" dirty="0" smtClean="0"/>
              <a:t>Isso </a:t>
            </a:r>
            <a:r>
              <a:rPr lang="pt-BR" dirty="0"/>
              <a:t>é particularmente relevante no caso de empresas que atuam em ambientes incertos e instáveis, nos quais a necessidade de inovação tende a ser maior.</a:t>
            </a:r>
          </a:p>
        </p:txBody>
      </p:sp>
    </p:spTree>
    <p:extLst>
      <p:ext uri="{BB962C8B-B14F-4D97-AF65-F5344CB8AC3E}">
        <p14:creationId xmlns:p14="http://schemas.microsoft.com/office/powerpoint/2010/main" val="34106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/>
              <a:t>ESTILOS BASICOS DE LIDERANÇA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74801"/>
            <a:ext cx="8596668" cy="4466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dirty="0" smtClean="0"/>
              <a:t>AUTOCRÁTICO</a:t>
            </a:r>
          </a:p>
          <a:p>
            <a:pPr lvl="1" eaLnBrk="1" hangingPunct="1">
              <a:defRPr/>
            </a:pPr>
            <a:r>
              <a:rPr lang="pt-BR" sz="3200" dirty="0" smtClean="0"/>
              <a:t>Reservado</a:t>
            </a:r>
          </a:p>
          <a:p>
            <a:pPr lvl="1" eaLnBrk="1" hangingPunct="1">
              <a:defRPr/>
            </a:pPr>
            <a:r>
              <a:rPr lang="pt-BR" sz="3200" dirty="0" smtClean="0"/>
              <a:t>Pouco comunicativo</a:t>
            </a:r>
          </a:p>
          <a:p>
            <a:pPr lvl="1" eaLnBrk="1" hangingPunct="1">
              <a:defRPr/>
            </a:pPr>
            <a:r>
              <a:rPr lang="pt-BR" sz="3200" dirty="0" smtClean="0"/>
              <a:t>Centralizador</a:t>
            </a:r>
          </a:p>
          <a:p>
            <a:pPr lvl="1" eaLnBrk="1" hangingPunct="1">
              <a:defRPr/>
            </a:pPr>
            <a:r>
              <a:rPr lang="pt-BR" sz="3200" dirty="0" smtClean="0"/>
              <a:t>Define ao invés de perguntar</a:t>
            </a:r>
          </a:p>
          <a:p>
            <a:pPr lvl="1" eaLnBrk="1" hangingPunct="1">
              <a:defRPr/>
            </a:pPr>
            <a:r>
              <a:rPr lang="pt-BR" sz="3200" dirty="0" smtClean="0"/>
              <a:t>Concede pouca autonomia de decisão</a:t>
            </a:r>
          </a:p>
          <a:p>
            <a:pPr lvl="1" eaLnBrk="1" hangingPunct="1">
              <a:defRPr/>
            </a:pPr>
            <a:r>
              <a:rPr lang="pt-BR" sz="3200" dirty="0" smtClean="0"/>
              <a:t>Não aceita críticas</a:t>
            </a:r>
          </a:p>
        </p:txBody>
      </p:sp>
      <p:pic>
        <p:nvPicPr>
          <p:cNvPr id="14340" name="Picture 7" descr="lider-01-300x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574800"/>
            <a:ext cx="25209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168812"/>
            <a:ext cx="8596668" cy="1716259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dirty="0"/>
              <a:t>ESTILOS BASICOS DE LIDERANÇA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420837"/>
            <a:ext cx="8596668" cy="4620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 smtClean="0"/>
              <a:t>DEMOCRÁTICO</a:t>
            </a:r>
          </a:p>
          <a:p>
            <a:pPr lvl="1" eaLnBrk="1" hangingPunct="1">
              <a:defRPr/>
            </a:pPr>
            <a:r>
              <a:rPr lang="pt-BR" sz="3200" dirty="0" smtClean="0"/>
              <a:t>Mais aberto e comunicativo</a:t>
            </a:r>
          </a:p>
          <a:p>
            <a:pPr lvl="1" eaLnBrk="1" hangingPunct="1">
              <a:defRPr/>
            </a:pPr>
            <a:r>
              <a:rPr lang="pt-BR" sz="3200" dirty="0" smtClean="0"/>
              <a:t>Diálogo e troca de </a:t>
            </a:r>
            <a:r>
              <a:rPr lang="pt-BR" sz="3200" dirty="0" err="1" smtClean="0"/>
              <a:t>idéias</a:t>
            </a:r>
            <a:endParaRPr lang="pt-BR" sz="3200" dirty="0" smtClean="0"/>
          </a:p>
          <a:p>
            <a:pPr lvl="1" eaLnBrk="1" hangingPunct="1">
              <a:defRPr/>
            </a:pPr>
            <a:r>
              <a:rPr lang="pt-BR" sz="3200" dirty="0" smtClean="0"/>
              <a:t>Valoriza e dá ênfase no trabalho em grupo</a:t>
            </a:r>
          </a:p>
          <a:p>
            <a:pPr lvl="1" eaLnBrk="1" hangingPunct="1">
              <a:defRPr/>
            </a:pPr>
            <a:r>
              <a:rPr lang="pt-BR" sz="3200" dirty="0" smtClean="0"/>
              <a:t>Delega tarefas e parte das decisões</a:t>
            </a:r>
          </a:p>
          <a:p>
            <a:pPr lvl="1" eaLnBrk="1" hangingPunct="1">
              <a:defRPr/>
            </a:pPr>
            <a:r>
              <a:rPr lang="pt-BR" sz="3200" dirty="0" smtClean="0"/>
              <a:t>Estimula a iniciativa e criatividade dos funcionários</a:t>
            </a:r>
          </a:p>
          <a:p>
            <a:pPr lvl="1" eaLnBrk="1" hangingPunct="1">
              <a:defRPr/>
            </a:pPr>
            <a:r>
              <a:rPr lang="pt-BR" sz="3200" dirty="0" smtClean="0"/>
              <a:t>Sabe tomar decisões sozinho =diálogo</a:t>
            </a:r>
          </a:p>
        </p:txBody>
      </p:sp>
    </p:spTree>
    <p:extLst>
      <p:ext uri="{BB962C8B-B14F-4D97-AF65-F5344CB8AC3E}">
        <p14:creationId xmlns:p14="http://schemas.microsoft.com/office/powerpoint/2010/main" val="17496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/>
              <a:t>ESTILOS BASICOS DE LIDERANÇA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sz="2800" dirty="0" smtClean="0"/>
              <a:t>LIVRE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dirty="0" smtClean="0"/>
              <a:t>	Grande liberdade de ação e autonomia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dirty="0" smtClean="0"/>
              <a:t>	Delega tarefas, responsabilidades e autoridade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dirty="0" smtClean="0"/>
              <a:t>	Ênfase sobre os objetivos e não em controles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dirty="0" smtClean="0"/>
              <a:t>	Estimula em alto grau a iniciativa e criatividade</a:t>
            </a:r>
          </a:p>
          <a:p>
            <a:pPr marL="0" indent="0">
              <a:buNone/>
              <a:defRPr/>
            </a:pPr>
            <a:r>
              <a:rPr lang="pt-BR" sz="2800" dirty="0" smtClean="0"/>
              <a:t>   Nem </a:t>
            </a:r>
            <a:r>
              <a:rPr lang="pt-BR" sz="2800" dirty="0"/>
              <a:t>sempre </a:t>
            </a:r>
            <a:r>
              <a:rPr lang="pt-BR" sz="2800" dirty="0" smtClean="0"/>
              <a:t>comunicativo</a:t>
            </a:r>
          </a:p>
          <a:p>
            <a:pPr marL="0" indent="0">
              <a:buNone/>
              <a:defRPr/>
            </a:pPr>
            <a:r>
              <a:rPr lang="pt-BR" sz="2800" dirty="0"/>
              <a:t> </a:t>
            </a:r>
            <a:r>
              <a:rPr lang="pt-BR" sz="2800" dirty="0" smtClean="0"/>
              <a:t>  Interessa-se </a:t>
            </a:r>
            <a:r>
              <a:rPr lang="pt-BR" sz="2800" dirty="0"/>
              <a:t>mais pela pessoa </a:t>
            </a:r>
            <a:r>
              <a:rPr lang="pt-BR" sz="2800" dirty="0" smtClean="0"/>
              <a:t>individualmente </a:t>
            </a:r>
            <a:r>
              <a:rPr lang="pt-BR" sz="2800" dirty="0"/>
              <a:t>que em </a:t>
            </a:r>
            <a:r>
              <a:rPr lang="pt-BR" sz="2800" dirty="0" smtClean="0"/>
              <a:t>grupo.</a:t>
            </a:r>
            <a:endParaRPr lang="pt-B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dirty="0" smtClean="0"/>
          </a:p>
        </p:txBody>
      </p:sp>
      <p:pic>
        <p:nvPicPr>
          <p:cNvPr id="15362" name="Picture 2" descr="Toxic Toxic Substances Poison: vetor stock (livre de direitos) 324174467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45" y="357188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3218" y="1266092"/>
            <a:ext cx="11100582" cy="543950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1- </a:t>
            </a:r>
            <a:r>
              <a:rPr lang="pt-BR" sz="2800" b="1" dirty="0"/>
              <a:t>Processo gerencial dos serviços de </a:t>
            </a:r>
            <a:r>
              <a:rPr lang="pt-BR" sz="2800" b="1" dirty="0" smtClean="0"/>
              <a:t>saúde.</a:t>
            </a:r>
          </a:p>
          <a:p>
            <a:r>
              <a:rPr lang="pt-BR" sz="2800" b="1" dirty="0" smtClean="0"/>
              <a:t>2-</a:t>
            </a:r>
            <a:r>
              <a:rPr lang="pt-BR" sz="2800" b="1" dirty="0"/>
              <a:t>Gestão de custos em estabelecimentos de interesse à </a:t>
            </a:r>
            <a:r>
              <a:rPr lang="pt-BR" sz="2800" b="1" dirty="0" smtClean="0"/>
              <a:t>saúde.</a:t>
            </a:r>
          </a:p>
          <a:p>
            <a:r>
              <a:rPr lang="pt-BR" sz="2800" b="1" dirty="0" smtClean="0"/>
              <a:t>3-Estratégias para solução de problemas.</a:t>
            </a:r>
          </a:p>
          <a:p>
            <a:r>
              <a:rPr lang="pt-BR" sz="2800" b="1" dirty="0" smtClean="0"/>
              <a:t>4-</a:t>
            </a:r>
            <a:r>
              <a:rPr lang="pt-BR" sz="2800" b="1" dirty="0"/>
              <a:t>Modelos organizacionais para inovação</a:t>
            </a:r>
          </a:p>
          <a:p>
            <a:r>
              <a:rPr lang="pt-BR" sz="2800" b="1" dirty="0" smtClean="0"/>
              <a:t>5-Cuidados </a:t>
            </a:r>
            <a:r>
              <a:rPr lang="pt-BR" sz="2800" b="1" dirty="0"/>
              <a:t>pessoais e regras básicas de etiqueta no trabalho</a:t>
            </a:r>
          </a:p>
          <a:p>
            <a:r>
              <a:rPr lang="pt-BR" sz="2800" b="1" dirty="0" smtClean="0"/>
              <a:t>6-</a:t>
            </a:r>
            <a:r>
              <a:rPr lang="pt-BR" sz="2800" b="1" dirty="0"/>
              <a:t> Ambiente externo e gestão de pessoas</a:t>
            </a:r>
          </a:p>
          <a:p>
            <a:r>
              <a:rPr lang="pt-BR" sz="2800" b="1" dirty="0" smtClean="0"/>
              <a:t>7-Legislação </a:t>
            </a:r>
            <a:r>
              <a:rPr lang="pt-BR" sz="2800" b="1" dirty="0"/>
              <a:t>para as atividades profissionais em segurança na saúde (Norma Regulamentadora (NR32)</a:t>
            </a:r>
          </a:p>
          <a:p>
            <a:pPr marL="0" indent="0">
              <a:buNone/>
            </a:pP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5" name="Picture 14" descr="Gestão em Enfer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95" y="181293"/>
            <a:ext cx="368776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568" y="365125"/>
            <a:ext cx="11137232" cy="1114759"/>
          </a:xfrm>
        </p:spPr>
        <p:txBody>
          <a:bodyPr/>
          <a:lstStyle/>
          <a:p>
            <a:r>
              <a:rPr lang="pt-BR" dirty="0" smtClean="0"/>
              <a:t>Resumo das mudanças no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568" y="1195754"/>
            <a:ext cx="11766885" cy="5578025"/>
          </a:xfrm>
        </p:spPr>
        <p:txBody>
          <a:bodyPr>
            <a:normAutofit/>
          </a:bodyPr>
          <a:lstStyle/>
          <a:p>
            <a:r>
              <a:rPr lang="pt-BR" sz="3900" b="1" dirty="0" smtClean="0"/>
              <a:t>Estilo antigo: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pt-BR" sz="2000" dirty="0" smtClean="0"/>
              <a:t>Divisão da mão de obra </a:t>
            </a:r>
          </a:p>
          <a:p>
            <a:pPr marL="0" indent="0">
              <a:buNone/>
            </a:pPr>
            <a:r>
              <a:rPr lang="pt-BR" sz="2000" dirty="0" smtClean="0"/>
              <a:t>-  Divisão e simplificação do trabalho</a:t>
            </a:r>
          </a:p>
          <a:p>
            <a:pPr>
              <a:buFontTx/>
              <a:buChar char="-"/>
            </a:pPr>
            <a:r>
              <a:rPr lang="pt-BR" sz="2000" dirty="0" smtClean="0"/>
              <a:t>Operários de custo mais baixo                                       </a:t>
            </a:r>
          </a:p>
          <a:p>
            <a:pPr>
              <a:buFontTx/>
              <a:buChar char="-"/>
            </a:pPr>
            <a:r>
              <a:rPr lang="pt-BR" sz="2000" dirty="0" smtClean="0"/>
              <a:t>Não se considera que os colaboradores exerçam um efeito importante sobre a inovação</a:t>
            </a:r>
          </a:p>
          <a:p>
            <a:pPr>
              <a:buFontTx/>
              <a:buChar char="-"/>
            </a:pPr>
            <a:r>
              <a:rPr lang="pt-BR" sz="2000" dirty="0" smtClean="0"/>
              <a:t>Colaboradores sem participação no processo de trabalho              </a:t>
            </a:r>
          </a:p>
          <a:p>
            <a:pPr>
              <a:buFontTx/>
              <a:buChar char="-"/>
            </a:pPr>
            <a:r>
              <a:rPr lang="pt-BR" sz="2000" dirty="0" smtClean="0"/>
              <a:t>Gerência dá as ordens, e os demais colaboradores obedecem, sem discutir           </a:t>
            </a:r>
          </a:p>
          <a:p>
            <a:pPr>
              <a:buFontTx/>
              <a:buChar char="-"/>
            </a:pPr>
            <a:r>
              <a:rPr lang="pt-BR" sz="2000" dirty="0" smtClean="0"/>
              <a:t> Um modo mais eficaz de trabalho definido pela gerência                    </a:t>
            </a:r>
          </a:p>
          <a:p>
            <a:pPr>
              <a:buFontTx/>
              <a:buChar char="-"/>
            </a:pPr>
            <a:r>
              <a:rPr lang="pt-BR" sz="2000" dirty="0" smtClean="0"/>
              <a:t> Custo de mão de obra minimizado por etapas de trabalho padronizado </a:t>
            </a:r>
          </a:p>
          <a:p>
            <a:pPr>
              <a:buFontTx/>
              <a:buChar char="-"/>
            </a:pPr>
            <a:r>
              <a:rPr lang="pt-BR" sz="2000" dirty="0" smtClean="0"/>
              <a:t>A maioria das tarefas são simples </a:t>
            </a:r>
          </a:p>
          <a:p>
            <a:pPr>
              <a:buFontTx/>
              <a:buChar char="-"/>
            </a:pPr>
            <a:r>
              <a:rPr lang="pt-BR" sz="2000" dirty="0" smtClean="0"/>
              <a:t>Trabalho desumano......</a:t>
            </a:r>
            <a:endParaRPr lang="pt-BR" sz="2000" dirty="0"/>
          </a:p>
        </p:txBody>
      </p:sp>
      <p:pic>
        <p:nvPicPr>
          <p:cNvPr id="16386" name="Picture 2" descr="Radiação não ionizante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669005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24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0632" y="108284"/>
            <a:ext cx="11113168" cy="6749716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Estilo novo </a:t>
            </a:r>
            <a:r>
              <a:rPr lang="pt-BR" sz="2400" dirty="0" smtClean="0"/>
              <a:t> </a:t>
            </a: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Trabalho enriquecido, com funcionários  engajados em várias tarefas, expandindo seu conhecimento </a:t>
            </a:r>
          </a:p>
          <a:p>
            <a:pPr>
              <a:buFontTx/>
              <a:buChar char="-"/>
            </a:pPr>
            <a:r>
              <a:rPr lang="pt-BR" sz="2400" dirty="0" smtClean="0"/>
              <a:t>Operários de valor mais alto </a:t>
            </a:r>
          </a:p>
          <a:p>
            <a:pPr>
              <a:buFontTx/>
              <a:buChar char="-"/>
            </a:pPr>
            <a:r>
              <a:rPr lang="pt-BR" sz="2400" dirty="0" smtClean="0"/>
              <a:t>Inovação considerada tarefa de todos</a:t>
            </a:r>
          </a:p>
          <a:p>
            <a:pPr>
              <a:buFontTx/>
              <a:buChar char="-"/>
            </a:pPr>
            <a:r>
              <a:rPr lang="pt-BR" sz="2400" dirty="0" smtClean="0"/>
              <a:t>Colaboradores participando na elaboração de rotinas de trabalho </a:t>
            </a:r>
          </a:p>
          <a:p>
            <a:pPr>
              <a:buFontTx/>
              <a:buChar char="-"/>
            </a:pPr>
            <a:r>
              <a:rPr lang="pt-BR" sz="2400" dirty="0" smtClean="0"/>
              <a:t>Gerência participativa, equipes  </a:t>
            </a:r>
            <a:r>
              <a:rPr lang="pt-BR" sz="2400" dirty="0" err="1" smtClean="0"/>
              <a:t>autogerenciadas</a:t>
            </a:r>
            <a:r>
              <a:rPr lang="pt-BR" sz="2400" dirty="0" smtClean="0"/>
              <a:t> </a:t>
            </a:r>
          </a:p>
          <a:p>
            <a:pPr>
              <a:buFontTx/>
              <a:buChar char="-"/>
            </a:pPr>
            <a:r>
              <a:rPr lang="pt-BR" sz="2400" dirty="0" smtClean="0"/>
              <a:t>Todos os funcionários aprendem continuamente e contribuem para o aprendizado da empresa </a:t>
            </a:r>
          </a:p>
          <a:p>
            <a:pPr>
              <a:buFontTx/>
              <a:buChar char="-"/>
            </a:pPr>
            <a:r>
              <a:rPr lang="pt-BR" sz="2400" dirty="0" smtClean="0"/>
              <a:t>Treinamento e iniciativa de cada colaborador, visando a garantir a maior contribuição possível</a:t>
            </a:r>
          </a:p>
          <a:p>
            <a:pPr>
              <a:buFontTx/>
              <a:buChar char="-"/>
            </a:pPr>
            <a:r>
              <a:rPr lang="pt-BR" sz="2400" dirty="0" smtClean="0"/>
              <a:t>Uso sofisticado de ferramentas criativas</a:t>
            </a:r>
          </a:p>
          <a:p>
            <a:pPr>
              <a:buFontTx/>
              <a:buChar char="-"/>
            </a:pPr>
            <a:r>
              <a:rPr lang="pt-BR" sz="2400" dirty="0" smtClean="0"/>
              <a:t>Trabalho proporciona respeito e realização pessoal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68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16998"/>
            <a:ext cx="111252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Cuidados pessoais e regras básicas de etiqueta no trabalho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1" y="1828801"/>
            <a:ext cx="11730788" cy="4348162"/>
          </a:xfrm>
        </p:spPr>
        <p:txBody>
          <a:bodyPr>
            <a:normAutofit/>
          </a:bodyPr>
          <a:lstStyle/>
          <a:p>
            <a:r>
              <a:rPr lang="pt-BR" sz="2800" dirty="0"/>
              <a:t>Você conhece a expressão "a primeira impressão é a que fica"? </a:t>
            </a:r>
            <a:endParaRPr lang="pt-BR" sz="2800" dirty="0" smtClean="0"/>
          </a:p>
          <a:p>
            <a:r>
              <a:rPr lang="pt-BR" sz="2800" dirty="0" smtClean="0"/>
              <a:t>Quando </a:t>
            </a:r>
            <a:r>
              <a:rPr lang="pt-BR" sz="2800" dirty="0"/>
              <a:t>se fala em atendimento ao público, essa expressão se encaixa perfeitamente, pois o primeiro contato de um convidado em um evento é com os profissionais que recepcionam e prestam atendimento. </a:t>
            </a:r>
            <a:endParaRPr lang="pt-BR" sz="2800" dirty="0" smtClean="0"/>
          </a:p>
          <a:p>
            <a:r>
              <a:rPr lang="pt-BR" sz="2800" dirty="0" smtClean="0"/>
              <a:t>Dessa </a:t>
            </a:r>
            <a:r>
              <a:rPr lang="pt-BR" sz="2800" dirty="0"/>
              <a:t>forma, a imagem pessoal e comportamental dos profissionais de atendimento apresenta as primeiras impressões de como será a experiência do convidado durante o evento.  </a:t>
            </a:r>
          </a:p>
        </p:txBody>
      </p:sp>
    </p:spTree>
    <p:extLst>
      <p:ext uri="{BB962C8B-B14F-4D97-AF65-F5344CB8AC3E}">
        <p14:creationId xmlns:p14="http://schemas.microsoft.com/office/powerpoint/2010/main" val="3724385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758" y="365125"/>
            <a:ext cx="11065042" cy="101850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6- </a:t>
            </a:r>
            <a:r>
              <a:rPr lang="pt-BR" b="1" dirty="0"/>
              <a:t>Ambiente externo e gestão de pessoas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72210"/>
            <a:ext cx="11273589" cy="5128590"/>
          </a:xfrm>
        </p:spPr>
        <p:txBody>
          <a:bodyPr>
            <a:normAutofit/>
          </a:bodyPr>
          <a:lstStyle/>
          <a:p>
            <a:r>
              <a:rPr lang="pt-BR" sz="2400" dirty="0"/>
              <a:t>Para sobreviverem e continuarem crescendo em um mercado global altamente competitivo, as organizações precisam estar atentas aos fatores que compõem seu contexto externo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/>
              <a:t> Isso envolve desde os aspectos mais diretos, como clientes, fornecedores e concorrentes, até as questões de ordem econômica, política, legal e cultural da sociedade. 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Assim</a:t>
            </a:r>
            <a:r>
              <a:rPr lang="pt-BR" sz="2400" dirty="0"/>
              <a:t>, cabe aos gestores de pessoas formularem suas políticas e proporem suas práticas, considerando as questões legais que envolvem as relações trabalhistas, as quais tiveram mudanças significativas no sentido de flexibilização e apoio ao crescimento empresarial.</a:t>
            </a:r>
          </a:p>
        </p:txBody>
      </p:sp>
    </p:spTree>
    <p:extLst>
      <p:ext uri="{BB962C8B-B14F-4D97-AF65-F5344CB8AC3E}">
        <p14:creationId xmlns:p14="http://schemas.microsoft.com/office/powerpoint/2010/main" val="141563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5" y="365125"/>
            <a:ext cx="116511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7- </a:t>
            </a:r>
            <a:r>
              <a:rPr lang="pt-BR" b="1" dirty="0"/>
              <a:t>Legislação para as atividades profissionais em segurança na saúde (Norma Regulamentadora (NR32)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035" y="1825625"/>
            <a:ext cx="11555895" cy="4826966"/>
          </a:xfrm>
        </p:spPr>
        <p:txBody>
          <a:bodyPr>
            <a:normAutofit/>
          </a:bodyPr>
          <a:lstStyle/>
          <a:p>
            <a:r>
              <a:rPr lang="pt-BR" sz="2400" dirty="0"/>
              <a:t>Ao gerenciar qualquer estabelecimento de serviços da saúde, o empregador deve estar atento às normas e diretrizes dispostas na NR32 para assegurar a segurança de seus trabalhadores. </a:t>
            </a:r>
            <a:endParaRPr lang="pt-BR" sz="2400" dirty="0" smtClean="0"/>
          </a:p>
          <a:p>
            <a:r>
              <a:rPr lang="pt-BR" sz="2400" dirty="0" smtClean="0"/>
              <a:t>Nesse </a:t>
            </a:r>
            <a:r>
              <a:rPr lang="pt-BR" sz="2400" dirty="0"/>
              <a:t>contexto, estabelecimentos de saúde devem ser entendidos como qualquer estabelecimento destinado à prestação de serviços de saúde para a população em qualquer nível de complexidade. </a:t>
            </a:r>
            <a:endParaRPr lang="pt-BR" sz="2400" dirty="0" smtClean="0"/>
          </a:p>
          <a:p>
            <a:r>
              <a:rPr lang="pt-BR" sz="2400" dirty="0" smtClean="0"/>
              <a:t>Assim</a:t>
            </a:r>
            <a:r>
              <a:rPr lang="pt-BR" sz="2400" dirty="0"/>
              <a:t>, a NR32 tem como objetivo a regulamentação dos riscos de exposição ocupacionais a agentes biológicos, químicos e físicos, além da gestão de resíduos dos serviços da saúde, das condições de conforto por ocasiões de refeições, das lavanderias, da limpeza e conservação e da manutenção de máquinas e equipamentos.</a:t>
            </a:r>
          </a:p>
        </p:txBody>
      </p:sp>
    </p:spTree>
    <p:extLst>
      <p:ext uri="{BB962C8B-B14F-4D97-AF65-F5344CB8AC3E}">
        <p14:creationId xmlns:p14="http://schemas.microsoft.com/office/powerpoint/2010/main" val="2739957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66 frases motivacionais para todos os dias do ano | PipeR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366 frases motivacionais para todos os dias do ano | PipeRu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45 frases de motivação e inspiração (as melhores) - Pen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57" y="1126436"/>
            <a:ext cx="8574156" cy="49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74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422" y="1533379"/>
            <a:ext cx="8978580" cy="4507984"/>
          </a:xfrm>
        </p:spPr>
        <p:txBody>
          <a:bodyPr>
            <a:normAutofit/>
          </a:bodyPr>
          <a:lstStyle/>
          <a:p>
            <a:r>
              <a:rPr lang="pt-BR" altLang="pt-BR" sz="2400" dirty="0" smtClean="0"/>
              <a:t>É o conjunto de tarefas planejadas, organizadas e executadas que garantam de maneira eficaz e eficiente, a aplicação dos recursos de uma organização, com o objetivo de serem atingidos os objetivos pré-determinados.</a:t>
            </a:r>
          </a:p>
          <a:p>
            <a:endParaRPr lang="pt-BR" sz="2400" dirty="0"/>
          </a:p>
        </p:txBody>
      </p:sp>
      <p:pic>
        <p:nvPicPr>
          <p:cNvPr id="2050" name="Picture 2" descr="Tecnologia e humanizaç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4" y="3670852"/>
            <a:ext cx="4996069" cy="2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54745"/>
            <a:ext cx="8596668" cy="1775655"/>
          </a:xfrm>
        </p:spPr>
        <p:txBody>
          <a:bodyPr/>
          <a:lstStyle/>
          <a:p>
            <a:r>
              <a:rPr lang="pt-BR" dirty="0" smtClean="0"/>
              <a:t>GESTÃO:</a:t>
            </a:r>
            <a:endParaRPr lang="pt-BR" dirty="0"/>
          </a:p>
        </p:txBody>
      </p:sp>
      <p:pic>
        <p:nvPicPr>
          <p:cNvPr id="1026" name="Picture 2" descr="OFICINA DE GESTÃO DO TRABALHO EM SAÚDE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5" y="1069145"/>
            <a:ext cx="11819021" cy="55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95" y="1825625"/>
            <a:ext cx="11285621" cy="4351338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Processo </a:t>
            </a:r>
            <a:r>
              <a:rPr lang="pt-BR" sz="4000" b="1" dirty="0"/>
              <a:t>de trabalho em </a:t>
            </a:r>
            <a:r>
              <a:rPr lang="pt-BR" sz="4000" b="1" dirty="0" smtClean="0"/>
              <a:t>saúde</a:t>
            </a:r>
            <a:r>
              <a:rPr lang="pt-BR" sz="4000" dirty="0" smtClean="0"/>
              <a:t> </a:t>
            </a:r>
            <a:r>
              <a:rPr lang="pt-BR" sz="4000" dirty="0"/>
              <a:t>é utilizado no estudo dos </a:t>
            </a:r>
            <a:r>
              <a:rPr lang="pt-BR" sz="4000" b="1" dirty="0"/>
              <a:t>processos de trabalho</a:t>
            </a:r>
            <a:r>
              <a:rPr lang="pt-BR" sz="4000" dirty="0"/>
              <a:t> específicos das diferentes áreas que compõem o campo da </a:t>
            </a:r>
            <a:r>
              <a:rPr lang="pt-BR" sz="4000" b="1" dirty="0"/>
              <a:t>saúde</a:t>
            </a:r>
            <a:r>
              <a:rPr lang="pt-BR" sz="4000" dirty="0"/>
              <a:t>, permitindo sua abordagem como práticas sociais para além de áreas profissionais especializadas.</a:t>
            </a:r>
          </a:p>
        </p:txBody>
      </p:sp>
      <p:pic>
        <p:nvPicPr>
          <p:cNvPr id="3074" name="Picture 2" descr="Técnicos em radiologia: medidas para proteção contra radiação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68" y="107743"/>
            <a:ext cx="1507297" cy="158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Gestão em Enfer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7" y="5232765"/>
            <a:ext cx="3687763" cy="162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24853" y="549276"/>
            <a:ext cx="11081084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Organização: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dirty="0">
                <a:solidFill>
                  <a:schemeClr val="tx1"/>
                </a:solidFill>
              </a:rPr>
              <a:t>       É uma entidade social formada por duas ou mais pessoas que trabalham de forma coordenada em determinado ambiente externo visando um objetivo coletivo. </a:t>
            </a:r>
            <a:r>
              <a:rPr lang="pt-BR" altLang="pt-BR" dirty="0" smtClean="0">
                <a:solidFill>
                  <a:schemeClr val="tx1"/>
                </a:solidFill>
              </a:rPr>
              <a:t>		Envolve </a:t>
            </a:r>
            <a:r>
              <a:rPr lang="pt-BR" altLang="pt-BR" dirty="0">
                <a:solidFill>
                  <a:schemeClr val="tx1"/>
                </a:solidFill>
              </a:rPr>
              <a:t>a divisão de tarefas e atribuição de responsabilidades.</a:t>
            </a:r>
            <a:endParaRPr lang="pt-BR" altLang="pt-BR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dirty="0"/>
              <a:t>	</a:t>
            </a:r>
          </a:p>
        </p:txBody>
      </p:sp>
      <p:pic>
        <p:nvPicPr>
          <p:cNvPr id="36867" name="Picture 5" descr="Gerente de Enfermagem pode Ganhar até R$ 17.000 mil re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69741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6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ctrTitle"/>
          </p:nvPr>
        </p:nvSpPr>
        <p:spPr>
          <a:xfrm>
            <a:off x="348916" y="476251"/>
            <a:ext cx="9633285" cy="796923"/>
          </a:xfrm>
        </p:spPr>
        <p:txBody>
          <a:bodyPr>
            <a:normAutofit/>
          </a:bodyPr>
          <a:lstStyle/>
          <a:p>
            <a:pPr algn="l"/>
            <a:r>
              <a:rPr lang="pt-BR" alt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EMPRESA:</a:t>
            </a:r>
          </a:p>
        </p:txBody>
      </p:sp>
      <p:sp>
        <p:nvSpPr>
          <p:cNvPr id="38915" name="Subtítulo 2"/>
          <p:cNvSpPr>
            <a:spLocks noGrp="1"/>
          </p:cNvSpPr>
          <p:nvPr>
            <p:ph type="subTitle" idx="1"/>
          </p:nvPr>
        </p:nvSpPr>
        <p:spPr>
          <a:xfrm>
            <a:off x="348916" y="1436688"/>
            <a:ext cx="10936705" cy="4202114"/>
          </a:xfrm>
        </p:spPr>
        <p:txBody>
          <a:bodyPr>
            <a:normAutofit/>
          </a:bodyPr>
          <a:lstStyle/>
          <a:p>
            <a:r>
              <a:rPr lang="pt-BR" altLang="pt-BR" sz="3600" dirty="0" smtClean="0">
                <a:solidFill>
                  <a:schemeClr val="tx1"/>
                </a:solidFill>
              </a:rPr>
              <a:t>É uma atividade econômica exercida profissionalmente pelo empresário por meio da articulação dos fatores produtivos para a produção ou circulação de bens ou de serviços</a:t>
            </a:r>
            <a:r>
              <a:rPr lang="pt-BR" altLang="pt-BR" sz="3600" dirty="0" smtClean="0"/>
              <a:t>.</a:t>
            </a:r>
          </a:p>
        </p:txBody>
      </p:sp>
      <p:sp>
        <p:nvSpPr>
          <p:cNvPr id="38916" name="AutoShape 2" descr="queconceito.com.br/wp-content/uploads/empresa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8917" name="AutoShape 4" descr="queconceito.com.br/wp-content/uploads/empresa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pic>
        <p:nvPicPr>
          <p:cNvPr id="38918" name="Picture 6" descr="queconceito.com.br/wp-content/uploads/emp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744914"/>
            <a:ext cx="3024188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Empresa: O que é? Objetivos, Conceitos e Tipos de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414722"/>
            <a:ext cx="3036804" cy="236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5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ctrTitle"/>
          </p:nvPr>
        </p:nvSpPr>
        <p:spPr>
          <a:xfrm>
            <a:off x="1467853" y="404813"/>
            <a:ext cx="8514347" cy="1295400"/>
          </a:xfrm>
        </p:spPr>
        <p:txBody>
          <a:bodyPr/>
          <a:lstStyle/>
          <a:p>
            <a:pPr algn="l"/>
            <a:r>
              <a:rPr lang="pt-BR" alt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DIFERENÇA:</a:t>
            </a:r>
            <a:r>
              <a:rPr lang="pt-BR" altLang="pt-B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39" name="Subtítulo 2"/>
          <p:cNvSpPr>
            <a:spLocks noGrp="1"/>
          </p:cNvSpPr>
          <p:nvPr>
            <p:ph type="subTitle" idx="1"/>
          </p:nvPr>
        </p:nvSpPr>
        <p:spPr>
          <a:xfrm>
            <a:off x="336885" y="1844675"/>
            <a:ext cx="9935830" cy="4400550"/>
          </a:xfrm>
        </p:spPr>
        <p:txBody>
          <a:bodyPr/>
          <a:lstStyle/>
          <a:p>
            <a:r>
              <a:rPr lang="pt-BR" altLang="pt-BR" sz="3600" dirty="0">
                <a:latin typeface="Helvetica Neue"/>
              </a:rPr>
              <a:t>A diferencia e que ORGANIZAÇÃO e um conjunto de esforço combinado para alcançar um objetivo e a EMPRESA e uma organização que através de suas atividades trabalham para obter lucro.</a:t>
            </a:r>
            <a:endParaRPr lang="pt-BR" altLang="pt-BR" sz="3600" dirty="0"/>
          </a:p>
        </p:txBody>
      </p:sp>
      <p:pic>
        <p:nvPicPr>
          <p:cNvPr id="4" name="Picture 5" descr="Gerente de Enfermagem pode Ganhar até R$ 17.000 mil re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436" y="494508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1103</Words>
  <Application>Microsoft Office PowerPoint</Application>
  <PresentationFormat>Widescreen</PresentationFormat>
  <Paragraphs>201</Paragraphs>
  <Slides>35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Microsoft YaHei</vt:lpstr>
      <vt:lpstr>Arial</vt:lpstr>
      <vt:lpstr>Calibri</vt:lpstr>
      <vt:lpstr>Helvetica Neue</vt:lpstr>
      <vt:lpstr>Times New Roman</vt:lpstr>
      <vt:lpstr>Trebuchet MS</vt:lpstr>
      <vt:lpstr>Wingdings</vt:lpstr>
      <vt:lpstr>Wingdings 3</vt:lpstr>
      <vt:lpstr>Facetado</vt:lpstr>
      <vt:lpstr>GESTÃO DE TRABALHO EM SAÚDE. </vt:lpstr>
      <vt:lpstr>AVALIÇÃO:</vt:lpstr>
      <vt:lpstr>CONTEÚDO: </vt:lpstr>
      <vt:lpstr>GESTÃO:</vt:lpstr>
      <vt:lpstr>GESTÃO:</vt:lpstr>
      <vt:lpstr>CONCEITO:</vt:lpstr>
      <vt:lpstr>Apresentação do PowerPoint</vt:lpstr>
      <vt:lpstr>EMPRESA:</vt:lpstr>
      <vt:lpstr>DIFERENÇA: </vt:lpstr>
      <vt:lpstr>Apresentação do PowerPoint</vt:lpstr>
      <vt:lpstr>Apresentação do PowerPoint</vt:lpstr>
      <vt:lpstr>Apresentação do PowerPoint</vt:lpstr>
      <vt:lpstr>1-Processo gerencial dos serviços de saúde </vt:lpstr>
      <vt:lpstr>Apresentação do PowerPoint</vt:lpstr>
      <vt:lpstr>Apresentação do PowerPoint</vt:lpstr>
      <vt:lpstr>PLANEJAMENTO:</vt:lpstr>
      <vt:lpstr>ORGANIZAÇAO:</vt:lpstr>
      <vt:lpstr>DIREÇAO: </vt:lpstr>
      <vt:lpstr>CONTROLE:</vt:lpstr>
      <vt:lpstr>Facilitadores e dificultadores para a realização da gerência de um serviço de saúde.</vt:lpstr>
      <vt:lpstr>Apresentação do PowerPoint</vt:lpstr>
      <vt:lpstr>O papel da tomada de decisão no processo gerencial dos serviços de saúde.</vt:lpstr>
      <vt:lpstr>2- Gestão de custos em estabelecimentos de interesse à saúde. </vt:lpstr>
      <vt:lpstr>3-Estratégias para solução de problemas </vt:lpstr>
      <vt:lpstr>Apresentação do PowerPoint</vt:lpstr>
      <vt:lpstr>4- Modelos organizacionais para inovação </vt:lpstr>
      <vt:lpstr>ESTILOS BASICOS DE LIDERANÇA</vt:lpstr>
      <vt:lpstr>ESTILOS BASICOS DE LIDERANÇA</vt:lpstr>
      <vt:lpstr>ESTILOS BASICOS DE LIDERANÇA</vt:lpstr>
      <vt:lpstr>Resumo das mudanças no trabalho</vt:lpstr>
      <vt:lpstr>Apresentação do PowerPoint</vt:lpstr>
      <vt:lpstr>5- Cuidados pessoais e regras básicas de etiqueta no trabalho </vt:lpstr>
      <vt:lpstr>6- Ambiente externo e gestão de pessoas </vt:lpstr>
      <vt:lpstr>7- Legislação para as atividades profissionais em segurança na saúde (Norma Regulamentadora (NR32)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DO TRABALHO EM SAÚDE.</dc:title>
  <dc:creator>Cliente</dc:creator>
  <cp:lastModifiedBy>Cliente</cp:lastModifiedBy>
  <cp:revision>32</cp:revision>
  <dcterms:created xsi:type="dcterms:W3CDTF">2022-07-29T22:57:44Z</dcterms:created>
  <dcterms:modified xsi:type="dcterms:W3CDTF">2023-02-22T01:26:58Z</dcterms:modified>
</cp:coreProperties>
</file>