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6" r:id="rId4"/>
    <p:sldId id="316" r:id="rId5"/>
    <p:sldId id="288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06/03/2023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equilibrio-termico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conducao-termica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conveccao-termica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irradiacao-termica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72920" y="2793499"/>
            <a:ext cx="7002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COMBATE A INCÊNDIOS</a:t>
            </a:r>
            <a:endParaRPr lang="pt-B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5131" y="749961"/>
            <a:ext cx="11678194" cy="211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9331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cs typeface="Arial" panose="020B0604020202020204" pitchFamily="34" charset="0"/>
              </a:rPr>
              <a:t>Quais são as fases de incêndio?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cs typeface="Arial" panose="020B0604020202020204" pitchFamily="34" charset="0"/>
            </a:endParaRPr>
          </a:p>
          <a:p>
            <a:r>
              <a:rPr lang="pt-BR" b="1" dirty="0"/>
              <a:t>4</a:t>
            </a:r>
            <a:r>
              <a:rPr lang="pt-BR" b="1" dirty="0" smtClean="0"/>
              <a:t>. Redução</a:t>
            </a:r>
            <a:endParaRPr lang="pt-BR" b="1" dirty="0"/>
          </a:p>
          <a:p>
            <a:r>
              <a:rPr lang="pt-BR" sz="2000" dirty="0"/>
              <a:t/>
            </a:r>
            <a:br>
              <a:rPr lang="pt-BR" sz="2000" dirty="0"/>
            </a:b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2C4167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uprum"/>
              </a:rPr>
              <a:t>  </a:t>
            </a:r>
          </a:p>
        </p:txBody>
      </p:sp>
      <p:pic>
        <p:nvPicPr>
          <p:cNvPr id="7170" name="Picture 2" descr="Fases de incêndi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918" y="2103437"/>
            <a:ext cx="62865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4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4698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pt-BR" sz="3600" dirty="0"/>
              <a:t>Neste estágio, o calor dissipado não é mais suficiente para fornecer calor, fazendo com que a combustão vá se esgotando. Em outras palavras, o </a:t>
            </a:r>
            <a:r>
              <a:rPr lang="pt-BR" sz="3600" b="1" dirty="0"/>
              <a:t>fogo vai perdendo força. Trata-se da fase final do incêndio.</a:t>
            </a:r>
            <a:endParaRPr lang="pt-BR" sz="3600" dirty="0"/>
          </a:p>
          <a:p>
            <a:pPr algn="just" fontAlgn="base"/>
            <a:r>
              <a:rPr lang="pt-BR" sz="3600" dirty="0"/>
              <a:t>Todos os estabelecimentos, empresas e residências devem estar cientes destes fatos, para saber como agir em caso de incêndios.</a:t>
            </a:r>
          </a:p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15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57051" y="1305673"/>
            <a:ext cx="113901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404040"/>
                </a:solidFill>
                <a:latin typeface="Roboto"/>
              </a:rPr>
              <a:t>A propagação ou transmissão de calor pode ocorrer de três maneiras</a:t>
            </a:r>
            <a:r>
              <a:rPr lang="pt-BR" sz="3600" dirty="0" smtClean="0">
                <a:solidFill>
                  <a:srgbClr val="404040"/>
                </a:solidFill>
                <a:latin typeface="Roboto"/>
              </a:rPr>
              <a:t>:</a:t>
            </a:r>
          </a:p>
          <a:p>
            <a:endParaRPr lang="pt-BR" sz="3600" dirty="0">
              <a:solidFill>
                <a:srgbClr val="404040"/>
              </a:solidFill>
              <a:latin typeface="Roboto"/>
            </a:endParaRPr>
          </a:p>
          <a:p>
            <a:pPr>
              <a:buFont typeface="+mj-lt"/>
              <a:buAutoNum type="arabicPeriod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Condução </a:t>
            </a:r>
            <a:r>
              <a:rPr lang="pt-BR" sz="3600" dirty="0" smtClean="0">
                <a:solidFill>
                  <a:srgbClr val="404040"/>
                </a:solidFill>
                <a:latin typeface="Roboto"/>
              </a:rPr>
              <a:t>Térmica</a:t>
            </a:r>
          </a:p>
          <a:p>
            <a:endParaRPr lang="pt-BR" sz="3600" dirty="0">
              <a:solidFill>
                <a:srgbClr val="404040"/>
              </a:solidFill>
              <a:latin typeface="Roboto"/>
            </a:endParaRPr>
          </a:p>
          <a:p>
            <a:pPr>
              <a:buFont typeface="+mj-lt"/>
              <a:buAutoNum type="arabicPeriod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Convecção </a:t>
            </a:r>
            <a:r>
              <a:rPr lang="pt-BR" sz="3600" dirty="0" smtClean="0">
                <a:solidFill>
                  <a:srgbClr val="404040"/>
                </a:solidFill>
                <a:latin typeface="Roboto"/>
              </a:rPr>
              <a:t>Térmica</a:t>
            </a:r>
          </a:p>
          <a:p>
            <a:pPr>
              <a:buFont typeface="+mj-lt"/>
              <a:buAutoNum type="arabicPeriod"/>
            </a:pPr>
            <a:endParaRPr lang="pt-BR" sz="3600" dirty="0">
              <a:solidFill>
                <a:srgbClr val="404040"/>
              </a:solidFill>
              <a:latin typeface="Roboto"/>
            </a:endParaRPr>
          </a:p>
          <a:p>
            <a:pPr>
              <a:buFont typeface="+mj-lt"/>
              <a:buAutoNum type="arabicPeriod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Irradiação Térmica</a:t>
            </a:r>
            <a:endParaRPr lang="pt-BR" sz="3600" b="0" i="0" dirty="0">
              <a:solidFill>
                <a:srgbClr val="40404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61572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13507" y="1187711"/>
            <a:ext cx="11534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solidFill>
                  <a:srgbClr val="404040"/>
                </a:solidFill>
                <a:latin typeface="Roboto"/>
              </a:rPr>
              <a:t>O que é calor?</a:t>
            </a:r>
          </a:p>
          <a:p>
            <a:pPr algn="just"/>
            <a:r>
              <a:rPr lang="pt-BR" sz="3200" dirty="0">
                <a:solidFill>
                  <a:srgbClr val="404040"/>
                </a:solidFill>
                <a:latin typeface="Roboto"/>
              </a:rPr>
              <a:t>Vale lembrar que o calor, também chamado de energia calorífica, é um conceito da área da física que determina a troca de energia térmica entre dois corpos.</a:t>
            </a:r>
          </a:p>
          <a:p>
            <a:pPr algn="just"/>
            <a:r>
              <a:rPr lang="pt-BR" sz="3200" dirty="0">
                <a:solidFill>
                  <a:srgbClr val="404040"/>
                </a:solidFill>
                <a:latin typeface="Roboto"/>
              </a:rPr>
              <a:t>Essa transferência de energia tem a finalidade de atingir o </a:t>
            </a:r>
            <a:r>
              <a:rPr lang="pt-BR" sz="3200" u="sng" dirty="0">
                <a:solidFill>
                  <a:srgbClr val="404040"/>
                </a:solidFill>
                <a:latin typeface="Roboto"/>
                <a:hlinkClick r:id="rId2"/>
              </a:rPr>
              <a:t>equilíbrio térmico</a:t>
            </a:r>
            <a:r>
              <a:rPr lang="pt-BR" sz="3200" dirty="0">
                <a:solidFill>
                  <a:srgbClr val="404040"/>
                </a:solidFill>
                <a:latin typeface="Roboto"/>
              </a:rPr>
              <a:t> entre dois corpos, ou seja, a mesma temperatura.</a:t>
            </a:r>
          </a:p>
          <a:p>
            <a:pPr algn="just"/>
            <a:r>
              <a:rPr lang="pt-BR" sz="3200" dirty="0">
                <a:solidFill>
                  <a:srgbClr val="404040"/>
                </a:solidFill>
                <a:latin typeface="Roboto"/>
              </a:rPr>
              <a:t>Assim, um corpo mais quente transfere calor para um corpo mais frio até que ambos tenham a mesma temperatura.</a:t>
            </a:r>
            <a:endParaRPr lang="pt-BR" sz="3200" b="0" i="0" dirty="0">
              <a:solidFill>
                <a:srgbClr val="40404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11154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pic>
        <p:nvPicPr>
          <p:cNvPr id="8194" name="Picture 2" descr="Tipos de Propagação de Ca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15" y="1565580"/>
            <a:ext cx="8029122" cy="449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08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8748" y="1579963"/>
            <a:ext cx="115345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latin typeface="Roboto"/>
                <a:hlinkClick r:id="rId2"/>
              </a:rPr>
              <a:t>Condução Térmica</a:t>
            </a:r>
            <a:r>
              <a:rPr lang="pt-BR" sz="4000" dirty="0">
                <a:solidFill>
                  <a:srgbClr val="404040"/>
                </a:solidFill>
                <a:latin typeface="Roboto"/>
              </a:rPr>
              <a:t>: A energia calorífica é transmitida por meio de corpos sólidos que aquecem, seja pelo calor do fogo, ou pelo contato com outro mais quente. Assim, quando aquecemos um corpo sólido, a energia cinética aumenta e consequentemente, a agitação das moléculas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55666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2834" y="1601808"/>
            <a:ext cx="116808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u="sng" dirty="0">
                <a:latin typeface="Roboto"/>
                <a:hlinkClick r:id="rId2"/>
              </a:rPr>
              <a:t>Convecção Térmica</a:t>
            </a:r>
            <a:r>
              <a:rPr lang="pt-BR" sz="4000" dirty="0">
                <a:solidFill>
                  <a:srgbClr val="404040"/>
                </a:solidFill>
                <a:latin typeface="Roboto"/>
              </a:rPr>
              <a:t>: esse tipo de transmissão de calor ocorre em substâncias que estejam no estado líquido ou gasoso. Criam-se correntes circulares chamadas de "correntes de convecção", as quais são determinadas pela diferença de densidade entre o fluido mais quente e o mais frio.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0692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30298" y="603083"/>
            <a:ext cx="6580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PROPAGAÇÃO DO CALOR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2217" y="1671433"/>
            <a:ext cx="115475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400" b="1" dirty="0">
                <a:latin typeface="Roboto"/>
                <a:hlinkClick r:id="rId2"/>
              </a:rPr>
              <a:t>Irradiação Térmica</a:t>
            </a:r>
            <a:r>
              <a:rPr lang="pt-BR" sz="4400" dirty="0">
                <a:solidFill>
                  <a:srgbClr val="404040"/>
                </a:solidFill>
                <a:latin typeface="Roboto"/>
              </a:rPr>
              <a:t>: por meio das ondas eletromagnéticas ou ondas de calor de um corpo ocorre a transferência de energia térmica. Nesse caso, as partículas elétricas de um objeto aumentam, da mesma forma que sua energia cinética.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09348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27549" y="595891"/>
            <a:ext cx="87644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4800" b="1" dirty="0"/>
              <a:t>Exemplos de Propagação de Calor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79548" y="1565579"/>
            <a:ext cx="115883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404040"/>
                </a:solidFill>
                <a:latin typeface="Roboto"/>
              </a:rPr>
              <a:t>Condução Térmica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de uma barra de metal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de uma colher de metal pousada numa panela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do cabo de metal de uma panela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de uma xícara de chá ou café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da roupa pelo ferro elétrico</a:t>
            </a:r>
            <a:endParaRPr lang="pt-BR" sz="3600" b="0" i="0" dirty="0">
              <a:solidFill>
                <a:srgbClr val="40404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0313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27549" y="595891"/>
            <a:ext cx="87644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4800" b="1" dirty="0"/>
              <a:t>Exemplos de Propagação de Calor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37881" y="1786474"/>
            <a:ext cx="113437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404040"/>
                </a:solidFill>
                <a:latin typeface="Roboto"/>
              </a:rPr>
              <a:t>Convecção Térmica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Aquecimento de líquidos numa panela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Geladeira e congelador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Ar-condicionado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Aquecedores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Correntes de ar atmosférico</a:t>
            </a:r>
            <a:endParaRPr lang="pt-BR" sz="3600" b="0" i="0" dirty="0">
              <a:solidFill>
                <a:srgbClr val="40404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82112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59747" y="2793499"/>
            <a:ext cx="9828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 DE PROPAGAÇÃO DO FOGO</a:t>
            </a:r>
            <a:endParaRPr lang="pt-B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892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27549" y="595891"/>
            <a:ext cx="87644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4800" b="1" dirty="0"/>
              <a:t>Exemplos de Propagação de Calor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Tipos de Propagação de Calor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Roboto"/>
              </a:rPr>
              <a:t>  </a:t>
            </a:r>
            <a:endParaRPr kumimoji="0" lang="pt-BR" altLang="pt-BR" sz="11700" b="0" i="0" u="none" strike="noStrike" cap="none" normalizeH="0" baseline="0" smtClean="0">
              <a:ln>
                <a:noFill/>
              </a:ln>
              <a:solidFill>
                <a:srgbClr val="404040"/>
              </a:solidFill>
              <a:effectLst/>
              <a:latin typeface="Roboto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07910" y="1786474"/>
            <a:ext cx="107507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404040"/>
                </a:solidFill>
                <a:latin typeface="Roboto"/>
              </a:rPr>
              <a:t>Irradiação Térmica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Energia solar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Placas solares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Assar alimentos no formo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Fogo das lareiras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rgbClr val="404040"/>
                </a:solidFill>
                <a:latin typeface="Roboto"/>
              </a:rPr>
              <a:t>Estufas das plantas</a:t>
            </a:r>
            <a:endParaRPr lang="pt-BR" sz="3600" b="0" i="0" dirty="0">
              <a:solidFill>
                <a:srgbClr val="40404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691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4" y="349736"/>
            <a:ext cx="1129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48194" y="764563"/>
            <a:ext cx="114430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CONTEÚDO PROGRAMÁTICO:</a:t>
            </a:r>
          </a:p>
          <a:p>
            <a:endParaRPr lang="pt-BR" sz="2800" b="1" dirty="0"/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Formas de Propagação do Fogo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- Condução;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- Convecção;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- Irradiação;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- Pontos e temperaturas importantes do fogo.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728820" y="355949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5131" y="1057738"/>
            <a:ext cx="11678194" cy="150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9331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cs typeface="Arial" panose="020B0604020202020204" pitchFamily="34" charset="0"/>
              </a:rPr>
              <a:t>Quais são as fases de incêndio?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2C4167"/>
                </a:solidFill>
                <a:effectLst/>
                <a:cs typeface="Arial" panose="020B0604020202020204" pitchFamily="34" charset="0"/>
              </a:rPr>
              <a:t>1. Ignição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uprum"/>
              </a:rPr>
              <a:t> 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117" y="1996168"/>
            <a:ext cx="627697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0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4694" y="1252071"/>
            <a:ext cx="11527794" cy="443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fogo pode se propagar: 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Pelo contato da chama em outros combustíveis; </a:t>
            </a:r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Através do deslocamento de partículas incandescentes; • Pela ação do calor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forma pela qual se transmite o calor através do próprio material, de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molécu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a molécula ou de corpo a corpo.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2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122" name="Picture 2" descr="fases de incendio propagação do f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105" y="2364694"/>
            <a:ext cx="62865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5131" y="1057738"/>
            <a:ext cx="11678194" cy="150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9331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cs typeface="Arial" panose="020B0604020202020204" pitchFamily="34" charset="0"/>
              </a:rPr>
              <a:t>Quais são as fases de incêndio?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2000" b="1" dirty="0">
                <a:solidFill>
                  <a:srgbClr val="2C4167"/>
                </a:solidFill>
                <a:cs typeface="Arial" panose="020B0604020202020204" pitchFamily="34" charset="0"/>
              </a:rPr>
              <a:t>2</a:t>
            </a: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2C4167"/>
                </a:solidFill>
                <a:effectLst/>
                <a:cs typeface="Arial" panose="020B0604020202020204" pitchFamily="34" charset="0"/>
              </a:rPr>
              <a:t>. Propagação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uprum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6058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pt-BR" sz="3200" dirty="0"/>
              <a:t>Neste estágio, o incêndio começa a se espalhar por todo o ambiente. Alguns elementos auxiliam para que a propagação ocorra de forma ainda mais rápida, como</a:t>
            </a:r>
            <a:r>
              <a:rPr lang="pt-BR" sz="3200" b="1" dirty="0"/>
              <a:t> gasolina, papel, álcool, galhos e folhas secas.</a:t>
            </a:r>
            <a:endParaRPr lang="pt-BR" sz="3200" dirty="0"/>
          </a:p>
          <a:p>
            <a:pPr algn="just" fontAlgn="base"/>
            <a:r>
              <a:rPr lang="pt-BR" sz="3200" dirty="0"/>
              <a:t>No entanto, outras substâncias como </a:t>
            </a:r>
            <a:r>
              <a:rPr lang="pt-BR" sz="3200" b="1" dirty="0"/>
              <a:t>concreto ou cimento</a:t>
            </a:r>
            <a:r>
              <a:rPr lang="pt-BR" sz="3200" dirty="0"/>
              <a:t> ajudam na retenção da propagação.</a:t>
            </a:r>
          </a:p>
          <a:p>
            <a:pPr algn="just" fontAlgn="base"/>
            <a:r>
              <a:rPr lang="pt-BR" sz="3200" dirty="0"/>
              <a:t>Analisando as substâncias que estão presentes no ambiente em questão, é possível ter uma noção da velocidade com a qual esse incêndio irá se propagar.</a:t>
            </a:r>
          </a:p>
          <a:p>
            <a:pPr algn="just">
              <a:lnSpc>
                <a:spcPct val="150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51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5131" y="749961"/>
            <a:ext cx="11678194" cy="211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79331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cs typeface="Arial" panose="020B0604020202020204" pitchFamily="34" charset="0"/>
              </a:rPr>
              <a:t>Quais são as fases de incêndio?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cs typeface="Arial" panose="020B0604020202020204" pitchFamily="34" charset="0"/>
            </a:endParaRPr>
          </a:p>
          <a:p>
            <a:r>
              <a:rPr lang="pt-BR" b="1" dirty="0" smtClean="0"/>
              <a:t>3</a:t>
            </a:r>
            <a:r>
              <a:rPr lang="pt-BR" b="1" dirty="0"/>
              <a:t>. Combustão contínua</a:t>
            </a:r>
          </a:p>
          <a:p>
            <a:r>
              <a:rPr lang="pt-BR" sz="2000" dirty="0"/>
              <a:t/>
            </a:r>
            <a:br>
              <a:rPr lang="pt-BR" sz="2000" dirty="0"/>
            </a:br>
            <a:endParaRPr kumimoji="0" lang="pt-BR" altLang="pt-BR" sz="2000" b="1" i="0" u="none" strike="noStrike" cap="none" normalizeH="0" baseline="0" dirty="0" smtClean="0">
              <a:ln>
                <a:noFill/>
              </a:ln>
              <a:solidFill>
                <a:srgbClr val="2C4167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uprum"/>
              </a:rPr>
              <a:t>  </a:t>
            </a:r>
          </a:p>
        </p:txBody>
      </p:sp>
      <p:pic>
        <p:nvPicPr>
          <p:cNvPr id="6146" name="Picture 2" descr="Fases de incêndi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09" y="2207939"/>
            <a:ext cx="628650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7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9379" y="1565580"/>
            <a:ext cx="1152779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/>
              <a:t>Neste estágio, ocorre a reação em cadeia. O que é isso? O calor que foi liberado no incêndio se torna suficiente para fazer com objetos próximos entrem em combustão. Enquanto existir combustível e comburente, este processo continuará ocorrendo.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589000" y="603083"/>
            <a:ext cx="64631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MEIOS DE PROPAGAÇÃO</a:t>
            </a:r>
            <a:endParaRPr lang="pt-B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975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740</Words>
  <Application>Microsoft Office PowerPoint</Application>
  <PresentationFormat>Widescreen</PresentationFormat>
  <Paragraphs>97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Cuprum</vt:lpstr>
      <vt:lpstr>Roboto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ALEX SANDRO DE ALMEIDA</cp:lastModifiedBy>
  <cp:revision>49</cp:revision>
  <dcterms:created xsi:type="dcterms:W3CDTF">2022-04-11T21:43:05Z</dcterms:created>
  <dcterms:modified xsi:type="dcterms:W3CDTF">2023-03-07T01:12:11Z</dcterms:modified>
</cp:coreProperties>
</file>