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315" r:id="rId4"/>
    <p:sldId id="314" r:id="rId5"/>
    <p:sldId id="286" r:id="rId6"/>
    <p:sldId id="288" r:id="rId7"/>
    <p:sldId id="299" r:id="rId8"/>
    <p:sldId id="289" r:id="rId9"/>
    <p:sldId id="290" r:id="rId10"/>
    <p:sldId id="292" r:id="rId11"/>
    <p:sldId id="291" r:id="rId12"/>
    <p:sldId id="293" r:id="rId13"/>
    <p:sldId id="302" r:id="rId14"/>
    <p:sldId id="301" r:id="rId15"/>
    <p:sldId id="298" r:id="rId16"/>
    <p:sldId id="300" r:id="rId17"/>
    <p:sldId id="295" r:id="rId18"/>
    <p:sldId id="296" r:id="rId19"/>
    <p:sldId id="297" r:id="rId20"/>
    <p:sldId id="303" r:id="rId21"/>
    <p:sldId id="313" r:id="rId22"/>
    <p:sldId id="304" r:id="rId23"/>
    <p:sldId id="305" r:id="rId24"/>
    <p:sldId id="306" r:id="rId25"/>
    <p:sldId id="307" r:id="rId26"/>
    <p:sldId id="308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9592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2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20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6058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640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8190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1242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15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37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0391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178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3276E-D8DA-4042-8964-BAB5C4170AED}" type="datetimeFigureOut">
              <a:rPr lang="pt-BR" smtClean="0"/>
              <a:t>27/02/2023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43154-F75A-4E9B-B1DA-86BE760AA9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757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72920" y="2793499"/>
            <a:ext cx="7002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COMBATE A INCÊNDIOS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72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48194" y="1340625"/>
            <a:ext cx="11700789" cy="4157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Em alguns incêndios o comportamento do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fogo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 é diferenciado, podendo gerar os chamados backdraft ou flashover, que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são fenômenos do fogo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, e que muitas vezes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são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 extremamente agressivos em relação a sua propagação e intensidade.</a:t>
            </a:r>
            <a:endParaRPr lang="pt-BR" sz="3600" dirty="0"/>
          </a:p>
        </p:txBody>
      </p:sp>
      <p:sp>
        <p:nvSpPr>
          <p:cNvPr id="4" name="Retângulo 3"/>
          <p:cNvSpPr/>
          <p:nvPr/>
        </p:nvSpPr>
        <p:spPr>
          <a:xfrm>
            <a:off x="9160491" y="263616"/>
            <a:ext cx="1873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FOGO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346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56754" y="1296141"/>
            <a:ext cx="11688433" cy="4157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Os elementos que compõem o fogo são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combustível, comburente e calor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. Estes formam o Triângulo do Fogo. Quando ocorre a reação em cadeia desses três elementos, tem-se o quadrado do fogo, ou Tetraedro do Fogo, que substitui o Triângulo do Fogo.</a:t>
            </a:r>
            <a:endParaRPr lang="pt-BR" sz="3600" dirty="0"/>
          </a:p>
        </p:txBody>
      </p:sp>
      <p:sp>
        <p:nvSpPr>
          <p:cNvPr id="4" name="Retângulo 3"/>
          <p:cNvSpPr/>
          <p:nvPr/>
        </p:nvSpPr>
        <p:spPr>
          <a:xfrm>
            <a:off x="9160491" y="263616"/>
            <a:ext cx="1873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FOGO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52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48194" y="1550065"/>
            <a:ext cx="115772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1. 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Fogo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 - É uma reação química de oxidação com desprendimento de luz e calor, esta reação é denominada de combustão. </a:t>
            </a:r>
            <a:endParaRPr lang="pt-BR" sz="3600" dirty="0" smtClean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just"/>
            <a:endParaRPr lang="pt-BR" sz="3600" dirty="0" smtClean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2</a:t>
            </a:r>
            <a:r>
              <a:rPr lang="pt-BR" sz="3600" dirty="0" smtClean="0">
                <a:solidFill>
                  <a:srgbClr val="202124"/>
                </a:solidFill>
                <a:latin typeface="arial" panose="020B0604020202020204" pitchFamily="34" charset="0"/>
              </a:rPr>
              <a:t>.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Incêndio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 - É todo o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fogo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 não controlado pelo homem que tenha a tendência de se alastras e de destruir.</a:t>
            </a:r>
            <a:endParaRPr lang="pt-BR" sz="3600" dirty="0"/>
          </a:p>
        </p:txBody>
      </p:sp>
      <p:sp>
        <p:nvSpPr>
          <p:cNvPr id="4" name="Retângulo 3"/>
          <p:cNvSpPr/>
          <p:nvPr/>
        </p:nvSpPr>
        <p:spPr>
          <a:xfrm>
            <a:off x="9160491" y="263616"/>
            <a:ext cx="1873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FOGO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51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48194" y="725281"/>
            <a:ext cx="1155250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404040"/>
                </a:solidFill>
                <a:latin typeface="Roboto"/>
              </a:rPr>
              <a:t>A história do </a:t>
            </a:r>
            <a:r>
              <a:rPr lang="pt-BR" sz="2400" b="1" dirty="0" smtClean="0">
                <a:solidFill>
                  <a:srgbClr val="404040"/>
                </a:solidFill>
                <a:latin typeface="Roboto"/>
              </a:rPr>
              <a:t>fogo</a:t>
            </a:r>
          </a:p>
          <a:p>
            <a:endParaRPr lang="pt-BR" sz="2400" b="1" dirty="0">
              <a:solidFill>
                <a:srgbClr val="404040"/>
              </a:solidFill>
              <a:latin typeface="Roboto"/>
            </a:endParaRPr>
          </a:p>
          <a:p>
            <a:r>
              <a:rPr lang="pt-BR" sz="2400" dirty="0">
                <a:solidFill>
                  <a:srgbClr val="404040"/>
                </a:solidFill>
                <a:latin typeface="Roboto"/>
              </a:rPr>
              <a:t>Faz parte do Paleolítico, período compreendido entre de 4,4 milhões de anos até 8000 a.C., o domínio do fogo pelo homem. A partir do momento que o homem conseguiu utilizar a descoberta a seu favor, o fogo tornou-se um alicerce para as civilizações</a:t>
            </a:r>
            <a:r>
              <a:rPr lang="pt-BR" sz="2400" dirty="0" smtClean="0">
                <a:solidFill>
                  <a:srgbClr val="404040"/>
                </a:solidFill>
                <a:latin typeface="Roboto"/>
              </a:rPr>
              <a:t>.</a:t>
            </a:r>
          </a:p>
          <a:p>
            <a:endParaRPr lang="pt-BR" sz="2400" dirty="0">
              <a:solidFill>
                <a:srgbClr val="404040"/>
              </a:solidFill>
              <a:latin typeface="Roboto"/>
            </a:endParaRPr>
          </a:p>
          <a:p>
            <a:r>
              <a:rPr lang="pt-BR" sz="2400" dirty="0">
                <a:solidFill>
                  <a:srgbClr val="404040"/>
                </a:solidFill>
                <a:latin typeface="Roboto"/>
              </a:rPr>
              <a:t>Vale lembrar que antes disso, o homem já tinha observado o fogo em decorrência de fenômenos naturais, como raios, que provocam incêndios, e erupções de vulcões</a:t>
            </a:r>
            <a:r>
              <a:rPr lang="pt-BR" sz="2400" dirty="0" smtClean="0">
                <a:solidFill>
                  <a:srgbClr val="404040"/>
                </a:solidFill>
                <a:latin typeface="Roboto"/>
              </a:rPr>
              <a:t>.</a:t>
            </a:r>
          </a:p>
          <a:p>
            <a:endParaRPr lang="pt-BR" sz="2400" dirty="0">
              <a:solidFill>
                <a:srgbClr val="404040"/>
              </a:solidFill>
              <a:latin typeface="Roboto"/>
            </a:endParaRPr>
          </a:p>
          <a:p>
            <a:r>
              <a:rPr lang="pt-BR" sz="2400" dirty="0">
                <a:solidFill>
                  <a:srgbClr val="404040"/>
                </a:solidFill>
                <a:latin typeface="Roboto"/>
              </a:rPr>
              <a:t>O </a:t>
            </a:r>
            <a:r>
              <a:rPr lang="pt-BR" sz="2400" i="1" dirty="0">
                <a:solidFill>
                  <a:srgbClr val="404040"/>
                </a:solidFill>
                <a:latin typeface="Roboto"/>
              </a:rPr>
              <a:t>homo </a:t>
            </a:r>
            <a:r>
              <a:rPr lang="pt-BR" sz="2400" i="1" dirty="0" err="1">
                <a:solidFill>
                  <a:srgbClr val="404040"/>
                </a:solidFill>
                <a:latin typeface="Roboto"/>
              </a:rPr>
              <a:t>erectus</a:t>
            </a:r>
            <a:r>
              <a:rPr lang="pt-BR" sz="2400" dirty="0">
                <a:solidFill>
                  <a:srgbClr val="404040"/>
                </a:solidFill>
                <a:latin typeface="Roboto"/>
              </a:rPr>
              <a:t> foi o primeiro ancestral do ser humano a dominar o fogo, utilizando pedras e madeira. Através do atrito entre duas pedras, a faísca liberada servia como fonte de ignição para iniciar a chama.</a:t>
            </a:r>
            <a:endParaRPr lang="pt-BR" sz="2400" b="0" i="0" dirty="0">
              <a:solidFill>
                <a:srgbClr val="404040"/>
              </a:solidFill>
              <a:effectLst/>
              <a:latin typeface="Roboto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160491" y="263616"/>
            <a:ext cx="1873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FOGO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18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26361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48194" y="1209063"/>
            <a:ext cx="1157722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>
                <a:solidFill>
                  <a:srgbClr val="404040"/>
                </a:solidFill>
                <a:latin typeface="Roboto"/>
              </a:rPr>
              <a:t>Com o surgimento do fogo, os povos aprenderam a utilizá-lo para se aquecer, cozinhar alimentos, espantar animais ferozes e iluminar ambientes durante a noite. Como consequência também, a fabricação de ferramentas de ferro foi possível com o desenvolvimento da metalurgia, técnica descoberta com a moldagem do metal no fogo</a:t>
            </a:r>
            <a:r>
              <a:rPr lang="pt-BR" sz="2400" dirty="0" smtClean="0">
                <a:solidFill>
                  <a:srgbClr val="404040"/>
                </a:solidFill>
                <a:latin typeface="Roboto"/>
              </a:rPr>
              <a:t>.</a:t>
            </a:r>
          </a:p>
          <a:p>
            <a:pPr algn="just"/>
            <a:endParaRPr lang="pt-BR" sz="2400" dirty="0">
              <a:solidFill>
                <a:srgbClr val="404040"/>
              </a:solidFill>
              <a:latin typeface="Roboto"/>
            </a:endParaRPr>
          </a:p>
          <a:p>
            <a:pPr algn="just"/>
            <a:r>
              <a:rPr lang="pt-BR" sz="2400" dirty="0">
                <a:solidFill>
                  <a:srgbClr val="404040"/>
                </a:solidFill>
                <a:latin typeface="Roboto"/>
              </a:rPr>
              <a:t>Para os gregos, existia o mito de que o fogo foi roubado dos deuses por Prometeu e entregue aos homens. O filósofo grego Empédocles utilizou o fogo para tentar explicar a composição da matéria, juntamente com o ar, a água e a terra. Para Aristóteles, o fogo poderia ser distinguido dos demais elementos pelas suas propriedades, quente e seco.</a:t>
            </a:r>
            <a:endParaRPr lang="pt-BR" sz="2400" b="0" i="0" dirty="0">
              <a:solidFill>
                <a:srgbClr val="404040"/>
              </a:solidFill>
              <a:effectLst/>
              <a:latin typeface="Roboto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160491" y="263616"/>
            <a:ext cx="1873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FOGO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257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48194" y="1422574"/>
            <a:ext cx="1163900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200" b="1" dirty="0" smtClean="0">
                <a:solidFill>
                  <a:srgbClr val="333333"/>
                </a:solidFill>
                <a:latin typeface="Proxima Nova Rg"/>
              </a:rPr>
              <a:t>Combustível</a:t>
            </a:r>
            <a:endParaRPr lang="pt-BR" sz="3200" dirty="0">
              <a:solidFill>
                <a:srgbClr val="333333"/>
              </a:solidFill>
              <a:latin typeface="Proxima Nova Rg"/>
            </a:endParaRPr>
          </a:p>
          <a:p>
            <a:pPr algn="just"/>
            <a:r>
              <a:rPr lang="pt-BR" sz="3200" dirty="0">
                <a:solidFill>
                  <a:srgbClr val="333333"/>
                </a:solidFill>
                <a:latin typeface="Proxima Nova Rg"/>
              </a:rPr>
              <a:t>É toda a substância capaz de queimar e alimentar a combustão. Os combustíveis podem ser sólidos (ex.: madeira , papel, plástico etc.) , líquidos ( ex.: gasolina, </a:t>
            </a:r>
            <a:r>
              <a:rPr lang="pt-BR" sz="3200" dirty="0" smtClean="0">
                <a:solidFill>
                  <a:srgbClr val="333333"/>
                </a:solidFill>
                <a:latin typeface="Proxima Nova Rg"/>
              </a:rPr>
              <a:t>álcool, </a:t>
            </a:r>
            <a:r>
              <a:rPr lang="pt-BR" sz="3200" dirty="0">
                <a:solidFill>
                  <a:srgbClr val="333333"/>
                </a:solidFill>
                <a:latin typeface="Proxima Nova Rg"/>
              </a:rPr>
              <a:t>óleos etc.) ou gasosos (ex.: gás natural, GLP, monóxido de carbono e etc. ) e a grande maioria precisa passar pelo estado gasoso para, então, produzir vapores inflamáveis capazes de se combinar com o oxigênio.</a:t>
            </a:r>
            <a:endParaRPr lang="pt-BR" sz="3200" b="0" i="0" dirty="0">
              <a:solidFill>
                <a:srgbClr val="333333"/>
              </a:solidFill>
              <a:effectLst/>
              <a:latin typeface="Proxima Nova Rg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567649" y="477354"/>
            <a:ext cx="54148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Componentes do Fogo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699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33898" y="1246795"/>
            <a:ext cx="1113979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dirty="0">
                <a:solidFill>
                  <a:srgbClr val="333333"/>
                </a:solidFill>
                <a:latin typeface="Proxima Nova Rg"/>
              </a:rPr>
              <a:t>Combustível</a:t>
            </a:r>
            <a:endParaRPr lang="pt-BR" sz="2800" dirty="0">
              <a:solidFill>
                <a:srgbClr val="333333"/>
              </a:solidFill>
              <a:latin typeface="Proxima Nova Rg"/>
            </a:endParaRPr>
          </a:p>
          <a:p>
            <a:pPr algn="just">
              <a:lnSpc>
                <a:spcPct val="150000"/>
              </a:lnSpc>
            </a:pPr>
            <a:r>
              <a:rPr lang="pt-PT" sz="2800" b="1" dirty="0" smtClean="0">
                <a:solidFill>
                  <a:srgbClr val="202124"/>
                </a:solidFill>
                <a:latin typeface="arial" panose="020B0604020202020204" pitchFamily="34" charset="0"/>
              </a:rPr>
              <a:t>Os </a:t>
            </a:r>
            <a:r>
              <a:rPr lang="pt-PT" sz="2800" b="1" dirty="0">
                <a:solidFill>
                  <a:srgbClr val="202124"/>
                </a:solidFill>
                <a:latin typeface="arial" panose="020B0604020202020204" pitchFamily="34" charset="0"/>
              </a:rPr>
              <a:t>combustíveis podem ser sólidos (ex.: madeira , papel, plástico etc.) , líquidos ( ex.: gasolina, alcool, óleos etc.)</a:t>
            </a:r>
            <a:r>
              <a:rPr lang="pt-PT" sz="2800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pt-PT" sz="2800" b="1" dirty="0">
                <a:solidFill>
                  <a:srgbClr val="202124"/>
                </a:solidFill>
                <a:latin typeface="arial" panose="020B0604020202020204" pitchFamily="34" charset="0"/>
              </a:rPr>
              <a:t>ou gasosos (ex.: gás natural, GLP, monóxido de carbono e etc. )</a:t>
            </a:r>
            <a:r>
              <a:rPr lang="pt-PT" sz="2800" dirty="0">
                <a:solidFill>
                  <a:srgbClr val="202124"/>
                </a:solidFill>
                <a:latin typeface="arial" panose="020B0604020202020204" pitchFamily="34" charset="0"/>
              </a:rPr>
              <a:t> e a grande maioria precisa passar pelo estado gasoso para, então, produzir vapores inflamáveis capazes de se combinar com o oxigênio.</a:t>
            </a:r>
            <a:endParaRPr lang="pt-BR" sz="28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PT" sz="2800" dirty="0">
                <a:solidFill>
                  <a:srgbClr val="202124"/>
                </a:solidFill>
                <a:latin typeface="arial" panose="020B0604020202020204" pitchFamily="34" charset="0"/>
              </a:rPr>
              <a:t/>
            </a:r>
            <a:br>
              <a:rPr lang="pt-PT" sz="2800" dirty="0">
                <a:solidFill>
                  <a:srgbClr val="202124"/>
                </a:solidFill>
                <a:latin typeface="arial" panose="020B0604020202020204" pitchFamily="34" charset="0"/>
              </a:rPr>
            </a:br>
            <a:endParaRPr lang="pt-BR" sz="2800" dirty="0"/>
          </a:p>
        </p:txBody>
      </p:sp>
      <p:sp>
        <p:nvSpPr>
          <p:cNvPr id="5" name="Retângulo 4"/>
          <p:cNvSpPr/>
          <p:nvPr/>
        </p:nvSpPr>
        <p:spPr>
          <a:xfrm>
            <a:off x="6567649" y="477354"/>
            <a:ext cx="54148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Componentes do Fogo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3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69640" y="1246795"/>
            <a:ext cx="11651363" cy="4698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srgbClr val="333333"/>
                </a:solidFill>
                <a:latin typeface="Proxima Nova Rg"/>
              </a:rPr>
              <a:t>Comburente </a:t>
            </a:r>
            <a:endParaRPr lang="pt-BR" sz="3600" dirty="0">
              <a:solidFill>
                <a:srgbClr val="333333"/>
              </a:solidFill>
              <a:latin typeface="Proxima Nova Rg"/>
            </a:endParaRPr>
          </a:p>
          <a:p>
            <a:pPr algn="just">
              <a:lnSpc>
                <a:spcPct val="150000"/>
              </a:lnSpc>
            </a:pPr>
            <a:r>
              <a:rPr lang="pt-BR" sz="3600" dirty="0">
                <a:solidFill>
                  <a:srgbClr val="333333"/>
                </a:solidFill>
                <a:latin typeface="Proxima Nova Rg"/>
              </a:rPr>
              <a:t>É o elemento que ativa e da vida a combustão. Há outros gases que podem comportar-se como comburentes para determinados combustíveis, no entanto, na maioria do casos, o mais comum é  o oxigênio.</a:t>
            </a:r>
            <a:endParaRPr lang="pt-BR" sz="3600" b="0" i="0" dirty="0">
              <a:solidFill>
                <a:srgbClr val="333333"/>
              </a:solidFill>
              <a:effectLst/>
              <a:latin typeface="Proxima Nova Rg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567649" y="477354"/>
            <a:ext cx="54148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Componentes do Fogo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50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372086" y="1550065"/>
            <a:ext cx="113929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srgbClr val="333333"/>
                </a:solidFill>
                <a:latin typeface="Proxima Nova Rg"/>
              </a:rPr>
              <a:t>Calor</a:t>
            </a:r>
            <a:endParaRPr lang="pt-BR" sz="3600" dirty="0">
              <a:solidFill>
                <a:srgbClr val="333333"/>
              </a:solidFill>
              <a:latin typeface="Proxima Nova Rg"/>
            </a:endParaRPr>
          </a:p>
          <a:p>
            <a:pPr algn="just"/>
            <a:r>
              <a:rPr lang="pt-BR" sz="3600" dirty="0">
                <a:solidFill>
                  <a:srgbClr val="333333"/>
                </a:solidFill>
                <a:latin typeface="Proxima Nova Rg"/>
              </a:rPr>
              <a:t>É a forma de energia que eleva a temperatura, gerada da transformação de outras energias, através de processo físico ou químico. O calor é a face do tetraedro do fogo que se caracteriza como a energia de ativação necessária para que ocorra o fogo.</a:t>
            </a:r>
            <a:endParaRPr lang="pt-BR" sz="3600" b="0" i="0" dirty="0">
              <a:solidFill>
                <a:srgbClr val="333333"/>
              </a:solidFill>
              <a:effectLst/>
              <a:latin typeface="Proxima Nova Rg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567649" y="477354"/>
            <a:ext cx="54148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Componentes do Fogo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4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48194" y="1550065"/>
            <a:ext cx="1171314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dirty="0">
                <a:solidFill>
                  <a:srgbClr val="333333"/>
                </a:solidFill>
                <a:latin typeface="Proxima Nova Rg"/>
              </a:rPr>
              <a:t>Reação Química em Cadeia</a:t>
            </a:r>
            <a:endParaRPr lang="pt-BR" sz="2800" dirty="0">
              <a:solidFill>
                <a:srgbClr val="333333"/>
              </a:solidFill>
              <a:latin typeface="Proxima Nova Rg"/>
            </a:endParaRPr>
          </a:p>
          <a:p>
            <a:pPr algn="just">
              <a:lnSpc>
                <a:spcPct val="150000"/>
              </a:lnSpc>
            </a:pPr>
            <a:r>
              <a:rPr lang="pt-BR" sz="2800" dirty="0">
                <a:solidFill>
                  <a:srgbClr val="333333"/>
                </a:solidFill>
                <a:latin typeface="Proxima Nova Rg"/>
              </a:rPr>
              <a:t>A reação em cadeia torna a queima </a:t>
            </a:r>
            <a:r>
              <a:rPr lang="pt-BR" sz="2800" dirty="0" smtClean="0">
                <a:solidFill>
                  <a:srgbClr val="333333"/>
                </a:solidFill>
                <a:latin typeface="Proxima Nova Rg"/>
              </a:rPr>
              <a:t>autossustentável. </a:t>
            </a:r>
            <a:r>
              <a:rPr lang="pt-BR" sz="2800" dirty="0">
                <a:solidFill>
                  <a:srgbClr val="333333"/>
                </a:solidFill>
                <a:latin typeface="Proxima Nova Rg"/>
              </a:rPr>
              <a:t>O calor radiado das chamas atinge o combustível e este é decomposto em partículas menores (moléculas que foram quebradas formando radicais livres), que se combina com o oxigênio ( comburente)  e queimam, radiando outra vez calor para o combustível, quebrando mais moléculas, formando um ciclo constante.</a:t>
            </a:r>
            <a:endParaRPr lang="pt-BR" sz="2800" b="0" i="0" dirty="0">
              <a:solidFill>
                <a:srgbClr val="333333"/>
              </a:solidFill>
              <a:effectLst/>
              <a:latin typeface="Proxima Nova Rg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567649" y="477354"/>
            <a:ext cx="54148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Componentes do Fogo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070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936952" y="2793499"/>
            <a:ext cx="1873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FOGO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92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525338" y="1677683"/>
            <a:ext cx="1113979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800" b="1" dirty="0">
                <a:solidFill>
                  <a:srgbClr val="202124"/>
                </a:solidFill>
                <a:latin typeface="arial" panose="020B0604020202020204" pitchFamily="34" charset="0"/>
              </a:rPr>
              <a:t>Os combustíveis podem ser sólidos (ex.: madeira , papel, plástico etc.) , líquidos ( ex.: gasolina, alcool, óleos etc.)</a:t>
            </a:r>
            <a:r>
              <a:rPr lang="pt-PT" sz="2800" dirty="0">
                <a:solidFill>
                  <a:srgbClr val="202124"/>
                </a:solidFill>
                <a:latin typeface="arial" panose="020B0604020202020204" pitchFamily="34" charset="0"/>
              </a:rPr>
              <a:t> </a:t>
            </a:r>
            <a:r>
              <a:rPr lang="pt-PT" sz="2800" b="1" dirty="0">
                <a:solidFill>
                  <a:srgbClr val="202124"/>
                </a:solidFill>
                <a:latin typeface="arial" panose="020B0604020202020204" pitchFamily="34" charset="0"/>
              </a:rPr>
              <a:t>ou gasosos (ex.: gás natural, GLP, monóxido de carbono e etc. )</a:t>
            </a:r>
            <a:r>
              <a:rPr lang="pt-PT" sz="2800" dirty="0">
                <a:solidFill>
                  <a:srgbClr val="202124"/>
                </a:solidFill>
                <a:latin typeface="arial" panose="020B0604020202020204" pitchFamily="34" charset="0"/>
              </a:rPr>
              <a:t> e a grande maioria precisa passar pelo estado gasoso para, então, produzir vapores inflamáveis capazes de se combinar com o oxigênio.</a:t>
            </a:r>
            <a:endParaRPr lang="pt-BR" sz="28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algn="just"/>
            <a:r>
              <a:rPr lang="pt-PT" sz="2800" dirty="0">
                <a:solidFill>
                  <a:srgbClr val="202124"/>
                </a:solidFill>
                <a:latin typeface="arial" panose="020B0604020202020204" pitchFamily="34" charset="0"/>
              </a:rPr>
              <a:t/>
            </a:r>
            <a:br>
              <a:rPr lang="pt-PT" sz="2800" dirty="0">
                <a:solidFill>
                  <a:srgbClr val="202124"/>
                </a:solidFill>
                <a:latin typeface="arial" panose="020B0604020202020204" pitchFamily="34" charset="0"/>
              </a:rPr>
            </a:br>
            <a:endParaRPr lang="pt-BR" sz="2800" dirty="0"/>
          </a:p>
        </p:txBody>
      </p:sp>
      <p:sp>
        <p:nvSpPr>
          <p:cNvPr id="4" name="Retângulo 3"/>
          <p:cNvSpPr/>
          <p:nvPr/>
        </p:nvSpPr>
        <p:spPr>
          <a:xfrm>
            <a:off x="6687041" y="477354"/>
            <a:ext cx="51760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Tipo de Combustíveis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907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091" y="993087"/>
            <a:ext cx="362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COMBUSTÍVEIS </a:t>
            </a:r>
            <a:r>
              <a:rPr lang="pt-BR" sz="2400" b="1" dirty="0" smtClean="0"/>
              <a:t>SOLÍDOS</a:t>
            </a:r>
            <a:endParaRPr lang="pt-BR" sz="2400" dirty="0"/>
          </a:p>
        </p:txBody>
      </p:sp>
      <p:sp>
        <p:nvSpPr>
          <p:cNvPr id="3" name="Retângulo 2"/>
          <p:cNvSpPr/>
          <p:nvPr/>
        </p:nvSpPr>
        <p:spPr>
          <a:xfrm>
            <a:off x="107091" y="1900562"/>
            <a:ext cx="7338738" cy="334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dirty="0">
                <a:latin typeface="Raleway"/>
              </a:rPr>
              <a:t>A maioria dos combustíveis sólidos transforma-se em vapores e, então, reagem com o oxigênio.</a:t>
            </a:r>
          </a:p>
          <a:p>
            <a:pPr algn="just">
              <a:lnSpc>
                <a:spcPct val="150000"/>
              </a:lnSpc>
            </a:pPr>
            <a:r>
              <a:rPr lang="pt-BR" sz="2400" dirty="0">
                <a:latin typeface="Raleway"/>
              </a:rPr>
              <a:t>Outros sólidos (Ferro, parafina, cobre, bronze) primeiro transformam-se em líquido, e posteriormente em gases, para então se queimarem.</a:t>
            </a:r>
            <a:endParaRPr lang="pt-BR" sz="2400" b="0" i="0" dirty="0">
              <a:effectLst/>
              <a:latin typeface="Raleway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379" y="1807449"/>
            <a:ext cx="4262694" cy="333967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687041" y="477354"/>
            <a:ext cx="51760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Tipo de Combustíveis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66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4626" y="856363"/>
            <a:ext cx="362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COMBUSTÍVEIS LÍQUIDOS</a:t>
            </a: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124626" y="1524580"/>
            <a:ext cx="66221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latin typeface="Raleway"/>
              </a:rPr>
              <a:t>Os líquidos inflamáveis tem algumas propriedades físicas que dificultam a extinção do calor, aumentando o perigo para os bombeiros.</a:t>
            </a:r>
          </a:p>
          <a:p>
            <a:pPr algn="just"/>
            <a:r>
              <a:rPr lang="pt-BR" sz="2200" dirty="0">
                <a:latin typeface="Raleway"/>
              </a:rPr>
              <a:t>Os líquidos assumem a forma do recipiente que os contém. Se derramados os líquidos tomam a forma do piso, fluem e se acumulam nas partes mais baixas</a:t>
            </a:r>
            <a:r>
              <a:rPr lang="pt-BR" sz="2200" dirty="0" smtClean="0">
                <a:latin typeface="Raleway"/>
              </a:rPr>
              <a:t>.</a:t>
            </a:r>
          </a:p>
          <a:p>
            <a:pPr algn="just"/>
            <a:r>
              <a:rPr lang="pt-BR" sz="2200" dirty="0">
                <a:latin typeface="Raleway"/>
              </a:rPr>
              <a:t/>
            </a:r>
            <a:br>
              <a:rPr lang="pt-BR" sz="2200" dirty="0">
                <a:latin typeface="Raleway"/>
              </a:rPr>
            </a:br>
            <a:r>
              <a:rPr lang="pt-BR" sz="2200" dirty="0">
                <a:latin typeface="Raleway"/>
              </a:rPr>
              <a:t>A volatilidade que é facilidade com que os líquidos liberam vapores, também é de grande importância, porque quanto mais volátil for o líquido, maior a possibilidade de haver fogo, ou mesmo explosão.</a:t>
            </a:r>
          </a:p>
          <a:p>
            <a:pPr algn="just"/>
            <a:r>
              <a:rPr lang="pt-BR" sz="2200" dirty="0">
                <a:latin typeface="Raleway"/>
              </a:rPr>
              <a:t>Chamamos de voláteis os líquidos que liberam vapores a temperaturas menores que 20°C.</a:t>
            </a:r>
            <a:endParaRPr lang="pt-BR" sz="2200" b="0" i="0" dirty="0">
              <a:effectLst/>
              <a:latin typeface="Raleway"/>
            </a:endParaRPr>
          </a:p>
        </p:txBody>
      </p:sp>
      <p:pic>
        <p:nvPicPr>
          <p:cNvPr id="1026" name="Picture 2" descr="https://i0.wp.com/s2.glbimg.com/QdIkr62Dwo7inFId_7R7xlSUY7E=/s.glbimg.com/jo/g1/f/original/2013/05/30/carret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973" y="1318028"/>
            <a:ext cx="4998394" cy="419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884335" y="317754"/>
            <a:ext cx="51760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Tipo de Combustíveis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666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41869" y="1550065"/>
            <a:ext cx="67138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>
                <a:latin typeface="Raleway"/>
              </a:rPr>
              <a:t>Os gases não tem volume definido, tendendo, rapidamente, a ocupar todo o recipiente em que estão contidos.</a:t>
            </a:r>
          </a:p>
          <a:p>
            <a:pPr algn="just"/>
            <a:r>
              <a:rPr lang="pt-BR" sz="2200" dirty="0">
                <a:latin typeface="Raleway"/>
              </a:rPr>
              <a:t>Se o peso do gás é menor que o do ar, o gás tende a subir e dissipar-se, mas se o peso do gás é maior que o do ar, ele permanece próximo ao solo e caminha na direção dos ventos, obedecendo aos contornos do terreno.</a:t>
            </a:r>
          </a:p>
          <a:p>
            <a:pPr algn="just"/>
            <a:r>
              <a:rPr lang="pt-BR" sz="2200" dirty="0">
                <a:latin typeface="Raleway"/>
              </a:rPr>
              <a:t>Para o gás queimar, há necessidade de que esteja em uma mistura ideal com o ar atmosférico,e , portanto, se estiver numa concentração fora de determinados limites, não queimará. (LII e LSI)</a:t>
            </a:r>
            <a:endParaRPr lang="pt-BR" sz="2200" b="0" i="0" dirty="0">
              <a:effectLst/>
              <a:latin typeface="Raleway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41869" y="825647"/>
            <a:ext cx="362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COMBUSTÍVEIS </a:t>
            </a:r>
            <a:r>
              <a:rPr lang="pt-BR" sz="2400" b="1" dirty="0" smtClean="0"/>
              <a:t>GASOSOS</a:t>
            </a:r>
            <a:endParaRPr lang="pt-BR" sz="2400" dirty="0"/>
          </a:p>
        </p:txBody>
      </p:sp>
      <p:pic>
        <p:nvPicPr>
          <p:cNvPr id="2050" name="Picture 2" descr="https://i0.wp.com/i.ytimg.com/vi/8AopoIF4WEI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851" y="141823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843795" y="287038"/>
            <a:ext cx="51760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Tipo de Combustíveis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76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54228" y="850370"/>
            <a:ext cx="3626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COMBUSTÍVEIS </a:t>
            </a:r>
            <a:r>
              <a:rPr lang="pt-BR" sz="2400" b="1" dirty="0" smtClean="0"/>
              <a:t>GASOSOS</a:t>
            </a:r>
            <a:endParaRPr lang="pt-BR" sz="2400" dirty="0"/>
          </a:p>
        </p:txBody>
      </p:sp>
      <p:sp>
        <p:nvSpPr>
          <p:cNvPr id="4" name="Retângulo 3"/>
          <p:cNvSpPr/>
          <p:nvPr/>
        </p:nvSpPr>
        <p:spPr>
          <a:xfrm>
            <a:off x="354228" y="1246795"/>
            <a:ext cx="11837772" cy="518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>
                <a:latin typeface="Raleway"/>
              </a:rPr>
              <a:t>Cada gás ou vapor, tem seus limites próprios, por exemplo:</a:t>
            </a:r>
          </a:p>
          <a:p>
            <a:pPr algn="just">
              <a:lnSpc>
                <a:spcPct val="150000"/>
              </a:lnSpc>
            </a:pPr>
            <a:r>
              <a:rPr lang="pt-BR" sz="2800" dirty="0">
                <a:latin typeface="Raleway"/>
              </a:rPr>
              <a:t>Se um ambiente há menos de 1,4% ou meios de 7,6% de vapor de gasolina, não haverá combustão</a:t>
            </a:r>
            <a:r>
              <a:rPr lang="pt-BR" sz="2800" dirty="0" smtClean="0">
                <a:latin typeface="Raleway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pt-BR" sz="2800" dirty="0">
              <a:latin typeface="Raleway"/>
            </a:endParaRPr>
          </a:p>
          <a:p>
            <a:pPr algn="just">
              <a:lnSpc>
                <a:spcPct val="150000"/>
              </a:lnSpc>
            </a:pPr>
            <a:r>
              <a:rPr lang="pt-BR" sz="2800" dirty="0">
                <a:latin typeface="Raleway"/>
              </a:rPr>
              <a:t>Para que haja a combustão é necessário que a porcentagem da concentração dos gases ou vapores estejam dentro dos limites de inflamabilidade, (LII = Limite Inferior de Inflamabilidade ou LSI = Limite superior de Inflamabilidade)</a:t>
            </a:r>
            <a:endParaRPr lang="pt-BR" sz="2800" b="0" i="0" dirty="0">
              <a:effectLst/>
              <a:latin typeface="Raleway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687041" y="477354"/>
            <a:ext cx="51760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Tipo de Combustíveis</a:t>
            </a:r>
            <a:endParaRPr lang="pt-BR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248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9269" y="979774"/>
            <a:ext cx="11577221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0" i="0" u="none" strike="noStrike" cap="none" normalizeH="0" baseline="0" dirty="0" smtClean="0">
                <a:ln>
                  <a:noFill/>
                </a:ln>
                <a:effectLst/>
                <a:latin typeface="Raleway"/>
              </a:rPr>
              <a:t>O início da combustão requer a conversão do combustível para o estado gasoso, o que se dará por aquecimento.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2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0" i="0" u="none" strike="noStrike" cap="none" normalizeH="0" baseline="0" dirty="0" smtClean="0">
                <a:ln>
                  <a:noFill/>
                </a:ln>
                <a:effectLst/>
                <a:latin typeface="Raleway"/>
              </a:rPr>
              <a:t>O combustível pode ser concentrado nos três estados da matéria: Sólido, líquido ou gasoso. Gases combustíveis são obtidos a partir de combustíveis sólidos pela PIRÓLISE, que é a decomposição química de uma matéria ou substância através do calor.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2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0" i="0" u="none" strike="noStrike" cap="none" normalizeH="0" baseline="0" dirty="0" smtClean="0">
                <a:ln>
                  <a:noFill/>
                </a:ln>
                <a:effectLst/>
                <a:latin typeface="Raleway"/>
              </a:rPr>
              <a:t>Como regra geral, os materiais combustíveis queimam no estado gasoso. Submetidos ao calor, os sólidos e líquidos terão que se transformarem em gás para então ao se combinar com o comburente (Oxigênio) e aí sim entrarem em combustão.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22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200" b="0" i="0" u="none" strike="noStrike" cap="none" normalizeH="0" baseline="0" dirty="0" smtClean="0">
                <a:ln>
                  <a:noFill/>
                </a:ln>
                <a:effectLst/>
                <a:latin typeface="Raleway"/>
              </a:rPr>
              <a:t>Come exceção  e como casos raros, há o enxofre e os materiais alcalinos (Potássio, cálcio, magnésio e etc.), que se queimam diretamente no estado sólido.</a:t>
            </a:r>
            <a:endParaRPr kumimoji="0" lang="pt-BR" altLang="pt-BR" sz="22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007785" y="280486"/>
            <a:ext cx="3632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b="1" dirty="0">
                <a:solidFill>
                  <a:srgbClr val="0000FF"/>
                </a:solidFill>
              </a:rPr>
              <a:t>PROCESSO DE QUEIMA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33291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5122" name="Picture 2" descr="1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67" y="949900"/>
            <a:ext cx="8988425" cy="47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007785" y="280486"/>
            <a:ext cx="3632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b="1" dirty="0">
                <a:solidFill>
                  <a:srgbClr val="0000FF"/>
                </a:solidFill>
              </a:rPr>
              <a:t>PROCESSO DE QUEIMA</a:t>
            </a:r>
            <a:endParaRPr lang="pt-BR" altLang="pt-BR" sz="2400" dirty="0"/>
          </a:p>
        </p:txBody>
      </p:sp>
    </p:spTree>
    <p:extLst>
      <p:ext uri="{BB962C8B-B14F-4D97-AF65-F5344CB8AC3E}">
        <p14:creationId xmlns:p14="http://schemas.microsoft.com/office/powerpoint/2010/main" val="191582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uerradofog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584200"/>
            <a:ext cx="8386354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0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3-02-27 at 17.30.58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9977" y="195944"/>
            <a:ext cx="9104812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6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48194" y="764563"/>
            <a:ext cx="1144306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b="1" dirty="0" smtClean="0"/>
              <a:t>CONTEÚDO PROGRAMÁTICO:</a:t>
            </a:r>
          </a:p>
          <a:p>
            <a:endParaRPr lang="pt-BR" sz="2800" b="1" dirty="0"/>
          </a:p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Teoria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básica do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fogo;</a:t>
            </a: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Conceito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fogo;</a:t>
            </a: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Elementos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que compões o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fogo;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Comburente,Calor,Reação em Cadeia.</a:t>
            </a:r>
            <a:r>
              <a:rPr lang="pt-BR" sz="2800" dirty="0"/>
              <a:t>	</a:t>
            </a: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Combustível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(Sólidos, Líquidos, </a:t>
            </a:r>
            <a:r>
              <a:rPr lang="pt-B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Gasosos);</a:t>
            </a:r>
          </a:p>
          <a:p>
            <a:endParaRPr lang="pt-BR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94707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78823" y="1574801"/>
            <a:ext cx="11527794" cy="3326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A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Teoria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 Básica do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Fogo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 sugere a existência de 3 elementos básicos no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fogo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: combustível, comburente e calor. Esses três elementos, reagindo em cadeia, dão origem ao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fogo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.</a:t>
            </a:r>
            <a:endParaRPr lang="pt-BR" sz="3600" dirty="0"/>
          </a:p>
        </p:txBody>
      </p:sp>
      <p:sp>
        <p:nvSpPr>
          <p:cNvPr id="6" name="Retângulo 5"/>
          <p:cNvSpPr/>
          <p:nvPr/>
        </p:nvSpPr>
        <p:spPr>
          <a:xfrm>
            <a:off x="9583092" y="186224"/>
            <a:ext cx="1873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FOGO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552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7782" y="1186946"/>
            <a:ext cx="11475544" cy="444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200" dirty="0">
                <a:solidFill>
                  <a:srgbClr val="202124"/>
                </a:solidFill>
                <a:latin typeface="arial" panose="020B0604020202020204" pitchFamily="34" charset="0"/>
              </a:rPr>
              <a:t>O </a:t>
            </a:r>
            <a:r>
              <a:rPr lang="pt-BR" sz="3200" b="1" dirty="0">
                <a:solidFill>
                  <a:srgbClr val="202124"/>
                </a:solidFill>
                <a:latin typeface="arial" panose="020B0604020202020204" pitchFamily="34" charset="0"/>
              </a:rPr>
              <a:t>fogo</a:t>
            </a:r>
            <a:r>
              <a:rPr lang="pt-BR" sz="3200" dirty="0">
                <a:solidFill>
                  <a:srgbClr val="202124"/>
                </a:solidFill>
                <a:latin typeface="arial" panose="020B0604020202020204" pitchFamily="34" charset="0"/>
              </a:rPr>
              <a:t> é constituído de uma mistura de gases em alta temperatura. A luminosidade vista e o calor são provenientes da reação entre o combustível (madeira, papel, plástico, gasolina) e o comburente (oxigênio), uma reação de oxidação desencadeada por uma energia inicial, chamada temperatura, calor ou ponto de ignição.</a:t>
            </a:r>
            <a:endParaRPr lang="pt-BR" sz="3200" dirty="0"/>
          </a:p>
        </p:txBody>
      </p:sp>
      <p:sp>
        <p:nvSpPr>
          <p:cNvPr id="5" name="Retângulo 4"/>
          <p:cNvSpPr/>
          <p:nvPr/>
        </p:nvSpPr>
        <p:spPr>
          <a:xfrm>
            <a:off x="9160491" y="263616"/>
            <a:ext cx="1873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FOGO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914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563469" y="1067469"/>
            <a:ext cx="1123229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O </a:t>
            </a:r>
            <a:r>
              <a:rPr lang="pt-BR" sz="3600" b="1" dirty="0">
                <a:solidFill>
                  <a:srgbClr val="202124"/>
                </a:solidFill>
                <a:latin typeface="arial" panose="020B0604020202020204" pitchFamily="34" charset="0"/>
              </a:rPr>
              <a:t>fogo</a:t>
            </a:r>
            <a:r>
              <a:rPr lang="pt-BR" sz="3600" dirty="0">
                <a:solidFill>
                  <a:srgbClr val="202124"/>
                </a:solidFill>
                <a:latin typeface="arial" panose="020B0604020202020204" pitchFamily="34" charset="0"/>
              </a:rPr>
              <a:t> é a consequência de uma reação de combustão química exotérmica entre um tipo de combustível (gasolina, álcool, madeira, entre outros) e um comburente (o oxigênio), liberando assim luz e calor.</a:t>
            </a:r>
            <a:endParaRPr lang="pt-BR" sz="3600" dirty="0"/>
          </a:p>
        </p:txBody>
      </p:sp>
      <p:sp>
        <p:nvSpPr>
          <p:cNvPr id="4" name="Retângulo 3"/>
          <p:cNvSpPr/>
          <p:nvPr/>
        </p:nvSpPr>
        <p:spPr>
          <a:xfrm>
            <a:off x="9160491" y="263616"/>
            <a:ext cx="1873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FOGO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404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194" y="349736"/>
            <a:ext cx="11299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48194" y="1209540"/>
            <a:ext cx="11626649" cy="4444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200" dirty="0">
                <a:solidFill>
                  <a:srgbClr val="202124"/>
                </a:solidFill>
                <a:latin typeface="arial" panose="020B0604020202020204" pitchFamily="34" charset="0"/>
              </a:rPr>
              <a:t>O fogo é uma </a:t>
            </a:r>
            <a:r>
              <a:rPr lang="pt-BR" sz="3200" b="1" dirty="0">
                <a:solidFill>
                  <a:srgbClr val="202124"/>
                </a:solidFill>
                <a:latin typeface="arial" panose="020B0604020202020204" pitchFamily="34" charset="0"/>
              </a:rPr>
              <a:t>mistura de gases a altas temperaturas, formada em reação exotérmica de oxidação, que emite radiação eletromagnética nas faixas do infravermelho e visível</a:t>
            </a:r>
            <a:r>
              <a:rPr lang="pt-BR" sz="3200" dirty="0">
                <a:solidFill>
                  <a:srgbClr val="202124"/>
                </a:solidFill>
                <a:latin typeface="arial" panose="020B0604020202020204" pitchFamily="34" charset="0"/>
              </a:rPr>
              <a:t>. Desse modo, o fogo pode ser entendido como uma entidade gasosa emissora de radiação e decorrente da combustão.</a:t>
            </a:r>
            <a:endParaRPr lang="pt-BR" sz="3200" dirty="0"/>
          </a:p>
        </p:txBody>
      </p:sp>
      <p:sp>
        <p:nvSpPr>
          <p:cNvPr id="4" name="Retângulo 3"/>
          <p:cNvSpPr/>
          <p:nvPr/>
        </p:nvSpPr>
        <p:spPr>
          <a:xfrm>
            <a:off x="9160491" y="263616"/>
            <a:ext cx="1873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FOGO</a:t>
            </a:r>
            <a:endParaRPr lang="pt-BR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902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</TotalTime>
  <Words>1554</Words>
  <Application>Microsoft Office PowerPoint</Application>
  <PresentationFormat>Widescreen</PresentationFormat>
  <Paragraphs>116</Paragraphs>
  <Slides>26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4" baseType="lpstr">
      <vt:lpstr>Arial</vt:lpstr>
      <vt:lpstr>Arial</vt:lpstr>
      <vt:lpstr>Calibri</vt:lpstr>
      <vt:lpstr>Calibri Light</vt:lpstr>
      <vt:lpstr>Proxima Nova Rg</vt:lpstr>
      <vt:lpstr>Raleway</vt:lpstr>
      <vt:lpstr>Roboto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wagne</dc:creator>
  <cp:lastModifiedBy>ALEX SANDRO DE ALMEIDA</cp:lastModifiedBy>
  <cp:revision>39</cp:revision>
  <dcterms:created xsi:type="dcterms:W3CDTF">2022-04-11T21:43:05Z</dcterms:created>
  <dcterms:modified xsi:type="dcterms:W3CDTF">2023-02-27T21:09:21Z</dcterms:modified>
</cp:coreProperties>
</file>