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0" r:id="rId3"/>
    <p:sldId id="262" r:id="rId4"/>
    <p:sldId id="263" r:id="rId5"/>
    <p:sldId id="264" r:id="rId6"/>
    <p:sldId id="258" r:id="rId7"/>
    <p:sldId id="259" r:id="rId8"/>
    <p:sldId id="266" r:id="rId9"/>
    <p:sldId id="267" r:id="rId10"/>
    <p:sldId id="268" r:id="rId11"/>
    <p:sldId id="269" r:id="rId12"/>
    <p:sldId id="261" r:id="rId13"/>
    <p:sldId id="270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30/09/2022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30/09/2022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97FF641-F313-4AD0-BA92-8145B9101A50}" type="datetime1">
              <a:rPr lang="pt-BR" smtClean="0"/>
              <a:t>30/09/2022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288EE4-F830-4159-BFF9-E721BA7AE0AB}" type="datetime1">
              <a:rPr lang="pt-BR" smtClean="0"/>
              <a:t>30/09/2022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8899-C6DA-43D3-8986-CFC20CD4B104}" type="datetime1">
              <a:rPr lang="pt-BR" smtClean="0"/>
              <a:t>30/09/2022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D1A4693-2F41-43D3-BCDB-D5059F2986DB}" type="datetime1">
              <a:rPr lang="pt-BR" smtClean="0"/>
              <a:t>30/09/2022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BB8AB2-DE16-44F3-8F59-40B18FC602F6}" type="datetime1">
              <a:rPr lang="pt-BR" smtClean="0"/>
              <a:t>30/09/2022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A5D35-0539-48FA-A753-0871E1ECAF0D}" type="datetime1">
              <a:rPr lang="pt-BR" smtClean="0"/>
              <a:t>30/09/2022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371F0-AB78-4B7A-B042-3B5D124F9CC4}" type="datetime1">
              <a:rPr lang="pt-BR" smtClean="0"/>
              <a:t>30/09/2022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59013-4240-4BCB-9D6D-0402FB62C003}" type="datetime1">
              <a:rPr lang="pt-BR" smtClean="0"/>
              <a:t>30/09/2022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90243F5-F020-403B-84E8-3610E6C6CB4F}" type="datetime1">
              <a:rPr lang="pt-BR" smtClean="0"/>
              <a:t>30/09/2022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D7AD476-FCE1-4F4C-AFD1-546A99681531}" type="datetime1">
              <a:rPr lang="pt-BR" smtClean="0"/>
              <a:t>30/09/2022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30/09/2022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pt-br/casa/dist%C3%BArbios-cerebrais,-da-medula-espinal-e-dos-nervos/dor/tratamento-da-dor#v734499_p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ângu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ângu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>
                <a:solidFill>
                  <a:schemeClr val="tx1"/>
                </a:solidFill>
              </a:rPr>
              <a:t>Trabalho de parto e parto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chemeClr val="tx1"/>
                </a:solidFill>
              </a:rPr>
              <a:t>E</a:t>
            </a:r>
            <a:r>
              <a:rPr lang="pt-br" dirty="0">
                <a:solidFill>
                  <a:schemeClr val="tx1"/>
                </a:solidFill>
              </a:rPr>
              <a:t>nfermeira Daniela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6C1BCB-C3BC-4E7A-9972-2039B5C3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880" y="3423502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4C4DE-A3E4-429D-AB2A-94E286CE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PRIMEIRO ESTÁGIO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7AE45B-3320-4BA0-89CF-F1A51456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437" y="2103119"/>
            <a:ext cx="10647485" cy="4033911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Fase ativa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colo do útero se dilata entre aproximadamente quatro centímetros até o total de 10 centímetros. Ele afina e se retrai (apaga) até mesclar-se ao restante do útero.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primeira parte que o bebê apresenta, geralmente a cabeça, começa a descer pela pelve da mulher.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mulher começa a sentir a necessidade de empurrar conforme o bebê desce, mas deve resistir. Empurrar com muita antecedência pode causar um cansaço desnecessário e costuma causar lacerações no colo do útero, que deve então ser reparado.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Essa fase dura aproximadamente cinco a sete horas em uma primeira gravidez e de duas a quatro horas nas seguintes.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1D3236-050C-4B78-A962-67BB5117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A16A5-3411-4505-8D44-7154F77DF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8" t="36923" r="62644" b="51410"/>
          <a:stretch/>
        </p:blipFill>
        <p:spPr>
          <a:xfrm>
            <a:off x="8703316" y="720970"/>
            <a:ext cx="2618247" cy="18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0D753-6C32-405D-B298-578523F0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SEGUNDO ESTÁGIO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0D0838-B3E9-4D6D-BAB6-20CF3F9D9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Desde a abertura completa do colo do útero até dar à luz o bebê: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Esse estágio costuma durar aproximadamente duas horas na primeira gravidez e aproximadamente uma hora nas seguintes. Pode durar mais uma hora ou até mais se a mulher tiver recebido uma injeção peridural ou medicamento para aliviar a dor. Durante esse estágio, a mulher empurra.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F9D3CE-D1F9-4F29-B528-0140F01F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6B67741-B249-48F4-B6FE-637486E0A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9" t="38846" r="42091" b="29370"/>
          <a:stretch/>
        </p:blipFill>
        <p:spPr>
          <a:xfrm>
            <a:off x="2998176" y="3499337"/>
            <a:ext cx="6066693" cy="21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66282-F0EB-4A3A-9BD4-B367246A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COMO NASCERÁ ESSE BEBÊ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974DFE-98E5-48A0-9E0E-49C8ECFF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31" y="2103120"/>
            <a:ext cx="10823331" cy="411228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A </a:t>
            </a:r>
            <a:r>
              <a:rPr lang="pt-BR" b="1" i="0" dirty="0">
                <a:effectLst/>
                <a:latin typeface="Open Sans" panose="020B0606030504020204" pitchFamily="34" charset="0"/>
              </a:rPr>
              <a:t>posição e a apresentação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do feto afetam como ele passará pela vagina. A combinação mais comum e segura é a seguinte: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Cabeça primeiro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Voltado para trás (voltado para baixo quando a mulher está deitada sobre as costas)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Rosto e corpo angulados em direção à direita ou à esquerda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Pescoço curvado para frente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Queixo recolhido para dentro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Braços dobrados sobre o peito</a:t>
            </a:r>
          </a:p>
          <a:p>
            <a:pPr marL="0" indent="0" algn="l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Cabeça primeiro é chamada de apresentação de vértice ou cefálica. Durante a última ou penúltima semana antes do parto, a maioria dos fetos dá a volta para que a cabeça se apresente primeiro. Uma apresentação ou posição anormal, como as nádegas primeiro (pélvica) ou com os ombros primeiro, ou se o feto estiver voltado para frente, torna o parto consideravelmente mais difícil para a mulher, para o feto e para o médico. Um parto por cesariana é recomendado.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041427-02A0-4C36-980A-79ABFCE8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3AC1-DE35-412D-BF7F-0113859E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TERCEIRO ESTÁGIO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8AFF2-A8F6-4CD6-ABCE-83B59A8B76B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 parto do bebê até a expulsão da placenta: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Esse estágio normalmente dura apenas alguns minutos, mas pode levar até 30 minutos.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209A41-5A43-45B5-A777-494019BC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2400303-AC53-44F7-B14F-451E9E6BB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5" t="56923" r="45264" b="14872"/>
          <a:stretch/>
        </p:blipFill>
        <p:spPr>
          <a:xfrm>
            <a:off x="3358662" y="2792231"/>
            <a:ext cx="4932484" cy="34231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0E56C7D-263B-4570-A37F-AB7CA6174C65}"/>
              </a:ext>
            </a:extLst>
          </p:cNvPr>
          <p:cNvSpPr/>
          <p:nvPr/>
        </p:nvSpPr>
        <p:spPr>
          <a:xfrm>
            <a:off x="7537938" y="2865941"/>
            <a:ext cx="753208" cy="765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41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9B92E-0B91-42CD-9376-6AAE661B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ALÍVIO DA 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7E8FC3-5CA6-4BEF-BA77-520FCEFE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7" y="2103120"/>
            <a:ext cx="10867293" cy="4112286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 o aconselhamento do médico ou da parteira, a mulher costuma planejar o alívio da dor muito antes do início do trabalho de parto. Ela pode escolher entre as seguintes opções: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Parto natural, que utiliza técnicas de relaxamento e respiração para lidar com a dor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Analgésicos (administrados por via intravenosa)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 tipo específico de anestesia (local ou regional) caso necessário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Depois que o trabalho de parto começa, esses planos podem ser alterados, dependendo de como o processo ocorrer, de como a mulher se sentir e do que o médico ou a parteira recomendar.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necessidade de a mulher aliviar a dor durante o parto varia muito, dependendo, até certo ponto, do seu nível de ansiedade. Participar de aulas de preparação para o parto ajuda a mulher a se preparar para o trabalho de parto e o parto. Essa preparação e o apoio emocional das pessoas que estarão presentes no trabalho de parto ajudam a diminuir a ansiedade.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3B3761-AACE-45F1-B34F-19A7A10B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3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0163B-E848-4F8E-8D64-6E64BF77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ALÍVIO DA 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49E3A9-9776-42A0-978E-AEB2D997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31" y="2103120"/>
            <a:ext cx="11016761" cy="41921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i="0" dirty="0">
                <a:effectLst/>
                <a:latin typeface="Open Sans" panose="020B0606030504020204" pitchFamily="34" charset="0"/>
              </a:rPr>
              <a:t>Analgésicos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podem ser dados para aliviar a dor. Se uma mulher solicitar analgésicos durante o trabalho de parto, eles costumam ser administrados. No entanto, uma vez que alguns desses medicamentos podem desacelerar (deprimir) a respiração e outras funções do recém-nascido, a quantidade administrada é a mais baixa possível. É mais comum que se administre um </a:t>
            </a:r>
            <a:r>
              <a:rPr lang="pt-BR" b="0" i="0" dirty="0">
                <a:effectLst/>
                <a:latin typeface="Open Sans" panose="020B0606030504020204" pitchFamily="34" charset="0"/>
                <a:hlinkClick r:id="rId2" tooltip="Analgésicos opioi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opioide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, como </a:t>
            </a:r>
            <a:r>
              <a:rPr lang="pt-BR" b="0" i="0" dirty="0" err="1">
                <a:effectLst/>
                <a:latin typeface="Open Sans" panose="020B0606030504020204" pitchFamily="34" charset="0"/>
              </a:rPr>
              <a:t>fentanila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 ou morfina, por via intravenosa para aliviar a dor. Esses medicamentos podem atrasar a fase inicial do primeiro estágio do trabalho de parto, de modo que são administrados durante a fase ativa do primeiro estágio. Além disso, porque eles têm maior efeito durante os 30 minutos após a administração, eles não costumam ser administrados até o parto ser iminente. Se forem administrados perto do parto, o recém-nascido pode estar excessivamente sedado, tornando o ajuste à vida fora do útero mais difícil. Para contrapor os efeitos sedativos desses medicamentos em recém-nascidos, o médico pode administrar o antídoto de opioide naloxona no bebê, imediatamente após o parto.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A </a:t>
            </a:r>
            <a:r>
              <a:rPr lang="pt-BR" b="1" i="0" dirty="0">
                <a:effectLst/>
                <a:latin typeface="Open Sans" panose="020B0606030504020204" pitchFamily="34" charset="0"/>
              </a:rPr>
              <a:t>anestesia local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dessensibiliza a vagina e os tecidos ao redor da sua abertura. Essa área pode ser dessensibilizada injetando um anestésico local através da parede da vagina na área em torno do nervo que dá sensibilidade à parte inferior da área genital (nervo pudendo). Esse procedimento, denominado bloqueio do pudendo, é utilizado apenas no segundo estágio do trabalho de parto, quando a cabeça do bebê está prestes a emergir da vagina. Foi amplamente substituído por injeções peridurais. Um procedimento mais comum, mas menos eficaz, envolve injetar um anestésico local na abertura da vagina. Com ambos os procedimentos, a mulher pode permanecer desperta e fazer força, e as funções do feto não são afetadas. Esses procedimentos são muito úteis para partos sem complicações.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DF3B82-226D-41A5-8B0F-1BEB3BD5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4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2BFC9-74DA-4B4F-9665-07DBC940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ALÍVIO DA 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78DEAC-69F3-489F-94CA-A25C8E67C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2103120"/>
            <a:ext cx="10972800" cy="4112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anestesia regional 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dessensibiliza uma área maior. Pode ser usada para mulheres que desejam um alívio da dor mais completo. Os seguintes procedimentos podem ser usados:</a:t>
            </a:r>
          </a:p>
          <a:p>
            <a:pPr marL="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Injeção peridural lombar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é quase sempre usada quando alívio da dor é necessário. Um anestésico é injetado na parte inferior das costas, no espaço entre a coluna vertebral e a camada externa do tecido que cobre a medula espinhal (espaço peridural). Como alternativa, um cateter é colocado no espaço peridural e um anestésico local (como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bupivacaína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é administrado de maneira contínua e lenta. Um opioide (como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fentanila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ou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sufentanila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também é comumente injetado. Uma injeção peridural para o trabalho de parto e o parto não impede que a mulher empurre e não faz com que a mulher fique mais propensa a precisar de um parto por cesariana. Uma injeção peridural também pode ser usada em partos por cesariana.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 </a:t>
            </a: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injeção espinhal (Raquidiana)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envolve injetar um anestésico no espaço entre as camadas intermediária e interna do tecido que cobre a medula espinhal (espaço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subaracnoideo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 Uma injeção espinhal costuma ser usada para partos por cesariana sem complicações.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Ocasionalmente, o uso de uma injeção peridural ou espinhal provoca uma queda na pressão sanguínea na mulher. Assim, se um desses procedimentos for utilizado, a pressão arterial da mãe deve ser medida frequentemente.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BF3729-A671-4D27-B615-FF8C60A7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0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C2372-D83F-4B77-8F70-BC2669BD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ALÍVIO DA 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84A260-0121-4F0D-9DCB-0736327EC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 </a:t>
            </a: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anestesia geral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causa inconsciência temporária da mulher. Esse método raramente é necessário e não costuma ser usado, pois pode desacelerar a função do coração, dos pulmões e do cérebro do feto. Embora esse efeito em geral seja temporário, ele pode afetar o ajuste do recém-nascido à vida fora do útero. Anestesia geral normalmente é usada em parto por cesariana de emergência, pois é a maneira mais rápida de anestesiar a mulher.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F69033-6AFD-4BD1-8D9F-9491C32D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70662-03AC-4868-ACBD-6FB1126F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PARTO NATURAL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9351B-8408-40CF-9A5C-65BDEAEC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2103120"/>
            <a:ext cx="10911254" cy="41122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parto natural usa técnicas de relaxamento e respiração para controlar a dor durante o parto.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Para se prepararem para um parto natural, a gestante e o seu companheiro assistem a aulas de preparação, geralmente com seis a oito sessões ao longo de várias semanas, para aprenderem a usar as técnicas. Eles também aprendem o que acontece nas diversas fases do trabalho de parto e do parto.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técnica de relaxamento consiste em conscientemente contrair uma parte do corpo e depois relaxá-la. Essa técnica ajuda a mulher a relaxar o resto do seu corpo enquanto o útero se contrai durante o trabalho de parto e a relaxar todo o corpo entre as contrações.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técnica de respiração envolve vários tipos de respiração utilizados em diferentes momentos durante o trabalho de parto. Durante o primeiro estágio do trabalho de parto, antes de a mulher começar a empurrar, os seguintes tipos de respiração podem ajudar: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Respiração profunda com expiração lenta para ajudar a mulher a relaxar no início e no final de uma contração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Respiração rápida e superficial (ofegante) na parte superior do peito durante o nível máximo de uma contração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 padrão de inspiração e sopro rápido para ajudar a mulher a evitar empurrar quando sentir necessidade de fazê-lo antes de o colo do útero estar totalmente aberto (dilatado) e retraído (apagado)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187328-E166-41BB-AEC8-01399E2D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9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9BA7D-EFC1-477C-9C80-2826819B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PARTO NATURAL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3EB5E4-AF2A-4E28-8D6B-98C8E7FBE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Tanto a mulher quanto seu companheiro devem praticar as técnicas de relaxamento e de respiração regularmente durante a gestação. Durante o trabalho de parto, o companheiro pode ajudá-la a lembrar-se do que fazer em cada estágio e observando quando ela estiver tensa, além de fornecer apoio emocional. O companheiro pode massagear a mulher para ajudá-la a relaxar mais.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método de parto natural mais conhecido é, provavelmente, o de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Lamaze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Outro método, o de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Leboyer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consiste em fazer o parto em uma sala com pouca luz e imergir o bebê em água morna imediatamente após o nascimento.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2F752-750D-4154-A57E-05C0C013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66604-A4F4-4486-8630-FDAEE136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INTERNAÇÃO EM HOSPITAL/MATERNODADE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3EAF7E-4B0C-4033-B608-DB11E0D56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62" y="2103120"/>
            <a:ext cx="10937630" cy="4007534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mulher deve se dirigir ao hospital ou à maternidade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se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Ocorre a ruptura das membranas.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Contrações fortes ocorrendo a cada seis minutos ou menos e que duram 30 segundos ou mais.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 houver suspeita de ruptura das membranas ou se o colo do útero estiver dilatado em mais de quatro centímetros, a mulher é internada. Se o médico ou a parteira não tiver certeza se o trabalho de parto iniciou, a mulher é observada e o feto é monitorado por aproximadamente uma hora. Se o trabalho de parto não for confirmado, ela pode ser encaminhada para casa.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Quando a mulher é hospitalizada, a intensidade, a duração e a frequência das contrações são registradas. O peso, a pressão arterial, as frequências cardíaca e respiratória e a temperatura da mulher são medidas e amostras de urina e de sangue são coletadas para exames. O abdômen é examinado para estimar o tamanho do feto, se o feto está voltado para trás ou para frente (posição) e se a cabeça, rosto, nádegas ou ombros estão na frente (apresentação).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AE4225-F63A-4B31-B406-B03467D8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CED70A0-4CB6-4FC9-A0C1-F32C051D4698}"/>
              </a:ext>
            </a:extLst>
          </p:cNvPr>
          <p:cNvSpPr/>
          <p:nvPr/>
        </p:nvSpPr>
        <p:spPr>
          <a:xfrm>
            <a:off x="6669219" y="5634930"/>
            <a:ext cx="60444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*ANTIBIÓTICO</a:t>
            </a:r>
            <a:endParaRPr lang="pt-BR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173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436FD-2975-4F18-B825-76FD1837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VIDEOS EXPLICATIVOS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BBA767-9ABE-450B-9093-6908F3468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D2CBE0-5E18-4D6A-8970-46878B39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01DF7-D3F3-4367-A83F-65E866AA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8A1E59-CD8C-4693-8360-82FB47871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530462-B68A-441B-8261-1FB4E1ED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0BC49-3DD3-49A5-8BED-E1C54328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CONDUTAS A SEREM TOMADAS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B03257-A145-4DBC-8863-4241542D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69" y="1961440"/>
            <a:ext cx="11131061" cy="443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 </a:t>
            </a: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exame vaginal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utilizando um espéculo é realizado para determinar se as membranas se romperam (um espéculo é um instrumento de metal ou de plástico que afasta as paredes da vagina). Em seguida, o médico ou a parteira examina a vagina e o colo do útero com a mão para determinar seu grau de dilatação (em centímetros) e quão repuxado ele está (grau de apagamento, indicado na forma de percentagem ou em centímetros). Esse exame pode ser omitido se a mulher estiver sangrando ou se as membranas tiverem se rompido espontaneamente. Também se observa a cor do líquido amniótico. O líquido deve ser transparente e sem odor significativo. Se as membranas se romperem e o líquido amniótico for verde, a coloração se deve à primeira evacuação do feto (mecônio fetal).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 </a:t>
            </a: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acesso intravenoso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geralmente é inserido no braço da mulher durante o trabalho de parto em um hospital. Essa via é usada para administrar líquidos que evitem a desidratação e, se necessário, medicamentos.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Quando os líquidos são administrados por via intravenosa, a mulher não precisa se alimentar nem ingerir líquidos durante o trabalho de parto, embora ela possa optar por ingerir líquidos e alimentos leves no início do trabalho de parto. Ter o estômago vazio durante o parto diminui a probabilidade de a mulher vomitar. Muito raramente, o vômito é inalado, normalmente após anestesia. Inalar o vômito pode causar inflamação dos pulmões, o que é potencialmente fatal. Antiácidos normalmente são administrados a mulheres que realizam parto por cesariana para reduzir o risco de danos aos pulmões no caso de inalação de vômito.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AAC783-444A-4185-A90B-0093EE3B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4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FEE59-F158-45C3-AF36-B25982E6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MONITORAMENTO FETAL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87ABE0-1E3F-4F96-B5FB-B4E53607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23" y="1962196"/>
            <a:ext cx="11025554" cy="4218549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Logo depois de ser internada, o médico ou outro profissional de saúde ausculta os batimentos cardíacos do feto periodicamente usando um tipo de estetoscópio (</a:t>
            </a:r>
            <a:r>
              <a:rPr lang="pt-BR" b="0" i="0" dirty="0" err="1">
                <a:effectLst/>
                <a:latin typeface="Open Sans" panose="020B0606030504020204" pitchFamily="34" charset="0"/>
              </a:rPr>
              <a:t>fetoscópio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) ou um ultrassom com Doppler portátil ou faz o monitoramento cardíaco fetal eletrônico contínuo. O médico monitora o coração do feto para determinar se a sua frequência cardíaca está normal ou se ele está em sofrimento. Algumas alterações na frequência cardíaca do feto durante as contrações podem indicar que o bebê não está recebendo oxigênio suficiente.</a:t>
            </a:r>
          </a:p>
          <a:p>
            <a:pPr marL="0" indent="0" algn="just">
              <a:buNone/>
            </a:pPr>
            <a:endParaRPr lang="pt-BR" b="0" i="0" dirty="0"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frequência cardíaca do feto pode ser monitorada das seguintes maneiras: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Externamente: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Um dispositivo de ultrassom (que transmite e recebe ondas de ultrassom) é conectado ao abdômen da mulher. Ou um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fetoscópio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é colocado no abdômen da mulher a intervalos regulares.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Internamente: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Um eletrodo (um pequeno sensor preso a um cabo) é inserido pela vagina da mulher e conectado à cabeça do feto. A abordagem interna deve ser utilizada quando forem prováveis problemas durante o parto ou quando os sinais detectados pelo dispositivo externo não puderem ser registrados. Essa abordagem pode ser usada apenas após ter ocorrido a ruptura das membranas dentro das quais o feto fica (um evento que costuma ser chamado de “ruptura da bolsa”).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03E712-DE58-4745-85A2-4B48DCE7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A6F21-2BF5-49D5-A727-F63CEAA6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MONITORAMENTO FETAL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06C6E2-0BC6-4AF6-8B21-32942FFAA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O uso de um dispositivo de ultrassom externo ou um eletrodo interno para monitorar a frequência cardíaca do feto é chamado monitoramento eletrônico fetal. O monitoramento eletrônico é usado para monitorar continuamente as contrações do útero. É usado para praticamente todas as gestões de alto risco e, em muitas clínicas, para todas as gestões.</a:t>
            </a:r>
          </a:p>
          <a:p>
            <a:pPr marL="0" indent="0" algn="just">
              <a:buNone/>
            </a:pPr>
            <a:r>
              <a:rPr lang="pt-BR" b="1" i="0" dirty="0">
                <a:effectLst/>
                <a:latin typeface="Open Sans" panose="020B0606030504020204" pitchFamily="34" charset="0"/>
              </a:rPr>
              <a:t>Durante o primeiro estágio do trabalho de parto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, a frequência cardíaca do feto é monitorada periodicamente com um estetoscópio ou aparelho de ultrassom ou continuamente por monitoramento eletrônico. Monitorar a frequência cardíaca do feto é o modo mais fácil de determinar se o feto está recebendo oxigênio suficiente. Anomalias na frequência cardíaca (rápida ou lenta demais) e variações (ao longo do tempo e em resposta a contrações) podem indicar que o feto está em sofrimento (sofrimento fetal). A frequência cardíaca da mulher também é monitorada periodicamente.</a:t>
            </a:r>
          </a:p>
          <a:p>
            <a:pPr marL="0" indent="0" algn="just">
              <a:buNone/>
            </a:pPr>
            <a:r>
              <a:rPr lang="pt-BR" b="1" i="0" dirty="0">
                <a:effectLst/>
                <a:latin typeface="Open Sans" panose="020B0606030504020204" pitchFamily="34" charset="0"/>
              </a:rPr>
              <a:t>Durante o segundo estágio do trabalho de parto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, a frequência cardíaca do feto é monitorada depois de cada contração ou continuamente por monitoramento eletrônico. A frequência cardíaca e a pressão arterial da mulher são monitoradas regularmente.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353AF9-29A9-4735-90C9-AE7BB659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50576-B7FC-43CD-9A3D-B1CFE054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INÍCIO DO TRABALHO DE PARTO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BAE640-A4E9-44CD-9AE9-3EDAEE50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8" y="1881554"/>
            <a:ext cx="11289323" cy="45192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Todas as gestantes devem saber quais são os sinais principais do início do trabalho de parto: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Open Sans" panose="020B0606030504020204" pitchFamily="34" charset="0"/>
              </a:rPr>
              <a:t>Contrações na parte inferior do abdômen a intervalos regulares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Open Sans" panose="020B0606030504020204" pitchFamily="34" charset="0"/>
              </a:rPr>
              <a:t>Dor nas costas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Uma mulher que tenha tido partos rápidos em gestações anteriores deve notificar o médico assim que acreditar que irá entrar em trabalho de parto. Quando as contrações na parte inferior do abdômen começam, elas podem ser leves, irregulares e distanciadas. Podem ser semelhantes a cólicas menstruais. Com o decorrer do tempo, as contrações abdominais se tornam mais longas, são mais fortes e mais próximas. Contrações e dor nas costas podem ser precedidas ou vir acompanhadas por outros indícios, como: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Open Sans" panose="020B0606030504020204" pitchFamily="34" charset="0"/>
              </a:rPr>
              <a:t>Perda do tampão: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Uma pequena descarga de sangue misturada com muco da vagina geralmente é um indício de que o trabalho de parto está prestes a começar. A perda do tampão pode ocorrer até 72 horas antes do início das contrações.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Open Sans" panose="020B0606030504020204" pitchFamily="34" charset="0"/>
              </a:rPr>
              <a:t>Ruptura das membranas: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Normalmente, as membranas cheias de líquido que envolvem o feto (saco amniótico) se rompem antes do início do trabalho parto e o líquido amniótico flui para fora através da vagina. Esse episódio é normalmente denominado “ruptura da bolsa”. Em algumas ocasiões, ocorre a ruptura prematura das membranas antes do início do trabalho de parto. A ruptura das membranas antes do início do trabalho de parto é denominada ruptura prematura das membranas. Algumas mulheres sentem um líquido jorrar da vagina, seguindo por um vazamento lento e contínuo.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D3F7B7-C1B9-46AB-8DF4-C4DCE72A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3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1762C-D0A4-472C-93EE-C3F8F38E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INÍCIO DO TRABALHO DE PARTO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83853F-8AAF-406F-89C9-22688A24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Se essas membranas se rompem antes do início do trabalho de parto, a mulher deve entrar em contato com o médico ou a parteira imediatamente ou ser levada à maternidade mais próxima. Aproximadamente 80% a 90% das mulheres cujas membranas se rompem na data estimada do parto ou próximo a ela, entram em trabalho de parto espontaneamente dentro de 24 horas. Se o trabalho de parto não tiver iniciado após várias horas e o bebê estiver a termo, as mulheres costumam ser internadas no hospital e o trabalho de parto é iniciado (induzido) artificialmente para reduzir o risco de infecção. Após a ruptura das membranas, as bactérias da vagina podem entrar no útero com mais facilidade e provocar uma infecção na mulher, no feto ou em ambos.</a:t>
            </a:r>
          </a:p>
          <a:p>
            <a:pPr marL="0" indent="0" algn="just">
              <a:buNone/>
            </a:pPr>
            <a:endParaRPr lang="pt-BR" b="0" i="0" dirty="0"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Depois que uma mulher com a ruptura prematura das membranas é internada na maternidade, ela recebe ocitocina (que provoca contrações uterinas) ou um medicamento similar como, por exemplo, uma prostaglandina, para induzir o trabalho de parto. Contudo, se as membranas se romperem mais de seis semanas antes da data prevista do parto (prematuramente, ou antes da 34.ª semana), o médico não costuma induzir o trabalho de parto até o feto estar mais maduro.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E372C-F4FC-42CB-B7A3-C5718CA0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13B9D-93D1-4DE6-86F2-0BE8681E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FASES DO TRABALHO DE PARTO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8761E7-5065-4F50-AFC3-23FF1629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5" y="1816491"/>
            <a:ext cx="11051930" cy="4470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trabalho de parto ocorre em três estágios principais: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Primeiro estágio: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Esse estágio (que possui duas fases: inicial/latente e ativa/efetiva) é o trabalho de parto em si. As contrações fazem o colo do útero se abrir (dilatar) gradualmente e afinar e retrair (apagar) até se confundir com o restante do útero. Essas alterações permitem que o feto passe para a vagina.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Segundo estágio: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O bebê nasce.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Terceiro estágio: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 placenta é expelida.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trabalho de parto começa aproximadamente nas duas semanas (antes ou depois) da data prevista para o parto. Não se sabe exatamente o que desencadeia o trabalho de parto. Próximo do período final da gravidez (depois de 36 semanas), o médico examina o colo do útero para tentar prever quando o trabalho de parto iniciará.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 média, o trabalho de parto dura de 12 a 18 horas na primeira gravidez e tende a ficar mais breve, durante de 6 a 8 horas nas gestações seguintes. Ficar de pé e caminhar durante o primeiro estágio do trabalho de parto pode diminuir o tempo até o parto em mais de uma hora.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C58770-D763-49FD-B533-B867EF47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5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51E5A-C5A9-4347-A7E7-F675057B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PRIMEIRO ESTÁGIO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75DA5-7277-41FB-AAE7-F93FB8B2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38" y="2103120"/>
            <a:ext cx="11060724" cy="4112286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partir do início do trabalho de parto até a abertura (dilatação) completa do colo do útero, até aproximadamente 10 centímetros.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Fase inicial (latente)</a:t>
            </a: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 contrações são irregulares no início, mas se tornam progressivamente mais fortes e mais ritmadas.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desconforto é mínimo.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colo do útero começa a afinar e abrir até aproximadamente quatro centímetros.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Essa fase inicial dura aproximadamente oito horas (geralmente não mais do que 20 horas) na primeira gestação e cinco horas (geralmente não mais do que 12 horas) nas gestações subsequentes.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32B26-DBC8-47FF-B175-04022FB1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30/09/2022</a:t>
            </a:fld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0602C89-4C6C-4CE7-ACC0-7D9AC817D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3" t="28461" r="62356" b="59872"/>
          <a:stretch/>
        </p:blipFill>
        <p:spPr>
          <a:xfrm>
            <a:off x="9024422" y="528294"/>
            <a:ext cx="2027509" cy="14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0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7_TF56410444" id="{35CCA0FA-4D6E-4DE9-BB56-D00F3F9DC0E1}" vid="{C1FD0161-C62D-4F6E-BF43-DCD4DD87A78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{AD530695-B832-4E2A-9A02-E24160A0F075}tf56410444_win32</Template>
  <TotalTime>93</TotalTime>
  <Words>3316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Avenir Next LT Pro</vt:lpstr>
      <vt:lpstr>Avenir Next LT Pro Light</vt:lpstr>
      <vt:lpstr>Calibri</vt:lpstr>
      <vt:lpstr>Garamond</vt:lpstr>
      <vt:lpstr>Open Sans</vt:lpstr>
      <vt:lpstr>SavonVTI</vt:lpstr>
      <vt:lpstr>Trabalho de parto e parto</vt:lpstr>
      <vt:lpstr>A INTERNAÇÃO EM HOSPITAL/MATERNODADE</vt:lpstr>
      <vt:lpstr>CONDUTAS A SEREM TOMADAS</vt:lpstr>
      <vt:lpstr>MONITORAMENTO FETAL</vt:lpstr>
      <vt:lpstr>MONITORAMENTO FETAL</vt:lpstr>
      <vt:lpstr>INÍCIO DO TRABALHO DE PARTO</vt:lpstr>
      <vt:lpstr>INÍCIO DO TRABALHO DE PARTO</vt:lpstr>
      <vt:lpstr>FASES DO TRABALHO DE PARTO</vt:lpstr>
      <vt:lpstr>PRIMEIRO ESTÁGIO</vt:lpstr>
      <vt:lpstr>PRIMEIRO ESTÁGIO</vt:lpstr>
      <vt:lpstr>SEGUNDO ESTÁGIO</vt:lpstr>
      <vt:lpstr>COMO NASCERÁ ESSE BEBÊ</vt:lpstr>
      <vt:lpstr>TERCEIRO ESTÁGIO</vt:lpstr>
      <vt:lpstr>ALÍVIO DA DOR</vt:lpstr>
      <vt:lpstr>ALÍVIO DA DOR</vt:lpstr>
      <vt:lpstr>ALÍVIO DA DOR</vt:lpstr>
      <vt:lpstr>ALÍVIO DA DOR</vt:lpstr>
      <vt:lpstr>PARTO NATURAL</vt:lpstr>
      <vt:lpstr>PARTO NATURAL</vt:lpstr>
      <vt:lpstr>VIDEOS EXPLICATIVOS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parto e parto</dc:title>
  <dc:creator>Daniela Alberti Gonçalves</dc:creator>
  <cp:lastModifiedBy>Daniela Alberti Gonçalves</cp:lastModifiedBy>
  <cp:revision>1</cp:revision>
  <dcterms:created xsi:type="dcterms:W3CDTF">2022-10-01T00:41:58Z</dcterms:created>
  <dcterms:modified xsi:type="dcterms:W3CDTF">2022-10-01T02:15:11Z</dcterms:modified>
</cp:coreProperties>
</file>