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5"/>
  </p:notesMasterIdLst>
  <p:handoutMasterIdLst>
    <p:handoutMasterId r:id="rId26"/>
  </p:handoutMasterIdLst>
  <p:sldIdLst>
    <p:sldId id="257" r:id="rId2"/>
    <p:sldId id="258" r:id="rId3"/>
    <p:sldId id="259" r:id="rId4"/>
    <p:sldId id="260" r:id="rId5"/>
    <p:sldId id="27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82"/>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4A170B22-A4BB-4708-B0CE-A73E8306129B}" type="datetime1">
              <a:rPr lang="pt-BR" smtClean="0"/>
              <a:t>26/10/2022</a:t>
            </a:fld>
            <a:endParaRPr lang="en-US" dirty="0"/>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‹nº›</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6245E56-2EE9-450B-A671-BE5C90BAC91C}" type="datetime1">
              <a:rPr lang="pt-BR" smtClean="0"/>
              <a:t>26/10/2022</a:t>
            </a:fld>
            <a:endParaRPr lang="en-US"/>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a:t>Clique para editar o texto Mestre</a:t>
            </a:r>
            <a:endParaRPr lang="en-US"/>
          </a:p>
          <a:p>
            <a:pPr lvl="1" rtl="0"/>
            <a:r>
              <a:rPr lang="pt-br"/>
              <a:t>Segundo nível</a:t>
            </a:r>
          </a:p>
          <a:p>
            <a:pPr lvl="2" rtl="0"/>
            <a:r>
              <a:rPr lang="pt-br"/>
              <a:t>Terceiro nível</a:t>
            </a:r>
          </a:p>
          <a:p>
            <a:pPr lvl="3" rtl="0"/>
            <a:r>
              <a:rPr lang="pt-br"/>
              <a:t>Quarto nível</a:t>
            </a:r>
          </a:p>
          <a:p>
            <a:pPr lvl="4" rtl="0"/>
            <a:r>
              <a:rPr lang="pt-br"/>
              <a:t>Quinto nível</a:t>
            </a:r>
            <a:endParaRPr lang="en-US"/>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‹nº›</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5" name="Retângulo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tângulo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tângulo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tângulo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o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Conector Reto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400" b="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sp>
        <p:nvSpPr>
          <p:cNvPr id="3" name="Subtítulo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pt-BR"/>
              <a:t>Clique para editar o estilo do subtítulo Mestre</a:t>
            </a:r>
            <a:endParaRPr lang="en-US" dirty="0"/>
          </a:p>
        </p:txBody>
      </p:sp>
      <p:sp>
        <p:nvSpPr>
          <p:cNvPr id="20" name="Espaço Reservado para Data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2F3AF6F7-5911-45C3-BE0F-7F38FEFE43FA}" type="datetime1">
              <a:rPr lang="pt-BR" smtClean="0"/>
              <a:t>26/10/2022</a:t>
            </a:fld>
            <a:endParaRPr lang="en-US" dirty="0"/>
          </a:p>
        </p:txBody>
      </p:sp>
      <p:sp>
        <p:nvSpPr>
          <p:cNvPr id="21" name="Espaço Reservado para Rodapé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Espaço reservado para o número do slide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vertical 2"/>
          <p:cNvSpPr>
            <a:spLocks noGrp="1"/>
          </p:cNvSpPr>
          <p:nvPr>
            <p:ph type="body" orient="vert" idx="1"/>
          </p:nvPr>
        </p:nvSpPr>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870C3F0E-1EAD-419A-B8F3-CB7CDE6B1E86}" type="datetime1">
              <a:rPr lang="pt-BR" smtClean="0"/>
              <a:t>26/10/2022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hasCustomPrompt="1"/>
          </p:nvPr>
        </p:nvSpPr>
        <p:spPr>
          <a:xfrm>
            <a:off x="8991600" y="762000"/>
            <a:ext cx="2362200" cy="5257800"/>
          </a:xfrm>
        </p:spPr>
        <p:txBody>
          <a:bodyPr vert="eaVert" rtlCol="0"/>
          <a:lstStyle>
            <a:lvl1pPr>
              <a:defRPr/>
            </a:lvl1pPr>
          </a:lstStyle>
          <a:p>
            <a:pPr rtl="0"/>
            <a:r>
              <a:rPr lang="pt-br" dirty="0"/>
              <a:t>Clique para editar o estilo de título Mestre</a:t>
            </a:r>
            <a:endParaRPr lang="en-US" dirty="0"/>
          </a:p>
        </p:txBody>
      </p:sp>
      <p:sp>
        <p:nvSpPr>
          <p:cNvPr id="3" name="Espaço reservado para texto vertical 2"/>
          <p:cNvSpPr>
            <a:spLocks noGrp="1"/>
          </p:cNvSpPr>
          <p:nvPr>
            <p:ph type="body" orient="vert" idx="1"/>
          </p:nvPr>
        </p:nvSpPr>
        <p:spPr>
          <a:xfrm>
            <a:off x="838200" y="762000"/>
            <a:ext cx="8077200" cy="5257800"/>
          </a:xfrm>
        </p:spPr>
        <p:txBody>
          <a:bodyPr vert="eaVert"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5274CCBA-3812-426F-BA8C-8BC3E97D7FB5}" type="datetime1">
              <a:rPr lang="pt-BR" smtClean="0"/>
              <a:t>26/10/2022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conteúdo 2"/>
          <p:cNvSpPr>
            <a:spLocks noGrp="1"/>
          </p:cNvSpPr>
          <p:nvPr>
            <p:ph idx="1"/>
          </p:nvPr>
        </p:nvSpPr>
        <p:spPr/>
        <p:txBody>
          <a:bodyPr rtlCol="0"/>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10"/>
          </p:nvPr>
        </p:nvSpPr>
        <p:spPr/>
        <p:txBody>
          <a:bodyPr rtlCol="0"/>
          <a:lstStyle/>
          <a:p>
            <a:pPr rtl="0"/>
            <a:fld id="{D48C737E-092E-4203-A347-8410086932C6}" type="datetime1">
              <a:rPr lang="pt-BR" smtClean="0"/>
              <a:t>26/10/2022</a:t>
            </a:fld>
            <a:endParaRPr lang="en-US"/>
          </a:p>
        </p:txBody>
      </p:sp>
      <p:sp>
        <p:nvSpPr>
          <p:cNvPr id="5" name="Espaço Reservado para Rodapé 4"/>
          <p:cNvSpPr>
            <a:spLocks noGrp="1"/>
          </p:cNvSpPr>
          <p:nvPr>
            <p:ph type="ftr" sz="quarter" idx="11"/>
          </p:nvPr>
        </p:nvSpPr>
        <p:spPr/>
        <p:txBody>
          <a:bodyPr rtlCol="0"/>
          <a:lstStyle/>
          <a:p>
            <a:pPr rtl="0"/>
            <a:endParaRPr lang="en-US"/>
          </a:p>
        </p:txBody>
      </p:sp>
      <p:sp>
        <p:nvSpPr>
          <p:cNvPr id="6" name="Espaço Reservado para o Número do Slide 5"/>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15" name="Retângulo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tângulo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tângulo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tângulo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1629156" y="2275165"/>
            <a:ext cx="8933688" cy="2406895"/>
          </a:xfrm>
        </p:spPr>
        <p:txBody>
          <a:bodyPr rtlCol="0" anchor="ctr">
            <a:noAutofit/>
          </a:bodyPr>
          <a:lstStyle>
            <a:lvl1pPr algn="ctr">
              <a:lnSpc>
                <a:spcPct val="83000"/>
              </a:lnSpc>
              <a:defRPr lang="en-US" sz="6400" kern="1200" cap="all" spc="-100" baseline="0" dirty="0">
                <a:solidFill>
                  <a:schemeClr val="tx1">
                    <a:lumMod val="85000"/>
                    <a:lumOff val="15000"/>
                  </a:schemeClr>
                </a:solidFill>
                <a:effectLst/>
                <a:latin typeface="+mj-lt"/>
                <a:ea typeface="+mn-ea"/>
                <a:cs typeface="+mn-cs"/>
              </a:defRPr>
            </a:lvl1pPr>
          </a:lstStyle>
          <a:p>
            <a:pPr rtl="0"/>
            <a:r>
              <a:rPr lang="pt-BR"/>
              <a:t>Clique para editar o título Mestre</a:t>
            </a:r>
            <a:endParaRPr lang="en-US" dirty="0"/>
          </a:p>
        </p:txBody>
      </p:sp>
      <p:grpSp>
        <p:nvGrpSpPr>
          <p:cNvPr id="16" name="Grupo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Conector Reto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to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to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Espaço reservado para texto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t-BR"/>
              <a:t>Clique para editar os estilos de texto Mestres</a:t>
            </a:r>
          </a:p>
        </p:txBody>
      </p:sp>
      <p:sp>
        <p:nvSpPr>
          <p:cNvPr id="4" name="Espaço Reservado para Data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494319B4-ED34-4D08-91C0-F7E8BD9417E6}" type="datetime1">
              <a:rPr lang="pt-BR" smtClean="0"/>
              <a:t>26/10/2022</a:t>
            </a:fld>
            <a:endParaRPr lang="en-US" dirty="0"/>
          </a:p>
        </p:txBody>
      </p:sp>
      <p:sp>
        <p:nvSpPr>
          <p:cNvPr id="5" name="Espaço Reservado para Rodapé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pt-BR"/>
              <a:t>Clique para editar o título Mestre</a:t>
            </a:r>
            <a:endParaRPr lang="en-US" dirty="0"/>
          </a:p>
        </p:txBody>
      </p:sp>
      <p:sp>
        <p:nvSpPr>
          <p:cNvPr id="3" name="Espaço reservado para conteúdo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conteúdo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5" name="Espaço Reservado para Data 4"/>
          <p:cNvSpPr>
            <a:spLocks noGrp="1"/>
          </p:cNvSpPr>
          <p:nvPr>
            <p:ph type="dt" sz="half" idx="10"/>
          </p:nvPr>
        </p:nvSpPr>
        <p:spPr/>
        <p:txBody>
          <a:bodyPr rtlCol="0"/>
          <a:lstStyle/>
          <a:p>
            <a:pPr rtl="0"/>
            <a:fld id="{EDD1C28D-3F4C-4305-9CD5-9949626E9ED5}" type="datetime1">
              <a:rPr lang="pt-BR" smtClean="0"/>
              <a:t>26/10/2022</a:t>
            </a:fld>
            <a:endParaRPr lang="en-US"/>
          </a:p>
        </p:txBody>
      </p:sp>
      <p:sp>
        <p:nvSpPr>
          <p:cNvPr id="6" name="Espaço Reservado para Rodapé 5"/>
          <p:cNvSpPr>
            <a:spLocks noGrp="1"/>
          </p:cNvSpPr>
          <p:nvPr>
            <p:ph type="ftr" sz="quarter" idx="11"/>
          </p:nvPr>
        </p:nvSpPr>
        <p:spPr/>
        <p:txBody>
          <a:bodyPr rtlCol="0"/>
          <a:lstStyle/>
          <a:p>
            <a:pPr rtl="0"/>
            <a:endParaRPr lang="en-US"/>
          </a:p>
        </p:txBody>
      </p:sp>
      <p:sp>
        <p:nvSpPr>
          <p:cNvPr id="7" name="Espaço Reservado para o Número do Slide 6"/>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texto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4" name="Espaço reservado para conteúdo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5" name="Espaço reservado para texto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t-BR"/>
              <a:t>Clique para editar os estilos de texto Mestres</a:t>
            </a:r>
          </a:p>
        </p:txBody>
      </p:sp>
      <p:sp>
        <p:nvSpPr>
          <p:cNvPr id="6" name="Espaço reservado para conteúdo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pt-br"/>
          </a:p>
        </p:txBody>
      </p:sp>
      <p:sp>
        <p:nvSpPr>
          <p:cNvPr id="7" name="Espaço Reservado para Data 6"/>
          <p:cNvSpPr>
            <a:spLocks noGrp="1"/>
          </p:cNvSpPr>
          <p:nvPr>
            <p:ph type="dt" sz="half" idx="10"/>
          </p:nvPr>
        </p:nvSpPr>
        <p:spPr/>
        <p:txBody>
          <a:bodyPr rtlCol="0"/>
          <a:lstStyle/>
          <a:p>
            <a:pPr rtl="0"/>
            <a:fld id="{D05F8630-DFFC-437C-A718-61BE3F548C4E}" type="datetime1">
              <a:rPr lang="pt-BR" smtClean="0"/>
              <a:t>26/10/2022</a:t>
            </a:fld>
            <a:endParaRPr lang="en-US"/>
          </a:p>
        </p:txBody>
      </p:sp>
      <p:sp>
        <p:nvSpPr>
          <p:cNvPr id="8" name="Espaço Reservado para Rodapé 7"/>
          <p:cNvSpPr>
            <a:spLocks noGrp="1"/>
          </p:cNvSpPr>
          <p:nvPr>
            <p:ph type="ftr" sz="quarter" idx="11"/>
          </p:nvPr>
        </p:nvSpPr>
        <p:spPr/>
        <p:txBody>
          <a:bodyPr rtlCol="0"/>
          <a:lstStyle/>
          <a:p>
            <a:pPr rtl="0"/>
            <a:endParaRPr lang="en-US"/>
          </a:p>
        </p:txBody>
      </p:sp>
      <p:sp>
        <p:nvSpPr>
          <p:cNvPr id="9" name="Espaço Reservado para o Número do Slide 8"/>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normAutofit/>
          </a:bodyPr>
          <a:lstStyle>
            <a:lvl1pPr>
              <a:defRPr sz="3800"/>
            </a:lvl1pPr>
          </a:lstStyle>
          <a:p>
            <a:pPr rtl="0"/>
            <a:r>
              <a:rPr lang="pt-BR"/>
              <a:t>Clique para editar o título Mestre</a:t>
            </a:r>
            <a:endParaRPr lang="en-US" dirty="0"/>
          </a:p>
        </p:txBody>
      </p:sp>
      <p:sp>
        <p:nvSpPr>
          <p:cNvPr id="3" name="Espaço Reservado para Data 2"/>
          <p:cNvSpPr>
            <a:spLocks noGrp="1"/>
          </p:cNvSpPr>
          <p:nvPr>
            <p:ph type="dt" sz="half" idx="10"/>
          </p:nvPr>
        </p:nvSpPr>
        <p:spPr/>
        <p:txBody>
          <a:bodyPr rtlCol="0"/>
          <a:lstStyle/>
          <a:p>
            <a:pPr rtl="0"/>
            <a:fld id="{3812AD8E-909B-47FE-B3D6-961E1D2E7A49}" type="datetime1">
              <a:rPr lang="pt-BR" smtClean="0"/>
              <a:t>26/10/2022</a:t>
            </a:fld>
            <a:endParaRPr lang="en-US"/>
          </a:p>
        </p:txBody>
      </p:sp>
      <p:sp>
        <p:nvSpPr>
          <p:cNvPr id="4" name="Espaço Reservado para Rodapé 3"/>
          <p:cNvSpPr>
            <a:spLocks noGrp="1"/>
          </p:cNvSpPr>
          <p:nvPr>
            <p:ph type="ftr" sz="quarter" idx="11"/>
          </p:nvPr>
        </p:nvSpPr>
        <p:spPr/>
        <p:txBody>
          <a:bodyPr rtlCol="0"/>
          <a:lstStyle/>
          <a:p>
            <a:pPr rtl="0"/>
            <a:endParaRPr lang="en-US"/>
          </a:p>
        </p:txBody>
      </p:sp>
      <p:sp>
        <p:nvSpPr>
          <p:cNvPr id="5" name="Espaço Reservado para o Número do Slide 4"/>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fld id="{5D0BF672-AFC3-4C39-AA84-C1113D4307F1}" type="datetime1">
              <a:rPr lang="pt-BR" smtClean="0"/>
              <a:t>26/10/2022</a:t>
            </a:fld>
            <a:endParaRPr lang="en-US"/>
          </a:p>
        </p:txBody>
      </p:sp>
      <p:sp>
        <p:nvSpPr>
          <p:cNvPr id="3" name="Espaço Reservado para Rodapé 2"/>
          <p:cNvSpPr>
            <a:spLocks noGrp="1"/>
          </p:cNvSpPr>
          <p:nvPr>
            <p:ph type="ftr" sz="quarter" idx="11"/>
          </p:nvPr>
        </p:nvSpPr>
        <p:spPr/>
        <p:txBody>
          <a:bodyPr rtlCol="0"/>
          <a:lstStyle/>
          <a:p>
            <a:pPr rtl="0"/>
            <a:endParaRPr lang="en-US"/>
          </a:p>
        </p:txBody>
      </p:sp>
      <p:sp>
        <p:nvSpPr>
          <p:cNvPr id="4" name="Espaço reservado para o número do slide 3"/>
          <p:cNvSpPr>
            <a:spLocks noGrp="1"/>
          </p:cNvSpPr>
          <p:nvPr>
            <p:ph type="sldNum" sz="quarter" idx="12"/>
          </p:nvPr>
        </p:nvSpPr>
        <p:spPr/>
        <p:txBody>
          <a:bodyPr rtlCol="0"/>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tângulo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pt-br" dirty="0"/>
              <a:t>Clique para editar o estilo de título Mestre</a:t>
            </a:r>
            <a:endParaRPr lang="en-US" dirty="0"/>
          </a:p>
        </p:txBody>
      </p:sp>
      <p:sp>
        <p:nvSpPr>
          <p:cNvPr id="3" name="Espaço reservado para conteúdo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pt-BR"/>
              <a:t>Clique para editar os estilos de texto Mestres</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texto 3"/>
          <p:cNvSpPr>
            <a:spLocks noGrp="1"/>
          </p:cNvSpPr>
          <p:nvPr>
            <p:ph type="body" sz="half" idx="2" hasCustomPrompt="1"/>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
        <p:nvSpPr>
          <p:cNvPr id="8" name="Espaço Reservado para Data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B01F5550-97CC-4F3B-A34B-FE39BFD06EF0}" type="datetime1">
              <a:rPr lang="pt-BR" smtClean="0"/>
              <a:t>26/10/2022</a:t>
            </a:fld>
            <a:endParaRPr lang="en-US"/>
          </a:p>
        </p:txBody>
      </p:sp>
      <p:sp>
        <p:nvSpPr>
          <p:cNvPr id="9" name="Espaço Reservado para Rodapé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Espaço Reservado para o Número do Slide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11" name="Retângulo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Espaço reservado para imagem 2"/>
          <p:cNvSpPr>
            <a:spLocks noGrp="1" noChangeAspect="1"/>
          </p:cNvSpPr>
          <p:nvPr>
            <p:ph type="pic" idx="1" hasCustomPrompt="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pt-br" dirty="0"/>
              <a:t>Clique no ícone para adicionar uma imagem</a:t>
            </a:r>
            <a:endParaRPr lang="en-US" dirty="0"/>
          </a:p>
        </p:txBody>
      </p:sp>
      <p:sp>
        <p:nvSpPr>
          <p:cNvPr id="5" name="Espaço Reservado para Data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7975B8C2-382E-4F5E-B0CE-7E0EEF75E017}" type="datetime1">
              <a:rPr lang="pt-BR" smtClean="0"/>
              <a:t>26/10/2022</a:t>
            </a:fld>
            <a:endParaRPr lang="en-US" dirty="0"/>
          </a:p>
        </p:txBody>
      </p:sp>
      <p:sp>
        <p:nvSpPr>
          <p:cNvPr id="6" name="Espaço Reservado para Rodapé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Espaço Reservado para o Número do Slide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‹nº›</a:t>
            </a:fld>
            <a:endParaRPr lang="en-US"/>
          </a:p>
        </p:txBody>
      </p:sp>
      <p:sp>
        <p:nvSpPr>
          <p:cNvPr id="12" name="Retângulo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hasCustomPrompt="1"/>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pt-br" dirty="0"/>
              <a:t>Clique para editar o estilo de título Mestre</a:t>
            </a:r>
            <a:endParaRPr lang="en-US" dirty="0"/>
          </a:p>
        </p:txBody>
      </p:sp>
      <p:sp>
        <p:nvSpPr>
          <p:cNvPr id="4" name="Espaço reservado para texto 3"/>
          <p:cNvSpPr>
            <a:spLocks noGrp="1"/>
          </p:cNvSpPr>
          <p:nvPr>
            <p:ph type="body" sz="half" idx="2" hasCustomPrompt="1"/>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t-br" dirty="0"/>
              <a:t>Clique para editar o texto Mestre</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tângulo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tângulo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tângulo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Espaço reservado para títu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pt-br"/>
              <a:t>Clique para editar o estilo de título Mestre</a:t>
            </a:r>
            <a:endParaRPr lang="en-US" dirty="0"/>
          </a:p>
        </p:txBody>
      </p:sp>
      <p:sp>
        <p:nvSpPr>
          <p:cNvPr id="3" name="Espaço reservado para texto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pt-br"/>
              <a:t>Clique para editar o texto Mestre</a:t>
            </a:r>
          </a:p>
          <a:p>
            <a:pPr lvl="1" rtl="0"/>
            <a:r>
              <a:rPr lang="pt-br"/>
              <a:t>Segundo nível</a:t>
            </a:r>
          </a:p>
          <a:p>
            <a:pPr lvl="2" rtl="0"/>
            <a:r>
              <a:rPr lang="pt-br"/>
              <a:t>Terceiro nível</a:t>
            </a:r>
          </a:p>
          <a:p>
            <a:pPr lvl="3" rtl="0"/>
            <a:r>
              <a:rPr lang="pt-br"/>
              <a:t>Quarto nível</a:t>
            </a:r>
          </a:p>
          <a:p>
            <a:pPr lvl="4" rtl="0"/>
            <a:r>
              <a:rPr lang="pt-br"/>
              <a:t>Quinto nível</a:t>
            </a:r>
            <a:endParaRPr lang="en-US" dirty="0"/>
          </a:p>
        </p:txBody>
      </p:sp>
      <p:sp>
        <p:nvSpPr>
          <p:cNvPr id="4" name="Espaço Reservado para Data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91DF2A3A-30FD-464E-8202-27A276433376}" type="datetime1">
              <a:rPr lang="pt-BR" smtClean="0"/>
              <a:t>26/10/2022</a:t>
            </a:fld>
            <a:endParaRPr lang="en-US" dirty="0"/>
          </a:p>
        </p:txBody>
      </p:sp>
      <p:sp>
        <p:nvSpPr>
          <p:cNvPr id="5" name="Espaço Reservado para Rodapé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Espaço Reservado para o Número do Slide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‹nº›</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uasaude.com/sindrome-de-hell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Imagem 5" descr="Imagem ampliada de um logotipo&#10;&#10;Descrição gerada automaticament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a:off x="20" y="10"/>
            <a:ext cx="12191979" cy="6857990"/>
          </a:xfrm>
          <a:prstGeom prst="rect">
            <a:avLst/>
          </a:prstGeom>
        </p:spPr>
      </p:pic>
      <p:sp>
        <p:nvSpPr>
          <p:cNvPr id="82" name="Retângulo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tângulo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ítulo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rtlCol="0">
            <a:normAutofit/>
          </a:bodyPr>
          <a:lstStyle/>
          <a:p>
            <a:pPr rtl="0"/>
            <a:r>
              <a:rPr lang="pt-BR" sz="4400" dirty="0" err="1">
                <a:solidFill>
                  <a:schemeClr val="tx1"/>
                </a:solidFill>
              </a:rPr>
              <a:t>c</a:t>
            </a:r>
            <a:r>
              <a:rPr lang="pt-br" sz="4400" dirty="0" err="1">
                <a:solidFill>
                  <a:schemeClr val="tx1"/>
                </a:solidFill>
              </a:rPr>
              <a:t>esareana</a:t>
            </a:r>
            <a:endParaRPr lang="pt-br" sz="4400" dirty="0">
              <a:solidFill>
                <a:schemeClr val="tx1"/>
              </a:solidFill>
            </a:endParaRPr>
          </a:p>
        </p:txBody>
      </p:sp>
      <p:sp>
        <p:nvSpPr>
          <p:cNvPr id="3" name="Subtítulo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rtlCol="0">
            <a:normAutofit/>
          </a:bodyPr>
          <a:lstStyle/>
          <a:p>
            <a:pPr rtl="0">
              <a:spcAft>
                <a:spcPts val="600"/>
              </a:spcAft>
            </a:pPr>
            <a:r>
              <a:rPr lang="pt-BR" dirty="0">
                <a:solidFill>
                  <a:schemeClr val="tx1"/>
                </a:solidFill>
              </a:rPr>
              <a:t>Prof. Daniela</a:t>
            </a:r>
            <a:endParaRPr lang="pt-br" dirty="0">
              <a:solidFill>
                <a:schemeClr val="tx1"/>
              </a:solidFill>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1DE8F4-8AD1-4960-AD4C-12EC682E5DF4}"/>
              </a:ext>
            </a:extLst>
          </p:cNvPr>
          <p:cNvSpPr>
            <a:spLocks noGrp="1"/>
          </p:cNvSpPr>
          <p:nvPr>
            <p:ph type="title"/>
          </p:nvPr>
        </p:nvSpPr>
        <p:spPr/>
        <p:txBody>
          <a:bodyPr/>
          <a:lstStyle/>
          <a:p>
            <a:r>
              <a:rPr lang="pt-BR" dirty="0"/>
              <a:t>ENDOMETRITE</a:t>
            </a:r>
          </a:p>
        </p:txBody>
      </p:sp>
      <p:sp>
        <p:nvSpPr>
          <p:cNvPr id="3" name="Espaço Reservado para Conteúdo 2">
            <a:extLst>
              <a:ext uri="{FF2B5EF4-FFF2-40B4-BE49-F238E27FC236}">
                <a16:creationId xmlns:a16="http://schemas.microsoft.com/office/drawing/2014/main" id="{3AAE2481-8DD2-4BEE-BDB6-6E0B1E90C143}"/>
              </a:ext>
            </a:extLst>
          </p:cNvPr>
          <p:cNvSpPr>
            <a:spLocks noGrp="1"/>
          </p:cNvSpPr>
          <p:nvPr>
            <p:ph idx="1"/>
          </p:nvPr>
        </p:nvSpPr>
        <p:spPr/>
        <p:txBody>
          <a:bodyPr>
            <a:normAutofit/>
          </a:bodyPr>
          <a:lstStyle/>
          <a:p>
            <a:pPr marL="0" indent="0" algn="just">
              <a:buNone/>
            </a:pPr>
            <a:r>
              <a:rPr lang="pt-BR" sz="1800" b="0" i="0" dirty="0">
                <a:effectLst/>
                <a:latin typeface="+mj-lt"/>
              </a:rPr>
              <a:t>Endometrite pode ser uma consequência </a:t>
            </a:r>
            <a:r>
              <a:rPr lang="pt-BR" sz="1800" b="0" i="0" dirty="0" err="1">
                <a:effectLst/>
                <a:latin typeface="+mj-lt"/>
              </a:rPr>
              <a:t>directa</a:t>
            </a:r>
            <a:r>
              <a:rPr lang="pt-BR" sz="1800" b="0" i="0" dirty="0">
                <a:effectLst/>
                <a:latin typeface="+mj-lt"/>
              </a:rPr>
              <a:t> de uma cesariana (chances são aumentados para as mulheres que tiveram partos cesáreos). Felizmente, quase todos os casos de endometrite pode ser tratada com antibióticos, e este tipo de infecção não parece manter as mulheres de ter gravidezes seguras no futuro. Em casos muito raros, a infecção pode ser grave e necessitam de uma histerectomia. Em casos extremamente raros, a infecção pode resultar em morte.</a:t>
            </a:r>
          </a:p>
          <a:p>
            <a:pPr marL="0" indent="0" algn="just">
              <a:buNone/>
            </a:pPr>
            <a:r>
              <a:rPr lang="pt-BR" sz="1800" b="0" i="0" dirty="0">
                <a:effectLst/>
                <a:latin typeface="+mj-lt"/>
              </a:rPr>
              <a:t>É importante saber que estas complicações são tão raros que durante toda a sua carreira, a maioria dos obstetras não verá um único caso de histerectomia ou morte devido à infecção. infecções graves são raros em mulheres que têm planeado cesarianas antes do parto e antes que as membranas são rompidas. Problemas como este são mais comuns após longos trabalhos, quando as membranas foram rompidas por um longo tempo antes da cirurgia começa.</a:t>
            </a:r>
          </a:p>
          <a:p>
            <a:pPr marL="0" indent="0" algn="just">
              <a:buNone/>
            </a:pPr>
            <a:endParaRPr lang="pt-BR" sz="1800" dirty="0">
              <a:latin typeface="+mj-lt"/>
            </a:endParaRPr>
          </a:p>
        </p:txBody>
      </p:sp>
      <p:sp>
        <p:nvSpPr>
          <p:cNvPr id="4" name="Espaço Reservado para Data 3">
            <a:extLst>
              <a:ext uri="{FF2B5EF4-FFF2-40B4-BE49-F238E27FC236}">
                <a16:creationId xmlns:a16="http://schemas.microsoft.com/office/drawing/2014/main" id="{55FFC56E-6753-4079-9081-1FDC73CCAE49}"/>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3948785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525D35-9EC0-432F-8219-C1AE60CBEF6B}"/>
              </a:ext>
            </a:extLst>
          </p:cNvPr>
          <p:cNvSpPr>
            <a:spLocks noGrp="1"/>
          </p:cNvSpPr>
          <p:nvPr>
            <p:ph type="title"/>
          </p:nvPr>
        </p:nvSpPr>
        <p:spPr/>
        <p:txBody>
          <a:bodyPr/>
          <a:lstStyle/>
          <a:p>
            <a:r>
              <a:rPr lang="pt-BR" dirty="0"/>
              <a:t>INFECÇÃO DA FERIDA PÓS CESAREANA</a:t>
            </a:r>
          </a:p>
        </p:txBody>
      </p:sp>
      <p:sp>
        <p:nvSpPr>
          <p:cNvPr id="3" name="Espaço Reservado para Conteúdo 2">
            <a:extLst>
              <a:ext uri="{FF2B5EF4-FFF2-40B4-BE49-F238E27FC236}">
                <a16:creationId xmlns:a16="http://schemas.microsoft.com/office/drawing/2014/main" id="{B1D227B6-7021-48A1-93EE-8D4BB65BF81F}"/>
              </a:ext>
            </a:extLst>
          </p:cNvPr>
          <p:cNvSpPr>
            <a:spLocks noGrp="1"/>
          </p:cNvSpPr>
          <p:nvPr>
            <p:ph idx="1"/>
          </p:nvPr>
        </p:nvSpPr>
        <p:spPr/>
        <p:txBody>
          <a:bodyPr>
            <a:normAutofit/>
          </a:bodyPr>
          <a:lstStyle/>
          <a:p>
            <a:pPr marL="0" indent="0" algn="just">
              <a:buNone/>
            </a:pPr>
            <a:r>
              <a:rPr lang="pt-BR" sz="1800" b="0" i="0" dirty="0">
                <a:effectLst/>
                <a:latin typeface="+mj-lt"/>
              </a:rPr>
              <a:t>Algumas mulheres desenvolvem uma infecção no local da incisão nas camadas externas da pele, em vez de no útero. Isso é muitas vezes chamado de infecção da ferida pós-cesariana. Infecções da ferida são frequentemente associados com febre e dor abdominal. Infecção da pele ou qualquer camada de tecido que foi cortado pode normalmente ser tratados com antibióticos. Estas infecções também podem causar abscessos que se enchem de pus. Se existe um abscesso, o médico pode ter de voltar a abrir a ferida para drenar e limpar a área infectada. A recuperação da mulher pode ser lento.</a:t>
            </a:r>
          </a:p>
          <a:p>
            <a:pPr marL="0" indent="0" algn="just">
              <a:buNone/>
            </a:pPr>
            <a:r>
              <a:rPr lang="pt-BR" sz="1800" b="0" i="0" dirty="0">
                <a:effectLst/>
                <a:latin typeface="+mj-lt"/>
              </a:rPr>
              <a:t>Às vezes, a infecção pode se espalhar para outros órgãos ou o tipo de bactéria que infecta a ferida pode ser muito agressivo. Estas infecções são raras, mas pode ser perigoso. Com o tratamento adequado, tais como antibióticos e internação, até mesmo as infecções mais graves pode ser curada.</a:t>
            </a:r>
          </a:p>
          <a:p>
            <a:pPr marL="0" indent="0" algn="just">
              <a:buNone/>
            </a:pPr>
            <a:endParaRPr lang="pt-BR" sz="1800" dirty="0">
              <a:latin typeface="+mj-lt"/>
            </a:endParaRPr>
          </a:p>
        </p:txBody>
      </p:sp>
      <p:sp>
        <p:nvSpPr>
          <p:cNvPr id="4" name="Espaço Reservado para Data 3">
            <a:extLst>
              <a:ext uri="{FF2B5EF4-FFF2-40B4-BE49-F238E27FC236}">
                <a16:creationId xmlns:a16="http://schemas.microsoft.com/office/drawing/2014/main" id="{BB61294E-C80C-4FA8-A9F5-83B2F17ADAD3}"/>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199413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567B67-923A-4F13-94CB-DD6155E39BDA}"/>
              </a:ext>
            </a:extLst>
          </p:cNvPr>
          <p:cNvSpPr>
            <a:spLocks noGrp="1"/>
          </p:cNvSpPr>
          <p:nvPr>
            <p:ph type="title"/>
          </p:nvPr>
        </p:nvSpPr>
        <p:spPr/>
        <p:txBody>
          <a:bodyPr/>
          <a:lstStyle/>
          <a:p>
            <a:r>
              <a:rPr lang="pt-BR" dirty="0"/>
              <a:t>FEBRE E SEPSE PUERPERAL</a:t>
            </a:r>
          </a:p>
        </p:txBody>
      </p:sp>
      <p:sp>
        <p:nvSpPr>
          <p:cNvPr id="3" name="Espaço Reservado para Conteúdo 2">
            <a:extLst>
              <a:ext uri="{FF2B5EF4-FFF2-40B4-BE49-F238E27FC236}">
                <a16:creationId xmlns:a16="http://schemas.microsoft.com/office/drawing/2014/main" id="{92E32B2A-6EC1-4CF2-96F4-F0EED25EF16C}"/>
              </a:ext>
            </a:extLst>
          </p:cNvPr>
          <p:cNvSpPr>
            <a:spLocks noGrp="1"/>
          </p:cNvSpPr>
          <p:nvPr>
            <p:ph idx="1"/>
          </p:nvPr>
        </p:nvSpPr>
        <p:spPr/>
        <p:txBody>
          <a:bodyPr>
            <a:normAutofit/>
          </a:bodyPr>
          <a:lstStyle/>
          <a:p>
            <a:pPr marL="0" indent="0" algn="just">
              <a:buNone/>
            </a:pPr>
            <a:r>
              <a:rPr lang="pt-BR" sz="1800" b="0" i="0" dirty="0">
                <a:effectLst/>
                <a:latin typeface="+mj-lt"/>
              </a:rPr>
              <a:t>Esta infecção muitas vezes começa no útero ou vagina. Se ele se espalha por todo o corpo, é chamado de sepse. Na maioria das vezes, a infecção é detectada precocemente. Ele normalmente pode ser curada com antibióticos. Se a infecção não for tratada e sepse ocorre, é mais difícil de tratar. Em casos raros, a sepse pode ser mortal. A febre nos primeiros 10 dias após a cesariana é um sinal de alerta para a febre puerperal. Infecções, como infecções do </a:t>
            </a:r>
            <a:r>
              <a:rPr lang="pt-BR" sz="1800" b="0" i="0" dirty="0" err="1">
                <a:effectLst/>
                <a:latin typeface="+mj-lt"/>
              </a:rPr>
              <a:t>tracto</a:t>
            </a:r>
            <a:r>
              <a:rPr lang="pt-BR" sz="1800" b="0" i="0" dirty="0">
                <a:effectLst/>
                <a:latin typeface="+mj-lt"/>
              </a:rPr>
              <a:t> urinário ou mastite (infecções nos seios) pode ser um sinal de esta complicação. Eles devem ser tratadas rapidamente para evitar a propagação da infecção.</a:t>
            </a:r>
            <a:endParaRPr lang="pt-BR" sz="1800" dirty="0">
              <a:latin typeface="+mj-lt"/>
            </a:endParaRPr>
          </a:p>
        </p:txBody>
      </p:sp>
      <p:sp>
        <p:nvSpPr>
          <p:cNvPr id="4" name="Espaço Reservado para Data 3">
            <a:extLst>
              <a:ext uri="{FF2B5EF4-FFF2-40B4-BE49-F238E27FC236}">
                <a16:creationId xmlns:a16="http://schemas.microsoft.com/office/drawing/2014/main" id="{A2422E3D-0672-443F-8C9E-8B2216F0FAB5}"/>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2907731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D9B958-FBE8-4F0D-802B-46E53C84F309}"/>
              </a:ext>
            </a:extLst>
          </p:cNvPr>
          <p:cNvSpPr>
            <a:spLocks noGrp="1"/>
          </p:cNvSpPr>
          <p:nvPr>
            <p:ph type="title"/>
          </p:nvPr>
        </p:nvSpPr>
        <p:spPr/>
        <p:txBody>
          <a:bodyPr/>
          <a:lstStyle/>
          <a:p>
            <a:r>
              <a:rPr lang="pt-BR" dirty="0"/>
              <a:t>SANGRAMENTO</a:t>
            </a:r>
          </a:p>
        </p:txBody>
      </p:sp>
      <p:sp>
        <p:nvSpPr>
          <p:cNvPr id="3" name="Espaço Reservado para Conteúdo 2">
            <a:extLst>
              <a:ext uri="{FF2B5EF4-FFF2-40B4-BE49-F238E27FC236}">
                <a16:creationId xmlns:a16="http://schemas.microsoft.com/office/drawing/2014/main" id="{CFCCB55D-C9D1-428B-9996-7F320AAB6BE3}"/>
              </a:ext>
            </a:extLst>
          </p:cNvPr>
          <p:cNvSpPr>
            <a:spLocks noGrp="1"/>
          </p:cNvSpPr>
          <p:nvPr>
            <p:ph idx="1"/>
          </p:nvPr>
        </p:nvSpPr>
        <p:spPr/>
        <p:txBody>
          <a:bodyPr>
            <a:normAutofit/>
          </a:bodyPr>
          <a:lstStyle/>
          <a:p>
            <a:pPr marL="0" indent="0" algn="just">
              <a:buNone/>
            </a:pPr>
            <a:r>
              <a:rPr lang="pt-BR" sz="1700" b="0" i="0" dirty="0">
                <a:effectLst/>
                <a:latin typeface="+mj-lt"/>
              </a:rPr>
              <a:t>Enquanto a perda média de sangue durante um parto vaginal é de cerca de 500 </a:t>
            </a:r>
            <a:r>
              <a:rPr lang="pt-BR" sz="1700" b="0" i="0" dirty="0" err="1">
                <a:effectLst/>
                <a:latin typeface="+mj-lt"/>
              </a:rPr>
              <a:t>cc</a:t>
            </a:r>
            <a:r>
              <a:rPr lang="pt-BR" sz="1700" b="0" i="0" dirty="0">
                <a:effectLst/>
                <a:latin typeface="+mj-lt"/>
              </a:rPr>
              <a:t> (cerca de dois copos), a perda média de sangue com uma cesariana é : cerca de quatro copos, ou um quart. Isto é porque o útero grávido tem um dos maiores suprimentos de sangue de qualquer órgão do corpo. Em cada cesariana, grandes vasos sanguíneos são cortadas como o cirurgião abre a parede do útero para ter acesso ao bebê. A maioria das mulheres grávidas saudáveis podem tolerar esta perda de sangue muito sem qualquer dificuldade. Ocasionalmente, no entanto, a perda de sangue pode ser maior do que isso e causa (ou surgem de) complicações.</a:t>
            </a:r>
          </a:p>
          <a:p>
            <a:pPr marL="0" indent="0" algn="just">
              <a:buNone/>
            </a:pPr>
            <a:r>
              <a:rPr lang="pt-BR" sz="1700" b="0" i="0" dirty="0">
                <a:effectLst/>
                <a:latin typeface="+mj-lt"/>
              </a:rPr>
              <a:t>As seguintes formas de perda de sangue perigoso pode acontecer durante ou após uma cesariana: hemorragia pós-parto, atonia, lacerações e placenta </a:t>
            </a:r>
            <a:r>
              <a:rPr lang="pt-BR" sz="1700" b="0" i="0" dirty="0" err="1">
                <a:effectLst/>
                <a:latin typeface="+mj-lt"/>
              </a:rPr>
              <a:t>acreta</a:t>
            </a:r>
            <a:r>
              <a:rPr lang="pt-BR" sz="1700" b="0" i="0" dirty="0">
                <a:effectLst/>
                <a:latin typeface="+mj-lt"/>
              </a:rPr>
              <a:t>.</a:t>
            </a:r>
          </a:p>
          <a:p>
            <a:pPr marL="0" indent="0" algn="just">
              <a:buNone/>
            </a:pPr>
            <a:endParaRPr lang="pt-BR" sz="1700" dirty="0">
              <a:latin typeface="+mj-lt"/>
            </a:endParaRPr>
          </a:p>
        </p:txBody>
      </p:sp>
      <p:sp>
        <p:nvSpPr>
          <p:cNvPr id="4" name="Espaço Reservado para Data 3">
            <a:extLst>
              <a:ext uri="{FF2B5EF4-FFF2-40B4-BE49-F238E27FC236}">
                <a16:creationId xmlns:a16="http://schemas.microsoft.com/office/drawing/2014/main" id="{D3E34820-E7C6-48A4-A162-E638C431EF5E}"/>
              </a:ext>
            </a:extLst>
          </p:cNvPr>
          <p:cNvSpPr>
            <a:spLocks noGrp="1"/>
          </p:cNvSpPr>
          <p:nvPr>
            <p:ph type="dt" sz="half" idx="10"/>
          </p:nvPr>
        </p:nvSpPr>
        <p:spPr/>
        <p:txBody>
          <a:bodyPr/>
          <a:lstStyle/>
          <a:p>
            <a:pPr rtl="0"/>
            <a:fld id="{D48C737E-092E-4203-A347-8410086932C6}" type="datetime1">
              <a:rPr lang="pt-BR" smtClean="0"/>
              <a:t>26/10/2022</a:t>
            </a:fld>
            <a:endParaRPr lang="en-US"/>
          </a:p>
        </p:txBody>
      </p:sp>
      <p:sp>
        <p:nvSpPr>
          <p:cNvPr id="5" name="Seta: para Baixo 4">
            <a:extLst>
              <a:ext uri="{FF2B5EF4-FFF2-40B4-BE49-F238E27FC236}">
                <a16:creationId xmlns:a16="http://schemas.microsoft.com/office/drawing/2014/main" id="{92793F6E-CC33-4C4D-A073-ABF3DAAA9407}"/>
              </a:ext>
            </a:extLst>
          </p:cNvPr>
          <p:cNvSpPr/>
          <p:nvPr/>
        </p:nvSpPr>
        <p:spPr>
          <a:xfrm>
            <a:off x="6435969" y="5328138"/>
            <a:ext cx="820825" cy="10726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843703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635504-EF9A-4002-B0E4-82AF7DC52155}"/>
              </a:ext>
            </a:extLst>
          </p:cNvPr>
          <p:cNvSpPr>
            <a:spLocks noGrp="1"/>
          </p:cNvSpPr>
          <p:nvPr>
            <p:ph type="title"/>
          </p:nvPr>
        </p:nvSpPr>
        <p:spPr/>
        <p:txBody>
          <a:bodyPr/>
          <a:lstStyle/>
          <a:p>
            <a:r>
              <a:rPr lang="pt-BR" dirty="0"/>
              <a:t>HEMORRAGIA PÓS PARTO</a:t>
            </a:r>
          </a:p>
        </p:txBody>
      </p:sp>
      <p:sp>
        <p:nvSpPr>
          <p:cNvPr id="3" name="Espaço Reservado para Conteúdo 2">
            <a:extLst>
              <a:ext uri="{FF2B5EF4-FFF2-40B4-BE49-F238E27FC236}">
                <a16:creationId xmlns:a16="http://schemas.microsoft.com/office/drawing/2014/main" id="{7A5E6543-B53A-4DED-9BEB-8B670C71798A}"/>
              </a:ext>
            </a:extLst>
          </p:cNvPr>
          <p:cNvSpPr>
            <a:spLocks noGrp="1"/>
          </p:cNvSpPr>
          <p:nvPr>
            <p:ph idx="1"/>
          </p:nvPr>
        </p:nvSpPr>
        <p:spPr/>
        <p:txBody>
          <a:bodyPr/>
          <a:lstStyle/>
          <a:p>
            <a:pPr algn="l"/>
            <a:r>
              <a:rPr lang="pt-BR" b="0" i="0" dirty="0">
                <a:solidFill>
                  <a:srgbClr val="4A4A4A"/>
                </a:solidFill>
                <a:effectLst/>
                <a:latin typeface="BlinkMacSystemFont"/>
              </a:rPr>
              <a:t>É normal perder muito sangue durante a cesariana. Quando você sangrar muito, isso pode ser chamado de uma hemorragia pós-parto. Isso pode acontecer quando um órgão é cortado, os vasos sanguíneos não são costurados completamente, ou se houver uma emergência durante o parto. Eles também podem ser causados ​​por uma lágrima no tecido vagina ou nas proximidades, um grande episiotomia, ou uma ruptura do útero. Algumas mulheres têm problemas de coagulação sanguínea, o que torna difícil para parar a hemorragia depois de qualquer tipo de corte, rasgo, ou contusão. Cerca de 6 por cento dos partos resultar em hemorragia pós-parto.</a:t>
            </a:r>
          </a:p>
          <a:p>
            <a:pPr algn="l"/>
            <a:r>
              <a:rPr lang="pt-BR" b="0" i="0" dirty="0">
                <a:solidFill>
                  <a:srgbClr val="4A4A4A"/>
                </a:solidFill>
                <a:effectLst/>
                <a:latin typeface="BlinkMacSystemFont"/>
              </a:rPr>
              <a:t>Em alguns casos, a perda de sangue não é um problema. As mulheres grávidas têm cerca de 50 por cento mais sangue do que as mulheres que não estão grávidas. Hemorragias são emergências, embora, e deve ser tratada imediatamente por um médico. Se você continuar sangrando muito depois que são enviados para casa do hospital, chame um profissional de saúde imediatamente para aconselhamento. Depois de receber tratamento, a maioria das mulheres fazer uma recuperação completa dentro de algumas semanas. Em alguns casos, as mulheres recebem uma transfusão de sangue durante ou após a cesariana para substituir o sangue perdido. Medicina, fluidos IV, suplementos de ferro e alimentos nutritivos ou vitaminas são recomendados para ajudá-lo a recuperar a sua força e suprimento de sangue após uma hemorragia.</a:t>
            </a:r>
          </a:p>
          <a:p>
            <a:pPr marL="0" indent="0">
              <a:buNone/>
            </a:pPr>
            <a:endParaRPr lang="pt-BR" dirty="0"/>
          </a:p>
        </p:txBody>
      </p:sp>
      <p:sp>
        <p:nvSpPr>
          <p:cNvPr id="4" name="Espaço Reservado para Data 3">
            <a:extLst>
              <a:ext uri="{FF2B5EF4-FFF2-40B4-BE49-F238E27FC236}">
                <a16:creationId xmlns:a16="http://schemas.microsoft.com/office/drawing/2014/main" id="{5CBE622D-2154-4FAE-9F7D-EB9EF524B73A}"/>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3018528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400E8D-B391-4240-AC6F-F0D41E59F2E5}"/>
              </a:ext>
            </a:extLst>
          </p:cNvPr>
          <p:cNvSpPr>
            <a:spLocks noGrp="1"/>
          </p:cNvSpPr>
          <p:nvPr>
            <p:ph type="title"/>
          </p:nvPr>
        </p:nvSpPr>
        <p:spPr/>
        <p:txBody>
          <a:bodyPr/>
          <a:lstStyle/>
          <a:p>
            <a:r>
              <a:rPr lang="pt-BR" dirty="0"/>
              <a:t>ATONIA</a:t>
            </a:r>
          </a:p>
        </p:txBody>
      </p:sp>
      <p:sp>
        <p:nvSpPr>
          <p:cNvPr id="3" name="Espaço Reservado para Conteúdo 2">
            <a:extLst>
              <a:ext uri="{FF2B5EF4-FFF2-40B4-BE49-F238E27FC236}">
                <a16:creationId xmlns:a16="http://schemas.microsoft.com/office/drawing/2014/main" id="{FA7B7CF6-5678-47F3-9324-7B44FFB52419}"/>
              </a:ext>
            </a:extLst>
          </p:cNvPr>
          <p:cNvSpPr>
            <a:spLocks noGrp="1"/>
          </p:cNvSpPr>
          <p:nvPr>
            <p:ph idx="1"/>
          </p:nvPr>
        </p:nvSpPr>
        <p:spPr/>
        <p:txBody>
          <a:bodyPr>
            <a:normAutofit/>
          </a:bodyPr>
          <a:lstStyle/>
          <a:p>
            <a:pPr marL="0" indent="0" algn="just">
              <a:buNone/>
            </a:pPr>
            <a:r>
              <a:rPr lang="pt-BR" sz="1800" b="0" i="0" dirty="0">
                <a:effectLst/>
                <a:latin typeface="+mj-lt"/>
              </a:rPr>
              <a:t>Depois que o bebê </a:t>
            </a:r>
            <a:r>
              <a:rPr lang="pt-BR" sz="1800" b="0" i="0" dirty="0" err="1">
                <a:effectLst/>
                <a:latin typeface="+mj-lt"/>
              </a:rPr>
              <a:t>ea</a:t>
            </a:r>
            <a:r>
              <a:rPr lang="pt-BR" sz="1800" b="0" i="0" dirty="0">
                <a:effectLst/>
                <a:latin typeface="+mj-lt"/>
              </a:rPr>
              <a:t> placenta são entregues, o útero deve contratar para fechar os vasos sanguíneos que forneceu a placenta durante a gravidez. Uterina atonia é quando o útero permanece relaxada, sem tom ou tensão. Isso pode acontecer depois de um trabalho longo ou o nascimento de um bebê grande ou gêmeos. Quando o útero tem atonia, o sangramento pode ser muito rápido. Felizmente, uma série de medicamentos muito eficazes foram desenvolvidos para tratar a atonia uterina. A maioria dessas drogas são variações de substâncias naturais no corpo chamados </a:t>
            </a:r>
            <a:r>
              <a:rPr lang="pt-BR" sz="1800" b="1" i="0" dirty="0">
                <a:effectLst/>
                <a:latin typeface="+mj-lt"/>
              </a:rPr>
              <a:t>prostaglandinas</a:t>
            </a:r>
            <a:r>
              <a:rPr lang="pt-BR" sz="1800" b="0" i="0" dirty="0">
                <a:effectLst/>
                <a:latin typeface="+mj-lt"/>
              </a:rPr>
              <a:t> . Com o uso de prostaglandinas, as complicações a longo prazo da atonia uterina são extremamente raros. Se as drogas não funcionam e hemorragia é significativa, a remoção cirúrgica do útero pode ser necessário</a:t>
            </a:r>
            <a:endParaRPr lang="pt-BR" sz="1800" dirty="0">
              <a:latin typeface="+mj-lt"/>
            </a:endParaRPr>
          </a:p>
        </p:txBody>
      </p:sp>
      <p:sp>
        <p:nvSpPr>
          <p:cNvPr id="4" name="Espaço Reservado para Data 3">
            <a:extLst>
              <a:ext uri="{FF2B5EF4-FFF2-40B4-BE49-F238E27FC236}">
                <a16:creationId xmlns:a16="http://schemas.microsoft.com/office/drawing/2014/main" id="{11097036-8AB5-4E3C-9F93-44479BACB12D}"/>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1960444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EFC845-92A1-4705-A494-E234F604F9AC}"/>
              </a:ext>
            </a:extLst>
          </p:cNvPr>
          <p:cNvSpPr>
            <a:spLocks noGrp="1"/>
          </p:cNvSpPr>
          <p:nvPr>
            <p:ph type="title"/>
          </p:nvPr>
        </p:nvSpPr>
        <p:spPr/>
        <p:txBody>
          <a:bodyPr/>
          <a:lstStyle/>
          <a:p>
            <a:r>
              <a:rPr lang="pt-BR" dirty="0"/>
              <a:t>LACERAÇÕES</a:t>
            </a:r>
          </a:p>
        </p:txBody>
      </p:sp>
      <p:sp>
        <p:nvSpPr>
          <p:cNvPr id="3" name="Espaço Reservado para Conteúdo 2">
            <a:extLst>
              <a:ext uri="{FF2B5EF4-FFF2-40B4-BE49-F238E27FC236}">
                <a16:creationId xmlns:a16="http://schemas.microsoft.com/office/drawing/2014/main" id="{20E0A68C-405D-419D-9A54-FF0CA0205C61}"/>
              </a:ext>
            </a:extLst>
          </p:cNvPr>
          <p:cNvSpPr>
            <a:spLocks noGrp="1"/>
          </p:cNvSpPr>
          <p:nvPr>
            <p:ph idx="1"/>
          </p:nvPr>
        </p:nvSpPr>
        <p:spPr>
          <a:xfrm>
            <a:off x="756138" y="1907930"/>
            <a:ext cx="10840916" cy="4044813"/>
          </a:xfrm>
        </p:spPr>
        <p:txBody>
          <a:bodyPr>
            <a:noAutofit/>
          </a:bodyPr>
          <a:lstStyle/>
          <a:p>
            <a:pPr marL="0" indent="0" algn="just">
              <a:buNone/>
            </a:pPr>
            <a:r>
              <a:rPr lang="pt-BR" sz="1800" b="0" i="0" dirty="0">
                <a:effectLst/>
                <a:latin typeface="+mj-lt"/>
              </a:rPr>
              <a:t>Às vezes, a incisão cesariana não é grande o suficiente para o bebê para passar, especialmente quando o bebê é muito grande. À medida que o bebé é entregue através da incisão, a incisão pode rasgar em áreas não destinadas pelo cirurgião. As áreas para a direita e esquerda do útero têm grandes artérias e veias que podem ser arrancadas acidentalmente. Muitas vezes, não há nada que o cirurgião pode fazer para evitar tais lágrimas; cada obstetra vai ver este problema muitas vezes. Se o médico percebe uma lágrima rapidamente, ele pode ser reparado com segurança antes de ocorrer muita perda de sangue.</a:t>
            </a:r>
          </a:p>
          <a:p>
            <a:pPr marL="0" indent="0" algn="just">
              <a:buNone/>
            </a:pPr>
            <a:r>
              <a:rPr lang="pt-BR" sz="1800" b="0" i="0" dirty="0">
                <a:effectLst/>
                <a:latin typeface="+mj-lt"/>
              </a:rPr>
              <a:t>Às vezes, essas lágrimas afetar vasos sanguíneos perto do útero. Outras vezes, o cirurgião pode acidentalmente cortado em artérias ou órgãos vizinhos durante a operação. Por exemplo, a faca, por vezes, atinge a bexiga durante uma cesariana porque é tão perto do útero. Estas lacerações podem causar sangramento intenso. Eles também podem requerer </a:t>
            </a:r>
            <a:r>
              <a:rPr lang="pt-BR" sz="1800" b="0" i="0" dirty="0" err="1">
                <a:effectLst/>
                <a:latin typeface="+mj-lt"/>
              </a:rPr>
              <a:t>stiches</a:t>
            </a:r>
            <a:r>
              <a:rPr lang="pt-BR" sz="1800" b="0" i="0" dirty="0">
                <a:effectLst/>
                <a:latin typeface="+mj-lt"/>
              </a:rPr>
              <a:t> extras e reparos. Em casos raros, danos a outros órgãos requer uma segunda cirurgia para corrigir.</a:t>
            </a:r>
          </a:p>
          <a:p>
            <a:pPr marL="0" indent="0" algn="just">
              <a:buNone/>
            </a:pPr>
            <a:endParaRPr lang="pt-BR" sz="1800" dirty="0">
              <a:latin typeface="+mj-lt"/>
            </a:endParaRPr>
          </a:p>
        </p:txBody>
      </p:sp>
      <p:sp>
        <p:nvSpPr>
          <p:cNvPr id="4" name="Espaço Reservado para Data 3">
            <a:extLst>
              <a:ext uri="{FF2B5EF4-FFF2-40B4-BE49-F238E27FC236}">
                <a16:creationId xmlns:a16="http://schemas.microsoft.com/office/drawing/2014/main" id="{5139055B-E911-466F-A2F6-D7F44FDF169A}"/>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30233977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0F8F2A-D479-44EF-A86A-0A06541F4E3A}"/>
              </a:ext>
            </a:extLst>
          </p:cNvPr>
          <p:cNvSpPr>
            <a:spLocks noGrp="1"/>
          </p:cNvSpPr>
          <p:nvPr>
            <p:ph type="title"/>
          </p:nvPr>
        </p:nvSpPr>
        <p:spPr/>
        <p:txBody>
          <a:bodyPr/>
          <a:lstStyle/>
          <a:p>
            <a:r>
              <a:rPr lang="pt-BR" dirty="0"/>
              <a:t>PLACENTA ACRETA</a:t>
            </a:r>
          </a:p>
        </p:txBody>
      </p:sp>
      <p:sp>
        <p:nvSpPr>
          <p:cNvPr id="3" name="Espaço Reservado para Conteúdo 2">
            <a:extLst>
              <a:ext uri="{FF2B5EF4-FFF2-40B4-BE49-F238E27FC236}">
                <a16:creationId xmlns:a16="http://schemas.microsoft.com/office/drawing/2014/main" id="{1131C25A-A6F6-4C01-9DD8-199A9EECB448}"/>
              </a:ext>
            </a:extLst>
          </p:cNvPr>
          <p:cNvSpPr>
            <a:spLocks noGrp="1"/>
          </p:cNvSpPr>
          <p:nvPr>
            <p:ph idx="1"/>
          </p:nvPr>
        </p:nvSpPr>
        <p:spPr>
          <a:xfrm>
            <a:off x="633046" y="1749669"/>
            <a:ext cx="11025554" cy="4203075"/>
          </a:xfrm>
        </p:spPr>
        <p:txBody>
          <a:bodyPr>
            <a:noAutofit/>
          </a:bodyPr>
          <a:lstStyle/>
          <a:p>
            <a:pPr marL="0" indent="0" algn="just">
              <a:buNone/>
            </a:pPr>
            <a:r>
              <a:rPr lang="pt-BR" sz="1750" b="0" i="0" dirty="0">
                <a:effectLst/>
                <a:latin typeface="+mj-lt"/>
              </a:rPr>
              <a:t>Quando o pequeno embrião viaja para o útero, as células que formam a placenta começar a recolher sobre as paredes do útero. Estas células são chamadas </a:t>
            </a:r>
            <a:r>
              <a:rPr lang="pt-BR" sz="1750" b="1" i="0" dirty="0" err="1">
                <a:effectLst/>
                <a:latin typeface="+mj-lt"/>
              </a:rPr>
              <a:t>trofoblastos</a:t>
            </a:r>
            <a:r>
              <a:rPr lang="pt-BR" sz="1750" b="0" i="0" dirty="0">
                <a:effectLst/>
                <a:latin typeface="+mj-lt"/>
              </a:rPr>
              <a:t> . </a:t>
            </a:r>
            <a:r>
              <a:rPr lang="pt-BR" sz="1750" b="0" i="0" dirty="0" err="1">
                <a:effectLst/>
                <a:latin typeface="+mj-lt"/>
              </a:rPr>
              <a:t>Trofoblastos</a:t>
            </a:r>
            <a:r>
              <a:rPr lang="pt-BR" sz="1750" b="0" i="0" dirty="0">
                <a:effectLst/>
                <a:latin typeface="+mj-lt"/>
              </a:rPr>
              <a:t> geralmente crescer através das paredes do útero e para dentro dos vasos de sangue da mãe. Estas células desempenham um papel importante no movimento oxigênio e nutrientes da mãe para o feto. Eles também mover os resíduos do feto para a mãe. Como o feto </a:t>
            </a:r>
            <a:r>
              <a:rPr lang="pt-BR" sz="1750" b="0" i="0" dirty="0" err="1">
                <a:effectLst/>
                <a:latin typeface="+mj-lt"/>
              </a:rPr>
              <a:t>ea</a:t>
            </a:r>
            <a:r>
              <a:rPr lang="pt-BR" sz="1750" b="0" i="0" dirty="0">
                <a:effectLst/>
                <a:latin typeface="+mj-lt"/>
              </a:rPr>
              <a:t> placenta crescer, os </a:t>
            </a:r>
            <a:r>
              <a:rPr lang="pt-BR" sz="1750" b="0" i="0" dirty="0" err="1">
                <a:effectLst/>
                <a:latin typeface="+mj-lt"/>
              </a:rPr>
              <a:t>trofoblastos</a:t>
            </a:r>
            <a:r>
              <a:rPr lang="pt-BR" sz="1750" b="0" i="0" dirty="0">
                <a:effectLst/>
                <a:latin typeface="+mj-lt"/>
              </a:rPr>
              <a:t> continuar buscando vasos sanguíneos para suportar a crescente feto. Uma camada fibrosa (chamada </a:t>
            </a:r>
            <a:r>
              <a:rPr lang="pt-BR" sz="1750" b="1" i="0" dirty="0">
                <a:effectLst/>
                <a:latin typeface="+mj-lt"/>
              </a:rPr>
              <a:t>membrana do </a:t>
            </a:r>
            <a:r>
              <a:rPr lang="pt-BR" sz="1750" b="1" i="0" dirty="0" err="1">
                <a:effectLst/>
                <a:latin typeface="+mj-lt"/>
              </a:rPr>
              <a:t>Nitabuch</a:t>
            </a:r>
            <a:r>
              <a:rPr lang="pt-BR" sz="1750" b="0" i="0" dirty="0">
                <a:effectLst/>
                <a:latin typeface="+mj-lt"/>
              </a:rPr>
              <a:t> ) limita a profundidade das vilosidades são capazes de atingir a parede do útero.</a:t>
            </a:r>
          </a:p>
          <a:p>
            <a:pPr marL="0" indent="0" algn="just">
              <a:buNone/>
            </a:pPr>
            <a:r>
              <a:rPr lang="pt-BR" sz="1750" b="0" i="0" dirty="0">
                <a:effectLst/>
                <a:latin typeface="+mj-lt"/>
              </a:rPr>
              <a:t>Quando o útero tenha sido danificado (por exemplo, a partir de um parto por cesariana anterior) a camada fibrosa pode não parar os </a:t>
            </a:r>
            <a:r>
              <a:rPr lang="pt-BR" sz="1750" b="0" i="0" dirty="0" err="1">
                <a:effectLst/>
                <a:latin typeface="+mj-lt"/>
              </a:rPr>
              <a:t>trofoblastos</a:t>
            </a:r>
            <a:r>
              <a:rPr lang="pt-BR" sz="1750" b="0" i="0" dirty="0">
                <a:effectLst/>
                <a:latin typeface="+mj-lt"/>
              </a:rPr>
              <a:t> a partir crescente profundo no útero da mãe. Eles podem até se espalhar para outros órgãos, como a bexiga. Esta condição é chamada </a:t>
            </a:r>
            <a:r>
              <a:rPr lang="pt-BR" sz="1750" b="1" i="0" dirty="0" err="1">
                <a:effectLst/>
                <a:latin typeface="+mj-lt"/>
              </a:rPr>
              <a:t>acreta</a:t>
            </a:r>
            <a:r>
              <a:rPr lang="pt-BR" sz="1750" b="1" i="0" dirty="0">
                <a:effectLst/>
                <a:latin typeface="+mj-lt"/>
              </a:rPr>
              <a:t> placenta</a:t>
            </a:r>
            <a:r>
              <a:rPr lang="pt-BR" sz="1750" b="0" i="0" dirty="0">
                <a:effectLst/>
                <a:latin typeface="+mj-lt"/>
              </a:rPr>
              <a:t> . </a:t>
            </a:r>
            <a:r>
              <a:rPr lang="pt-BR" sz="1750" b="0" i="0" dirty="0" err="1">
                <a:effectLst/>
                <a:latin typeface="+mj-lt"/>
              </a:rPr>
              <a:t>Acreta</a:t>
            </a:r>
            <a:r>
              <a:rPr lang="pt-BR" sz="1750" b="0" i="0" dirty="0">
                <a:effectLst/>
                <a:latin typeface="+mj-lt"/>
              </a:rPr>
              <a:t> placenta é especialmente comum em mulheres que tiveram uma cesariana no passado e cujo embrião, durante uma gravidez mais tarde, os implantes na área da cicatriz cesariana. Embora esta complicação é rara, os médicos agora estão vendo isso mais vezes por causa do grande número de cesarianas que foram realizadas nos últimos 10 anos.</a:t>
            </a:r>
          </a:p>
          <a:p>
            <a:pPr marL="0" indent="0" algn="just">
              <a:buNone/>
            </a:pPr>
            <a:endParaRPr lang="pt-BR" sz="1750" dirty="0">
              <a:latin typeface="+mj-lt"/>
            </a:endParaRPr>
          </a:p>
        </p:txBody>
      </p:sp>
      <p:sp>
        <p:nvSpPr>
          <p:cNvPr id="4" name="Espaço Reservado para Data 3">
            <a:extLst>
              <a:ext uri="{FF2B5EF4-FFF2-40B4-BE49-F238E27FC236}">
                <a16:creationId xmlns:a16="http://schemas.microsoft.com/office/drawing/2014/main" id="{FD7A4883-0025-42BA-A2D1-BFFE8DE0E80F}"/>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225713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6AAC08-EAB9-4910-83C3-BB289D9A847B}"/>
              </a:ext>
            </a:extLst>
          </p:cNvPr>
          <p:cNvSpPr>
            <a:spLocks noGrp="1"/>
          </p:cNvSpPr>
          <p:nvPr>
            <p:ph type="title"/>
          </p:nvPr>
        </p:nvSpPr>
        <p:spPr/>
        <p:txBody>
          <a:bodyPr/>
          <a:lstStyle/>
          <a:p>
            <a:r>
              <a:rPr lang="pt-BR" dirty="0"/>
              <a:t>HISTERECTOMIA</a:t>
            </a:r>
          </a:p>
        </p:txBody>
      </p:sp>
      <p:sp>
        <p:nvSpPr>
          <p:cNvPr id="3" name="Espaço Reservado para Conteúdo 2">
            <a:extLst>
              <a:ext uri="{FF2B5EF4-FFF2-40B4-BE49-F238E27FC236}">
                <a16:creationId xmlns:a16="http://schemas.microsoft.com/office/drawing/2014/main" id="{165A42EE-E923-455D-BC32-F0F5CD5957C5}"/>
              </a:ext>
            </a:extLst>
          </p:cNvPr>
          <p:cNvSpPr>
            <a:spLocks noGrp="1"/>
          </p:cNvSpPr>
          <p:nvPr>
            <p:ph idx="1"/>
          </p:nvPr>
        </p:nvSpPr>
        <p:spPr>
          <a:xfrm>
            <a:off x="633046" y="1916723"/>
            <a:ext cx="11087100" cy="4036021"/>
          </a:xfrm>
        </p:spPr>
        <p:txBody>
          <a:bodyPr>
            <a:noAutofit/>
          </a:bodyPr>
          <a:lstStyle/>
          <a:p>
            <a:pPr marL="0" indent="0" algn="just">
              <a:buNone/>
            </a:pPr>
            <a:r>
              <a:rPr lang="pt-BR" sz="1800" b="0" i="0" dirty="0">
                <a:effectLst/>
                <a:latin typeface="+mj-lt"/>
              </a:rPr>
              <a:t>Histerectomia cesariana é a remoção do útero logo após uma cesariana. Algumas complicações de parto cesáreo (geralmente ligado a hemorragia grave) pode exigir o médico para remover o útero para salvar a vida da mãe. Mesmo que o risco de uma histerectomia é maior após uma cesariana, sangramento exigindo uma histerectomia pode acontecer mesmo após um parto vaginal aparentemente normal. Tal como acontece com todas as complicações listadas acima, a histerectomia cesariana é muito raro. A maioria dos obstetras provavelmente terá que fazer uma histerectomia de emergência apenas algumas vezes em suas carreiras.</a:t>
            </a:r>
          </a:p>
          <a:p>
            <a:pPr marL="0" indent="0" algn="just">
              <a:buNone/>
            </a:pPr>
            <a:r>
              <a:rPr lang="pt-BR" sz="1800" b="0" i="0" dirty="0">
                <a:effectLst/>
                <a:latin typeface="+mj-lt"/>
              </a:rPr>
              <a:t>As mulheres que tiveram uma histerectomia não pode ter mais filhos, mas que habitualmente não existem efeitos colaterais extras a partir essa operação. Obviamente, esta é uma situação terrível, e os médicos tentam o seu melhor para evitá-lo. Não há dúvida de que histerectomias cesariana salvar vidas, embora, especialmente quando o sangramento não pode ser controlado por medidas mais simples.</a:t>
            </a:r>
          </a:p>
          <a:p>
            <a:pPr marL="0" indent="0" algn="just">
              <a:buNone/>
            </a:pPr>
            <a:endParaRPr lang="pt-BR" sz="1800" dirty="0">
              <a:latin typeface="+mj-lt"/>
            </a:endParaRPr>
          </a:p>
        </p:txBody>
      </p:sp>
      <p:sp>
        <p:nvSpPr>
          <p:cNvPr id="4" name="Espaço Reservado para Data 3">
            <a:extLst>
              <a:ext uri="{FF2B5EF4-FFF2-40B4-BE49-F238E27FC236}">
                <a16:creationId xmlns:a16="http://schemas.microsoft.com/office/drawing/2014/main" id="{693047B9-8D4E-4F71-BE2E-32C3BE88FA07}"/>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1441579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A62296-FEC5-40D6-B438-C92E15C37310}"/>
              </a:ext>
            </a:extLst>
          </p:cNvPr>
          <p:cNvSpPr>
            <a:spLocks noGrp="1"/>
          </p:cNvSpPr>
          <p:nvPr>
            <p:ph type="title"/>
          </p:nvPr>
        </p:nvSpPr>
        <p:spPr/>
        <p:txBody>
          <a:bodyPr/>
          <a:lstStyle/>
          <a:p>
            <a:r>
              <a:rPr lang="pt-BR" dirty="0"/>
              <a:t>HISTERECTOMIA PLANEJADA JUNTO A CESAREANA</a:t>
            </a:r>
          </a:p>
        </p:txBody>
      </p:sp>
      <p:sp>
        <p:nvSpPr>
          <p:cNvPr id="3" name="Espaço Reservado para Conteúdo 2">
            <a:extLst>
              <a:ext uri="{FF2B5EF4-FFF2-40B4-BE49-F238E27FC236}">
                <a16:creationId xmlns:a16="http://schemas.microsoft.com/office/drawing/2014/main" id="{12332C6E-1E25-478D-95C3-9A0CCEA1A8AD}"/>
              </a:ext>
            </a:extLst>
          </p:cNvPr>
          <p:cNvSpPr>
            <a:spLocks noGrp="1"/>
          </p:cNvSpPr>
          <p:nvPr>
            <p:ph idx="1"/>
          </p:nvPr>
        </p:nvSpPr>
        <p:spPr/>
        <p:txBody>
          <a:bodyPr>
            <a:normAutofit/>
          </a:bodyPr>
          <a:lstStyle/>
          <a:p>
            <a:pPr marL="0" indent="0" algn="just">
              <a:buNone/>
            </a:pPr>
            <a:r>
              <a:rPr lang="pt-BR" sz="1800" b="0" i="0" dirty="0">
                <a:effectLst/>
                <a:latin typeface="+mj-lt"/>
              </a:rPr>
              <a:t>Embora uma histerectomia imediatamente após o parto por cesariana é provavelmente mais fácil do que realizar um mais tarde, a perda de sangue é maior. Por esta razão, a maioria dos cirurgiões não planeja histerectomias cesáreos - mesmo quando uma mulher tem outras condições que podem exigir uma histerectomia.</a:t>
            </a:r>
          </a:p>
          <a:p>
            <a:pPr marL="0" indent="0" algn="just">
              <a:buNone/>
            </a:pPr>
            <a:r>
              <a:rPr lang="pt-BR" sz="1800" b="0" i="0" dirty="0">
                <a:effectLst/>
                <a:latin typeface="+mj-lt"/>
              </a:rPr>
              <a:t>Sob certas circunstâncias, no entanto, uma histerectomia cesariana pode ser planeado. Isso só é feito quando há uma necessidade séria para fazer a histerectomia por motivos não relacionados com a gravidez. a saúde da mãe também deve ser bom e alta contagem de seu sangue. Caso contrário, histerectomias cesarianas são feitas apenas em caso de emergência, como nos casos acima.</a:t>
            </a:r>
          </a:p>
          <a:p>
            <a:pPr marL="0" indent="0" algn="just">
              <a:buNone/>
            </a:pPr>
            <a:endParaRPr lang="pt-BR" sz="1800" dirty="0">
              <a:latin typeface="+mj-lt"/>
            </a:endParaRPr>
          </a:p>
        </p:txBody>
      </p:sp>
      <p:sp>
        <p:nvSpPr>
          <p:cNvPr id="4" name="Espaço Reservado para Data 3">
            <a:extLst>
              <a:ext uri="{FF2B5EF4-FFF2-40B4-BE49-F238E27FC236}">
                <a16:creationId xmlns:a16="http://schemas.microsoft.com/office/drawing/2014/main" id="{84BF3EF5-C39E-473F-876A-1CCC5F789B2F}"/>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459745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A9D9CB-00CC-40E5-B1C6-6DDCB060324E}"/>
              </a:ext>
            </a:extLst>
          </p:cNvPr>
          <p:cNvSpPr>
            <a:spLocks noGrp="1"/>
          </p:cNvSpPr>
          <p:nvPr>
            <p:ph type="title"/>
          </p:nvPr>
        </p:nvSpPr>
        <p:spPr/>
        <p:txBody>
          <a:bodyPr/>
          <a:lstStyle/>
          <a:p>
            <a:r>
              <a:rPr lang="pt-BR" dirty="0"/>
              <a:t>DEFINIÇÃO</a:t>
            </a:r>
          </a:p>
        </p:txBody>
      </p:sp>
      <p:sp>
        <p:nvSpPr>
          <p:cNvPr id="3" name="Espaço Reservado para Conteúdo 2">
            <a:extLst>
              <a:ext uri="{FF2B5EF4-FFF2-40B4-BE49-F238E27FC236}">
                <a16:creationId xmlns:a16="http://schemas.microsoft.com/office/drawing/2014/main" id="{05C66531-CB6A-4354-8620-1CD333B2E016}"/>
              </a:ext>
            </a:extLst>
          </p:cNvPr>
          <p:cNvSpPr>
            <a:spLocks noGrp="1"/>
          </p:cNvSpPr>
          <p:nvPr>
            <p:ph idx="1"/>
          </p:nvPr>
        </p:nvSpPr>
        <p:spPr/>
        <p:txBody>
          <a:bodyPr/>
          <a:lstStyle/>
          <a:p>
            <a:pPr marL="0" indent="0">
              <a:buNone/>
            </a:pPr>
            <a:r>
              <a:rPr lang="pt-BR" dirty="0"/>
              <a:t>ATO CIRÚRGICO REALIZADO PARA RETIRADA DE FETO OU RESTOS FETAIS RESULTANTES DO PROCESSO GESTACIONAL.</a:t>
            </a:r>
          </a:p>
          <a:p>
            <a:pPr marL="0" indent="0">
              <a:buNone/>
            </a:pPr>
            <a:endParaRPr lang="pt-BR" dirty="0"/>
          </a:p>
          <a:p>
            <a:pPr marL="0" indent="0">
              <a:buNone/>
            </a:pPr>
            <a:r>
              <a:rPr lang="pt-BR" dirty="0"/>
              <a:t>CONSISTE NUMA INCISÃO ABDOMINAL NA REGIÃO SUPRA-PÚBICA ABDOMINAL DA MULHER.</a:t>
            </a:r>
          </a:p>
          <a:p>
            <a:pPr marL="0" indent="0">
              <a:buNone/>
            </a:pPr>
            <a:endParaRPr lang="pt-BR" dirty="0"/>
          </a:p>
          <a:p>
            <a:pPr marL="0" indent="0">
              <a:buNone/>
            </a:pPr>
            <a:r>
              <a:rPr lang="pt-BR" dirty="0"/>
              <a:t>SOMENTE MULHERES ESTARÃO PROPENSAS A ESSE PROCEDIMENTO PORQUE SÃO AS ÚNICAS POSSIBILITADAS A ESSA CONDIÇÃO.</a:t>
            </a:r>
          </a:p>
          <a:p>
            <a:pPr marL="0" indent="0">
              <a:buNone/>
            </a:pPr>
            <a:endParaRPr lang="pt-BR" dirty="0"/>
          </a:p>
          <a:p>
            <a:pPr marL="0" indent="0">
              <a:buNone/>
            </a:pPr>
            <a:endParaRPr lang="pt-BR" dirty="0"/>
          </a:p>
        </p:txBody>
      </p:sp>
      <p:sp>
        <p:nvSpPr>
          <p:cNvPr id="4" name="Espaço Reservado para Data 3">
            <a:extLst>
              <a:ext uri="{FF2B5EF4-FFF2-40B4-BE49-F238E27FC236}">
                <a16:creationId xmlns:a16="http://schemas.microsoft.com/office/drawing/2014/main" id="{1EE443B9-9E6D-4A12-A328-742934F71FE3}"/>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1506546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462051-5624-4877-88AE-3CC85B3CBBE5}"/>
              </a:ext>
            </a:extLst>
          </p:cNvPr>
          <p:cNvSpPr>
            <a:spLocks noGrp="1"/>
          </p:cNvSpPr>
          <p:nvPr>
            <p:ph type="title"/>
          </p:nvPr>
        </p:nvSpPr>
        <p:spPr/>
        <p:txBody>
          <a:bodyPr/>
          <a:lstStyle/>
          <a:p>
            <a:r>
              <a:rPr lang="pt-BR" dirty="0"/>
              <a:t>COÁGULOS DE SANGUE</a:t>
            </a:r>
          </a:p>
        </p:txBody>
      </p:sp>
      <p:sp>
        <p:nvSpPr>
          <p:cNvPr id="3" name="Espaço Reservado para Conteúdo 2">
            <a:extLst>
              <a:ext uri="{FF2B5EF4-FFF2-40B4-BE49-F238E27FC236}">
                <a16:creationId xmlns:a16="http://schemas.microsoft.com/office/drawing/2014/main" id="{7494D09B-C0AA-4CD0-9A8A-7C2E56B6F3C4}"/>
              </a:ext>
            </a:extLst>
          </p:cNvPr>
          <p:cNvSpPr>
            <a:spLocks noGrp="1"/>
          </p:cNvSpPr>
          <p:nvPr>
            <p:ph idx="1"/>
          </p:nvPr>
        </p:nvSpPr>
        <p:spPr>
          <a:xfrm>
            <a:off x="773723" y="2103120"/>
            <a:ext cx="10840915" cy="3849624"/>
          </a:xfrm>
        </p:spPr>
        <p:txBody>
          <a:bodyPr>
            <a:noAutofit/>
          </a:bodyPr>
          <a:lstStyle/>
          <a:p>
            <a:pPr marL="0" indent="0" algn="just">
              <a:buNone/>
            </a:pPr>
            <a:r>
              <a:rPr lang="pt-BR" sz="1800" b="0" i="0" dirty="0">
                <a:effectLst/>
                <a:latin typeface="+mj-lt"/>
              </a:rPr>
              <a:t>Provavelmente, a complicação mais temida de partos cesarianas é a formação de coágulos sanguíneos nas pernas da mãe ou área pélvica. Estes coágulos de sangue pode romper e viajar para os pulmões. Se isso acontecer, ele é chamado de embolia pulmonar. Esta complicação é a principal causa de morte entre mulheres grávidas em países mais desenvolvidos. Felizmente, os coágulos geralmente causam inchaço e dor nas pernas, </a:t>
            </a:r>
            <a:r>
              <a:rPr lang="pt-BR" sz="1800" b="0" i="0" dirty="0" err="1">
                <a:effectLst/>
                <a:latin typeface="+mj-lt"/>
              </a:rPr>
              <a:t>ea</a:t>
            </a:r>
            <a:r>
              <a:rPr lang="pt-BR" sz="1800" b="0" i="0" dirty="0">
                <a:effectLst/>
                <a:latin typeface="+mj-lt"/>
              </a:rPr>
              <a:t> maioria das mulheres trazer isso para a atenção de seu médico antes de os coágulos de viajar para o pulmão. Se um coágulo de sangue é encontrado no início, ela pode ser tratada com o uso de um anticoagulante (tais como a warfarina ou warfarina).</a:t>
            </a:r>
          </a:p>
          <a:p>
            <a:pPr marL="0" indent="0" algn="just">
              <a:buNone/>
            </a:pPr>
            <a:r>
              <a:rPr lang="pt-BR" sz="1800" b="0" i="0" dirty="0">
                <a:effectLst/>
                <a:latin typeface="+mj-lt"/>
              </a:rPr>
              <a:t>Ocasionalmente, não há sinais de alerta até depois os coágulos se desprenderam e atingiram os pulmões. A maioria das mulheres recuperar com o tratamento, mas às vezes o coágulo pode ser tão grande que a mãe morre. Infelizmente, não parece ser uma maneira confiável de evitar ou detectar esta condição.</a:t>
            </a:r>
          </a:p>
          <a:p>
            <a:pPr marL="0" indent="0" algn="just">
              <a:buNone/>
            </a:pPr>
            <a:endParaRPr lang="pt-BR" sz="1800" dirty="0">
              <a:latin typeface="+mj-lt"/>
            </a:endParaRPr>
          </a:p>
        </p:txBody>
      </p:sp>
      <p:sp>
        <p:nvSpPr>
          <p:cNvPr id="4" name="Espaço Reservado para Data 3">
            <a:extLst>
              <a:ext uri="{FF2B5EF4-FFF2-40B4-BE49-F238E27FC236}">
                <a16:creationId xmlns:a16="http://schemas.microsoft.com/office/drawing/2014/main" id="{5A7AE83A-6EA3-4C5E-A9CF-C74BD08F2DC5}"/>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4222319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F45EF531-03F5-4E1D-A828-2F8893B89576}"/>
              </a:ext>
            </a:extLst>
          </p:cNvPr>
          <p:cNvSpPr>
            <a:spLocks noGrp="1"/>
          </p:cNvSpPr>
          <p:nvPr>
            <p:ph idx="1"/>
          </p:nvPr>
        </p:nvSpPr>
        <p:spPr>
          <a:xfrm>
            <a:off x="635976" y="642593"/>
            <a:ext cx="10489223" cy="4201213"/>
          </a:xfrm>
        </p:spPr>
        <p:txBody>
          <a:bodyPr>
            <a:noAutofit/>
          </a:bodyPr>
          <a:lstStyle/>
          <a:p>
            <a:pPr marL="0" indent="0" algn="just">
              <a:buNone/>
            </a:pPr>
            <a:r>
              <a:rPr lang="pt-BR" sz="1800" b="0" i="0" dirty="0">
                <a:effectLst/>
                <a:latin typeface="+mj-lt"/>
              </a:rPr>
              <a:t>Coágulos de sangue são mais comuns nas seguintes situações:</a:t>
            </a:r>
          </a:p>
          <a:p>
            <a:pPr algn="just">
              <a:buFont typeface="Arial" panose="020B0604020202020204" pitchFamily="34" charset="0"/>
              <a:buChar char="•"/>
            </a:pPr>
            <a:r>
              <a:rPr lang="pt-BR" sz="1800" b="0" i="0" dirty="0">
                <a:effectLst/>
                <a:latin typeface="+mj-lt"/>
              </a:rPr>
              <a:t>A mãe está acima do peso.</a:t>
            </a:r>
          </a:p>
          <a:p>
            <a:pPr algn="just">
              <a:buFont typeface="Arial" panose="020B0604020202020204" pitchFamily="34" charset="0"/>
              <a:buChar char="•"/>
            </a:pPr>
            <a:r>
              <a:rPr lang="pt-BR" sz="1800" b="0" i="0" dirty="0">
                <a:effectLst/>
                <a:latin typeface="+mj-lt"/>
              </a:rPr>
              <a:t>A operação foi longo ou complicado.</a:t>
            </a:r>
          </a:p>
          <a:p>
            <a:pPr algn="just">
              <a:buFont typeface="Arial" panose="020B0604020202020204" pitchFamily="34" charset="0"/>
              <a:buChar char="•"/>
            </a:pPr>
            <a:r>
              <a:rPr lang="pt-BR" sz="1800" b="0" i="0" dirty="0">
                <a:effectLst/>
                <a:latin typeface="+mj-lt"/>
              </a:rPr>
              <a:t>A mãe teve um longo período de repouso após a operação.</a:t>
            </a:r>
          </a:p>
          <a:p>
            <a:pPr marL="0" indent="0" algn="just">
              <a:buNone/>
            </a:pPr>
            <a:r>
              <a:rPr lang="pt-BR" sz="1800" b="0" i="0" dirty="0">
                <a:effectLst/>
                <a:latin typeface="+mj-lt"/>
              </a:rPr>
              <a:t>Coágulos de sangue eram muito mais comuns no passado, quando as mulheres eram comumente disse para permanecer na cama por semanas após o parto. Felizmente, eles são menos comuns hoje.</a:t>
            </a:r>
          </a:p>
          <a:p>
            <a:pPr marL="0" indent="0" algn="just">
              <a:buNone/>
            </a:pPr>
            <a:r>
              <a:rPr lang="pt-BR" sz="1800" b="0" i="0" dirty="0">
                <a:effectLst/>
                <a:latin typeface="+mj-lt"/>
              </a:rPr>
              <a:t>Coágulos de sangue são mais comuns quando uma mulher está grávida do que quando ela não está por duas razões. Em primeiro lugar, o estrogénio é produzido em grandes quantidades pela placenta. Isso aumenta a produção do corpo de proteínas de coagulação. É importante que se forma coágulos de sangue rapidamente após a entrega para evitar as complicações hemorrágicas acima. Em segundo lugar, enquanto o bebê cresce, o útero coloca pressão sobre as veias que trazem de volta o sangue das pernas da mãe. Isso retarda o fluxo de sangue durante a gravidez. A combinação do fluxo de sangue lento e uma maior capacidade de coágulo conduz a um maior risco de complicações da coagulação durante a gravidez.</a:t>
            </a:r>
          </a:p>
          <a:p>
            <a:pPr algn="just"/>
            <a:endParaRPr lang="pt-BR" sz="1800" dirty="0">
              <a:latin typeface="+mj-lt"/>
            </a:endParaRPr>
          </a:p>
        </p:txBody>
      </p:sp>
      <p:sp>
        <p:nvSpPr>
          <p:cNvPr id="4" name="Espaço Reservado para Data 3">
            <a:extLst>
              <a:ext uri="{FF2B5EF4-FFF2-40B4-BE49-F238E27FC236}">
                <a16:creationId xmlns:a16="http://schemas.microsoft.com/office/drawing/2014/main" id="{26F821D3-3F0A-423A-9E21-3A8000C5DBF9}"/>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2604362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4109E5-FEF4-4574-8228-E7B24B24C400}"/>
              </a:ext>
            </a:extLst>
          </p:cNvPr>
          <p:cNvSpPr>
            <a:spLocks noGrp="1"/>
          </p:cNvSpPr>
          <p:nvPr>
            <p:ph type="title"/>
          </p:nvPr>
        </p:nvSpPr>
        <p:spPr>
          <a:xfrm>
            <a:off x="583223" y="290901"/>
            <a:ext cx="10058400" cy="1371600"/>
          </a:xfrm>
        </p:spPr>
        <p:txBody>
          <a:bodyPr/>
          <a:lstStyle/>
          <a:p>
            <a:r>
              <a:rPr lang="pt-BR" dirty="0"/>
              <a:t>REAÇÕES ALÉRGICAS A ANESTÉSICOS, MEDICAMENTOS EM GERAL E LATEX</a:t>
            </a:r>
          </a:p>
        </p:txBody>
      </p:sp>
      <p:sp>
        <p:nvSpPr>
          <p:cNvPr id="3" name="Espaço Reservado para Conteúdo 2">
            <a:extLst>
              <a:ext uri="{FF2B5EF4-FFF2-40B4-BE49-F238E27FC236}">
                <a16:creationId xmlns:a16="http://schemas.microsoft.com/office/drawing/2014/main" id="{17CEF365-ED4C-4D6E-9B90-9B4943B5620C}"/>
              </a:ext>
            </a:extLst>
          </p:cNvPr>
          <p:cNvSpPr>
            <a:spLocks noGrp="1"/>
          </p:cNvSpPr>
          <p:nvPr>
            <p:ph idx="1"/>
          </p:nvPr>
        </p:nvSpPr>
        <p:spPr>
          <a:xfrm>
            <a:off x="482111" y="1428574"/>
            <a:ext cx="11227777" cy="4000852"/>
          </a:xfrm>
        </p:spPr>
        <p:txBody>
          <a:bodyPr numCol="2">
            <a:noAutofit/>
          </a:bodyPr>
          <a:lstStyle/>
          <a:p>
            <a:pPr marL="0" indent="0" algn="l">
              <a:buNone/>
            </a:pPr>
            <a:r>
              <a:rPr lang="pt-BR" sz="1600" b="0" i="0" dirty="0">
                <a:effectLst/>
                <a:latin typeface="+mj-lt"/>
              </a:rPr>
              <a:t>Embora estes problemas são menos propensos a surgir em cirurgias planejadas, eles ainda podem acontecer. Às vezes, a mãe não sabe que ela tem uma alergia a medicamentos ou anestesia. Reações graves são muito raras. Raros, mas graves problemas de medicação, látex, ou reações de anestesia incluem:</a:t>
            </a:r>
          </a:p>
          <a:p>
            <a:pPr algn="l">
              <a:buFont typeface="Arial" panose="020B0604020202020204" pitchFamily="34" charset="0"/>
              <a:buChar char="•"/>
            </a:pPr>
            <a:r>
              <a:rPr lang="pt-BR" sz="1600" b="0" i="0" dirty="0">
                <a:effectLst/>
                <a:latin typeface="+mj-lt"/>
              </a:rPr>
              <a:t>dor de cabeça severa</a:t>
            </a:r>
          </a:p>
          <a:p>
            <a:pPr algn="l">
              <a:buFont typeface="Arial" panose="020B0604020202020204" pitchFamily="34" charset="0"/>
              <a:buChar char="•"/>
            </a:pPr>
            <a:r>
              <a:rPr lang="pt-BR" sz="1600" b="0" i="0" dirty="0">
                <a:effectLst/>
                <a:latin typeface="+mj-lt"/>
              </a:rPr>
              <a:t>visão embaçada</a:t>
            </a:r>
          </a:p>
          <a:p>
            <a:pPr algn="l">
              <a:buFont typeface="Arial" panose="020B0604020202020204" pitchFamily="34" charset="0"/>
              <a:buChar char="•"/>
            </a:pPr>
            <a:r>
              <a:rPr lang="pt-BR" sz="1600" b="0" i="0" dirty="0">
                <a:effectLst/>
                <a:latin typeface="+mj-lt"/>
              </a:rPr>
              <a:t>vómitos ou náuseas</a:t>
            </a:r>
          </a:p>
          <a:p>
            <a:pPr algn="l">
              <a:buFont typeface="Arial" panose="020B0604020202020204" pitchFamily="34" charset="0"/>
              <a:buChar char="•"/>
            </a:pPr>
            <a:r>
              <a:rPr lang="pt-BR" sz="1600" b="0" i="0" dirty="0" err="1">
                <a:effectLst/>
                <a:latin typeface="+mj-lt"/>
              </a:rPr>
              <a:t>diarréia</a:t>
            </a:r>
            <a:endParaRPr lang="pt-BR" sz="1600" b="0" i="0" dirty="0">
              <a:effectLst/>
              <a:latin typeface="+mj-lt"/>
            </a:endParaRPr>
          </a:p>
          <a:p>
            <a:pPr algn="l">
              <a:buFont typeface="Arial" panose="020B0604020202020204" pitchFamily="34" charset="0"/>
              <a:buChar char="•"/>
            </a:pPr>
            <a:r>
              <a:rPr lang="pt-BR" sz="1600" b="0" i="0" dirty="0">
                <a:effectLst/>
                <a:latin typeface="+mj-lt"/>
              </a:rPr>
              <a:t>estômago, nas costas ou dor na perna</a:t>
            </a:r>
          </a:p>
          <a:p>
            <a:pPr algn="l">
              <a:buFont typeface="Arial" panose="020B0604020202020204" pitchFamily="34" charset="0"/>
              <a:buChar char="•"/>
            </a:pPr>
            <a:r>
              <a:rPr lang="pt-BR" sz="1600" b="0" i="0" dirty="0">
                <a:effectLst/>
                <a:latin typeface="+mj-lt"/>
              </a:rPr>
              <a:t>febre</a:t>
            </a:r>
          </a:p>
          <a:p>
            <a:pPr algn="l">
              <a:buFont typeface="Arial" panose="020B0604020202020204" pitchFamily="34" charset="0"/>
              <a:buChar char="•"/>
            </a:pPr>
            <a:r>
              <a:rPr lang="pt-BR" sz="1600" b="0" i="0" dirty="0">
                <a:effectLst/>
                <a:latin typeface="+mj-lt"/>
              </a:rPr>
              <a:t>inchaço da garganta</a:t>
            </a:r>
          </a:p>
          <a:p>
            <a:pPr algn="l">
              <a:buFont typeface="Arial" panose="020B0604020202020204" pitchFamily="34" charset="0"/>
              <a:buChar char="•"/>
            </a:pPr>
            <a:r>
              <a:rPr lang="pt-BR" sz="1600" b="0" i="0" dirty="0">
                <a:effectLst/>
                <a:latin typeface="+mj-lt"/>
              </a:rPr>
              <a:t>fraqueza duradoura</a:t>
            </a:r>
          </a:p>
          <a:p>
            <a:pPr algn="l">
              <a:buFont typeface="Arial" panose="020B0604020202020204" pitchFamily="34" charset="0"/>
              <a:buChar char="•"/>
            </a:pPr>
            <a:r>
              <a:rPr lang="pt-BR" sz="1600" b="0" i="0" dirty="0">
                <a:effectLst/>
                <a:latin typeface="+mj-lt"/>
              </a:rPr>
              <a:t>pele pálida ou amarelado</a:t>
            </a:r>
          </a:p>
          <a:p>
            <a:pPr algn="l">
              <a:buFont typeface="Arial" panose="020B0604020202020204" pitchFamily="34" charset="0"/>
              <a:buChar char="•"/>
            </a:pPr>
            <a:r>
              <a:rPr lang="pt-BR" sz="1600" b="0" i="0" dirty="0">
                <a:effectLst/>
                <a:latin typeface="+mj-lt"/>
              </a:rPr>
              <a:t>urticária, inchaço, ou manchas na pele</a:t>
            </a:r>
          </a:p>
          <a:p>
            <a:pPr algn="l">
              <a:buFont typeface="Arial" panose="020B0604020202020204" pitchFamily="34" charset="0"/>
              <a:buChar char="•"/>
            </a:pPr>
            <a:r>
              <a:rPr lang="pt-BR" sz="1600" b="0" i="0" dirty="0">
                <a:effectLst/>
                <a:latin typeface="+mj-lt"/>
              </a:rPr>
              <a:t>tonturas ou desmaios</a:t>
            </a:r>
          </a:p>
          <a:p>
            <a:pPr algn="l">
              <a:buFont typeface="Arial" panose="020B0604020202020204" pitchFamily="34" charset="0"/>
              <a:buChar char="•"/>
            </a:pPr>
            <a:r>
              <a:rPr lang="pt-BR" sz="1600" b="0" i="0" dirty="0">
                <a:effectLst/>
                <a:latin typeface="+mj-lt"/>
              </a:rPr>
              <a:t>dificuldade ao respirar</a:t>
            </a:r>
          </a:p>
          <a:p>
            <a:pPr algn="l">
              <a:buFont typeface="Arial" panose="020B0604020202020204" pitchFamily="34" charset="0"/>
              <a:buChar char="•"/>
            </a:pPr>
            <a:r>
              <a:rPr lang="pt-BR" sz="1600" b="0" i="0" dirty="0">
                <a:effectLst/>
                <a:latin typeface="+mj-lt"/>
              </a:rPr>
              <a:t>pulso fraco ou rápido</a:t>
            </a:r>
          </a:p>
          <a:p>
            <a:pPr marL="0" indent="0" algn="l">
              <a:buNone/>
            </a:pPr>
            <a:r>
              <a:rPr lang="pt-BR" sz="1600" b="0" i="0" dirty="0">
                <a:effectLst/>
                <a:latin typeface="+mj-lt"/>
              </a:rPr>
              <a:t>A maioria destas </a:t>
            </a:r>
            <a:r>
              <a:rPr lang="pt-BR" sz="1600" b="0" i="0" dirty="0" err="1">
                <a:effectLst/>
                <a:latin typeface="+mj-lt"/>
              </a:rPr>
              <a:t>reacções</a:t>
            </a:r>
            <a:r>
              <a:rPr lang="pt-BR" sz="1600" b="0" i="0" dirty="0">
                <a:effectLst/>
                <a:latin typeface="+mj-lt"/>
              </a:rPr>
              <a:t> acontecer logo depois que a droga ou item é usado. As </a:t>
            </a:r>
            <a:r>
              <a:rPr lang="pt-BR" sz="1600" b="0" i="0" dirty="0" err="1">
                <a:effectLst/>
                <a:latin typeface="+mj-lt"/>
              </a:rPr>
              <a:t>reacções</a:t>
            </a:r>
            <a:r>
              <a:rPr lang="pt-BR" sz="1600" b="0" i="0" dirty="0">
                <a:effectLst/>
                <a:latin typeface="+mj-lt"/>
              </a:rPr>
              <a:t> graves pode ser fatal, mas a maioria são tratáveis ​​com outras drogas e descanso. Mulheres que experimentam uma reação ruim precisar de ajuda médica imediata. Embora eles podem precisar de uma internação mais longa e pode não ser capaz de beneficiar de certas drogas durante a sua cirurgia, a maioria das mulheres não tem problemas duradouros de maus reações à medicação, látex, ou anestesia.</a:t>
            </a:r>
          </a:p>
          <a:p>
            <a:pPr marL="0" indent="0">
              <a:buNone/>
            </a:pPr>
            <a:endParaRPr lang="pt-BR" sz="1600" dirty="0">
              <a:latin typeface="+mj-lt"/>
            </a:endParaRPr>
          </a:p>
        </p:txBody>
      </p:sp>
      <p:sp>
        <p:nvSpPr>
          <p:cNvPr id="4" name="Espaço Reservado para Data 3">
            <a:extLst>
              <a:ext uri="{FF2B5EF4-FFF2-40B4-BE49-F238E27FC236}">
                <a16:creationId xmlns:a16="http://schemas.microsoft.com/office/drawing/2014/main" id="{68D8E18B-F723-4EA4-9B92-1C7B173FE1A1}"/>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143636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71E0D7-5FDC-47D9-87A3-8FBD6B253364}"/>
              </a:ext>
            </a:extLst>
          </p:cNvPr>
          <p:cNvSpPr>
            <a:spLocks noGrp="1"/>
          </p:cNvSpPr>
          <p:nvPr>
            <p:ph type="title"/>
          </p:nvPr>
        </p:nvSpPr>
        <p:spPr/>
        <p:txBody>
          <a:bodyPr/>
          <a:lstStyle/>
          <a:p>
            <a:r>
              <a:rPr lang="pt-BR" dirty="0"/>
              <a:t>DIFICULDADES EMOCIONAIS</a:t>
            </a:r>
          </a:p>
        </p:txBody>
      </p:sp>
      <p:sp>
        <p:nvSpPr>
          <p:cNvPr id="3" name="Espaço Reservado para Conteúdo 2">
            <a:extLst>
              <a:ext uri="{FF2B5EF4-FFF2-40B4-BE49-F238E27FC236}">
                <a16:creationId xmlns:a16="http://schemas.microsoft.com/office/drawing/2014/main" id="{3307D624-E996-4CE5-BAFA-9064196464AF}"/>
              </a:ext>
            </a:extLst>
          </p:cNvPr>
          <p:cNvSpPr>
            <a:spLocks noGrp="1"/>
          </p:cNvSpPr>
          <p:nvPr>
            <p:ph idx="1"/>
          </p:nvPr>
        </p:nvSpPr>
        <p:spPr>
          <a:xfrm>
            <a:off x="694592" y="2103120"/>
            <a:ext cx="10430608" cy="3849624"/>
          </a:xfrm>
        </p:spPr>
        <p:txBody>
          <a:bodyPr>
            <a:normAutofit/>
          </a:bodyPr>
          <a:lstStyle/>
          <a:p>
            <a:pPr marL="0" indent="0" algn="just">
              <a:buNone/>
            </a:pPr>
            <a:r>
              <a:rPr lang="pt-BR" sz="1800" b="0" i="0" dirty="0">
                <a:effectLst/>
                <a:latin typeface="+mj-lt"/>
              </a:rPr>
              <a:t>Muitas mulheres experimentam entregas cesarianas lutam com problemas emocionais depois que o bebê nasce. Algumas mulheres expressam insatisfação com a experiência do parto ou processo e lamentar a perda da oportunidade de parto vaginal. Outras mulheres podem experimentar inicialmente dificuldade ligação com o bebê. Muitas mulheres superar estas dificuldades emocionais por gastar tempo em contato direto da pele com o bebê, juntando um grupo de apoio cesariana pós-natal, ou discutir suas preocupações em terapia.</a:t>
            </a:r>
          </a:p>
          <a:p>
            <a:pPr marL="0" indent="0" algn="just">
              <a:buNone/>
            </a:pPr>
            <a:r>
              <a:rPr lang="pt-BR" sz="1800" b="0" i="0" dirty="0">
                <a:effectLst/>
                <a:latin typeface="+mj-lt"/>
              </a:rPr>
              <a:t>Além dessas emoções, as mulheres que experimentaram outras complicações do parto cesáreo (como uma histerectomia de emergência) podem ter dificuldade emocional ajustando à infertilidade ou incapacidade de parto vaginal no futuro. Mulheres que experimentam essas perdas devem discutir os seus sentimentos e procurar tratamento de um grupo profissional de saúde ou de apoio especialidade mental, se necessário.</a:t>
            </a:r>
          </a:p>
          <a:p>
            <a:pPr marL="0" indent="0" algn="just">
              <a:buNone/>
            </a:pPr>
            <a:endParaRPr lang="pt-BR" sz="1800" dirty="0">
              <a:latin typeface="+mj-lt"/>
            </a:endParaRPr>
          </a:p>
        </p:txBody>
      </p:sp>
      <p:sp>
        <p:nvSpPr>
          <p:cNvPr id="4" name="Espaço Reservado para Data 3">
            <a:extLst>
              <a:ext uri="{FF2B5EF4-FFF2-40B4-BE49-F238E27FC236}">
                <a16:creationId xmlns:a16="http://schemas.microsoft.com/office/drawing/2014/main" id="{E1F8E2B0-0E61-48C1-91FB-758A3B34A19A}"/>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3626458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D1F491-8010-4990-A919-4D479957CB77}"/>
              </a:ext>
            </a:extLst>
          </p:cNvPr>
          <p:cNvSpPr>
            <a:spLocks noGrp="1"/>
          </p:cNvSpPr>
          <p:nvPr>
            <p:ph type="title"/>
          </p:nvPr>
        </p:nvSpPr>
        <p:spPr>
          <a:xfrm>
            <a:off x="978877" y="131885"/>
            <a:ext cx="10058400" cy="1371600"/>
          </a:xfrm>
        </p:spPr>
        <p:txBody>
          <a:bodyPr/>
          <a:lstStyle/>
          <a:p>
            <a:r>
              <a:rPr lang="pt-BR" dirty="0"/>
              <a:t>INDICAÇÃO DE CESAREANA</a:t>
            </a:r>
          </a:p>
        </p:txBody>
      </p:sp>
      <p:sp>
        <p:nvSpPr>
          <p:cNvPr id="3" name="Espaço Reservado para Conteúdo 2">
            <a:extLst>
              <a:ext uri="{FF2B5EF4-FFF2-40B4-BE49-F238E27FC236}">
                <a16:creationId xmlns:a16="http://schemas.microsoft.com/office/drawing/2014/main" id="{EA92E7F9-F1A5-4780-8BEE-BA56933C6EBE}"/>
              </a:ext>
            </a:extLst>
          </p:cNvPr>
          <p:cNvSpPr>
            <a:spLocks noGrp="1"/>
          </p:cNvSpPr>
          <p:nvPr>
            <p:ph idx="1"/>
          </p:nvPr>
        </p:nvSpPr>
        <p:spPr>
          <a:xfrm>
            <a:off x="561242" y="1107830"/>
            <a:ext cx="11069515" cy="5292970"/>
          </a:xfrm>
        </p:spPr>
        <p:txBody>
          <a:bodyPr numCol="2">
            <a:noAutofit/>
          </a:bodyPr>
          <a:lstStyle/>
          <a:p>
            <a:pPr algn="l">
              <a:buFont typeface="Arial" panose="020B0604020202020204" pitchFamily="34" charset="0"/>
              <a:buChar char="•"/>
            </a:pPr>
            <a:r>
              <a:rPr lang="pt-BR" sz="1450" b="0" i="0" dirty="0" err="1">
                <a:effectLst/>
                <a:latin typeface="+mj-lt"/>
              </a:rPr>
              <a:t>Eclâmpsia</a:t>
            </a:r>
            <a:r>
              <a:rPr lang="pt-BR" sz="1450" b="0" i="0" dirty="0">
                <a:effectLst/>
                <a:latin typeface="+mj-lt"/>
              </a:rPr>
              <a:t> ou pré-eclâmpsia;</a:t>
            </a:r>
          </a:p>
          <a:p>
            <a:pPr algn="l">
              <a:buFont typeface="Arial" panose="020B0604020202020204" pitchFamily="34" charset="0"/>
              <a:buChar char="•"/>
            </a:pPr>
            <a:r>
              <a:rPr lang="pt-BR" sz="1450" b="0" i="0" dirty="0">
                <a:effectLst/>
                <a:latin typeface="+mj-lt"/>
              </a:rPr>
              <a:t>Síndrome HELLP. Entenda </a:t>
            </a:r>
            <a:r>
              <a:rPr lang="pt-BR" sz="1450" b="0" i="0" u="sng" dirty="0">
                <a:effectLst/>
                <a:latin typeface="+mj-lt"/>
                <a:hlinkClick r:id="rId2">
                  <a:extLst>
                    <a:ext uri="{A12FA001-AC4F-418D-AE19-62706E023703}">
                      <ahyp:hlinkClr xmlns:ahyp="http://schemas.microsoft.com/office/drawing/2018/hyperlinkcolor" val="tx"/>
                    </a:ext>
                  </a:extLst>
                </a:hlinkClick>
              </a:rPr>
              <a:t>o que é a síndrome HELLP</a:t>
            </a:r>
            <a:r>
              <a:rPr lang="pt-BR" sz="1450" b="0" i="0" dirty="0">
                <a:effectLst/>
                <a:latin typeface="+mj-lt"/>
              </a:rPr>
              <a:t>;</a:t>
            </a:r>
          </a:p>
          <a:p>
            <a:pPr algn="l">
              <a:buFont typeface="Arial" panose="020B0604020202020204" pitchFamily="34" charset="0"/>
              <a:buChar char="•"/>
            </a:pPr>
            <a:r>
              <a:rPr lang="pt-BR" sz="1450" b="0" i="0" dirty="0">
                <a:effectLst/>
                <a:latin typeface="+mj-lt"/>
              </a:rPr>
              <a:t>Ruptura uterina, pois pode colocar em risco a vida da mulher e do feto, exigindo o parto imediato;</a:t>
            </a:r>
          </a:p>
          <a:p>
            <a:pPr algn="l">
              <a:buFont typeface="Arial" panose="020B0604020202020204" pitchFamily="34" charset="0"/>
              <a:buChar char="•"/>
            </a:pPr>
            <a:r>
              <a:rPr lang="pt-BR" sz="1450" b="0" i="0" dirty="0">
                <a:effectLst/>
                <a:latin typeface="+mj-lt"/>
              </a:rPr>
              <a:t>Infecção da placenta e possivelmente do feto, exigindo o parto imediato;</a:t>
            </a:r>
          </a:p>
          <a:p>
            <a:pPr algn="l">
              <a:buFont typeface="Arial" panose="020B0604020202020204" pitchFamily="34" charset="0"/>
              <a:buChar char="•"/>
            </a:pPr>
            <a:r>
              <a:rPr lang="pt-BR" sz="1450" b="0" i="0" dirty="0">
                <a:effectLst/>
                <a:latin typeface="+mj-lt"/>
              </a:rPr>
              <a:t>Asfixia fetal ou acidose fetal, que são situações que podem que podem levar à hipóxia fetal, que é a diminuição ou ausência do oxigênio, e colocar em risco a vida do feto;</a:t>
            </a:r>
          </a:p>
          <a:p>
            <a:pPr algn="l">
              <a:buFont typeface="Arial" panose="020B0604020202020204" pitchFamily="34" charset="0"/>
              <a:buChar char="•"/>
            </a:pPr>
            <a:r>
              <a:rPr lang="pt-BR" sz="1450" b="0" i="0" dirty="0">
                <a:effectLst/>
                <a:latin typeface="+mj-lt"/>
              </a:rPr>
              <a:t>Prolapso do cordão umbilical, que é a saída do cordão umbilical pela abertura vaginal, antes do feto, o que pode levar à asfixia fetal;</a:t>
            </a:r>
          </a:p>
          <a:p>
            <a:pPr algn="l">
              <a:buFont typeface="Arial" panose="020B0604020202020204" pitchFamily="34" charset="0"/>
              <a:buChar char="•"/>
            </a:pPr>
            <a:r>
              <a:rPr lang="pt-BR" sz="1450" b="0" i="0" dirty="0">
                <a:effectLst/>
                <a:latin typeface="+mj-lt"/>
              </a:rPr>
              <a:t>Placenta prévia, que ocorre quando a placenta se posiciona sobre o orifício interno do colo do útero ou próximo dele, impedindo o parto vaginal;</a:t>
            </a:r>
          </a:p>
          <a:p>
            <a:pPr algn="l">
              <a:buFont typeface="Arial" panose="020B0604020202020204" pitchFamily="34" charset="0"/>
              <a:buChar char="•"/>
            </a:pPr>
            <a:r>
              <a:rPr lang="pt-BR" sz="1450" b="0" i="0" dirty="0">
                <a:effectLst/>
                <a:latin typeface="+mj-lt"/>
              </a:rPr>
              <a:t>Anormalidades na posição do feto, que impossibilitem o parto vaginal;</a:t>
            </a:r>
          </a:p>
          <a:p>
            <a:pPr algn="l">
              <a:buFont typeface="Arial" panose="020B0604020202020204" pitchFamily="34" charset="0"/>
              <a:buChar char="•"/>
            </a:pPr>
            <a:r>
              <a:rPr lang="pt-BR" sz="1450" b="0" i="0" dirty="0">
                <a:effectLst/>
                <a:latin typeface="+mj-lt"/>
              </a:rPr>
              <a:t>Pelve materna pequena, tornando o parto vaginal impossível;</a:t>
            </a:r>
          </a:p>
          <a:p>
            <a:pPr algn="l">
              <a:buFont typeface="Arial" panose="020B0604020202020204" pitchFamily="34" charset="0"/>
              <a:buChar char="•"/>
            </a:pPr>
            <a:r>
              <a:rPr lang="pt-BR" sz="1450" b="0" i="0" dirty="0">
                <a:effectLst/>
                <a:latin typeface="+mj-lt"/>
              </a:rPr>
              <a:t>Deformidade da pelve materna, devido à malformações congênitas, que impossibilitem o parto normal;</a:t>
            </a:r>
          </a:p>
          <a:p>
            <a:pPr algn="l">
              <a:buFont typeface="Arial" panose="020B0604020202020204" pitchFamily="34" charset="0"/>
              <a:buChar char="•"/>
            </a:pPr>
            <a:r>
              <a:rPr lang="pt-BR" sz="1450" b="0" i="0" dirty="0">
                <a:effectLst/>
                <a:latin typeface="+mj-lt"/>
              </a:rPr>
              <a:t>Gravidez de gêmeos, caso um dos bebês não se encontre na posição de nascimento, virado de cabeça para baixo;</a:t>
            </a:r>
          </a:p>
          <a:p>
            <a:pPr algn="l">
              <a:buFont typeface="Arial" panose="020B0604020202020204" pitchFamily="34" charset="0"/>
              <a:buChar char="•"/>
            </a:pPr>
            <a:r>
              <a:rPr lang="pt-BR" sz="1450" b="0" i="0" dirty="0">
                <a:effectLst/>
                <a:latin typeface="+mj-lt"/>
              </a:rPr>
              <a:t>Infecção ativa pelo vírus do herpes simples; </a:t>
            </a:r>
          </a:p>
          <a:p>
            <a:pPr algn="l">
              <a:buFont typeface="Arial" panose="020B0604020202020204" pitchFamily="34" charset="0"/>
              <a:buChar char="•"/>
            </a:pPr>
            <a:r>
              <a:rPr lang="pt-BR" sz="1450" b="0" i="0" dirty="0">
                <a:effectLst/>
                <a:latin typeface="+mj-lt"/>
              </a:rPr>
              <a:t>Infecção materna pelo vírus do HIV, sem tratamento com antirretrovirais e/ou carga viral desconhecida ou maior que 1000.</a:t>
            </a:r>
          </a:p>
          <a:p>
            <a:pPr algn="l">
              <a:buFont typeface="Arial" panose="020B0604020202020204" pitchFamily="34" charset="0"/>
              <a:buChar char="•"/>
            </a:pPr>
            <a:r>
              <a:rPr lang="pt-BR" sz="1450" b="0" i="0" dirty="0">
                <a:effectLst/>
                <a:latin typeface="+mj-lt"/>
              </a:rPr>
              <a:t>Sofrimento fetal, na presença de sinais e sintomas como diminuição ou alteração dos batimentos cardíacos do feto, diminuição dos movimentos fetais e diminuição do volume de líquido amniótico.</a:t>
            </a:r>
          </a:p>
          <a:p>
            <a:pPr marL="0" indent="0" algn="l" fontAlgn="t">
              <a:buNone/>
            </a:pPr>
            <a:r>
              <a:rPr lang="pt-BR" sz="1450" b="0" i="0" dirty="0">
                <a:effectLst/>
                <a:latin typeface="+mj-lt"/>
              </a:rPr>
              <a:t>Além disso, outras situações que têm indicações absolutas de parto cesárea são diabetes mellitus, doenças renais crônicas ou doenças pulmonares.</a:t>
            </a:r>
          </a:p>
          <a:p>
            <a:pPr>
              <a:buFont typeface="Wingdings" panose="05000000000000000000" pitchFamily="2" charset="2"/>
              <a:buChar char="Ø"/>
            </a:pPr>
            <a:endParaRPr lang="pt-BR" sz="1450" dirty="0">
              <a:latin typeface="+mj-lt"/>
            </a:endParaRPr>
          </a:p>
        </p:txBody>
      </p:sp>
      <p:sp>
        <p:nvSpPr>
          <p:cNvPr id="4" name="Espaço Reservado para Data 3">
            <a:extLst>
              <a:ext uri="{FF2B5EF4-FFF2-40B4-BE49-F238E27FC236}">
                <a16:creationId xmlns:a16="http://schemas.microsoft.com/office/drawing/2014/main" id="{691FA4ED-F8E5-44D0-98CE-7E69719F82FB}"/>
              </a:ext>
            </a:extLst>
          </p:cNvPr>
          <p:cNvSpPr>
            <a:spLocks noGrp="1"/>
          </p:cNvSpPr>
          <p:nvPr>
            <p:ph type="dt" sz="half" idx="10"/>
          </p:nvPr>
        </p:nvSpPr>
        <p:spPr/>
        <p:txBody>
          <a:bodyPr/>
          <a:lstStyle/>
          <a:p>
            <a:pPr rtl="0"/>
            <a:fld id="{D48C737E-092E-4203-A347-8410086932C6}" type="datetime1">
              <a:rPr lang="pt-BR" smtClean="0"/>
              <a:t>26/10/2022</a:t>
            </a:fld>
            <a:endParaRPr lang="en-US" dirty="0"/>
          </a:p>
        </p:txBody>
      </p:sp>
    </p:spTree>
    <p:extLst>
      <p:ext uri="{BB962C8B-B14F-4D97-AF65-F5344CB8AC3E}">
        <p14:creationId xmlns:p14="http://schemas.microsoft.com/office/powerpoint/2010/main" val="2647976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A46A81-94DE-42AF-B23A-5DEC35D80A8E}"/>
              </a:ext>
            </a:extLst>
          </p:cNvPr>
          <p:cNvSpPr>
            <a:spLocks noGrp="1"/>
          </p:cNvSpPr>
          <p:nvPr>
            <p:ph type="title"/>
          </p:nvPr>
        </p:nvSpPr>
        <p:spPr/>
        <p:txBody>
          <a:bodyPr/>
          <a:lstStyle/>
          <a:p>
            <a:r>
              <a:rPr lang="pt-BR" dirty="0"/>
              <a:t>INDICAÇÃO </a:t>
            </a:r>
            <a:r>
              <a:rPr lang="pt-BR" b="1" dirty="0"/>
              <a:t>RELATIVA</a:t>
            </a:r>
            <a:endParaRPr lang="pt-BR" dirty="0"/>
          </a:p>
        </p:txBody>
      </p:sp>
      <p:sp>
        <p:nvSpPr>
          <p:cNvPr id="3" name="Espaço Reservado para Conteúdo 2">
            <a:extLst>
              <a:ext uri="{FF2B5EF4-FFF2-40B4-BE49-F238E27FC236}">
                <a16:creationId xmlns:a16="http://schemas.microsoft.com/office/drawing/2014/main" id="{B6E7C288-0F4B-4970-B86C-A4D1630512DF}"/>
              </a:ext>
            </a:extLst>
          </p:cNvPr>
          <p:cNvSpPr>
            <a:spLocks noGrp="1"/>
          </p:cNvSpPr>
          <p:nvPr>
            <p:ph idx="1"/>
          </p:nvPr>
        </p:nvSpPr>
        <p:spPr/>
        <p:txBody>
          <a:bodyPr>
            <a:normAutofit/>
          </a:bodyPr>
          <a:lstStyle/>
          <a:p>
            <a:pPr algn="l">
              <a:buFont typeface="Wingdings" panose="05000000000000000000" pitchFamily="2" charset="2"/>
              <a:buChar char="Ø"/>
            </a:pPr>
            <a:r>
              <a:rPr lang="pt-BR" sz="1800" b="0" i="0" dirty="0">
                <a:effectLst/>
                <a:latin typeface="+mj-lt"/>
              </a:rPr>
              <a:t>Ter realizado duas ou mais cesarianas anteriormente;</a:t>
            </a:r>
          </a:p>
          <a:p>
            <a:pPr algn="l">
              <a:buFont typeface="Wingdings" panose="05000000000000000000" pitchFamily="2" charset="2"/>
              <a:buChar char="Ø"/>
            </a:pPr>
            <a:endParaRPr lang="pt-BR" sz="1800" b="0" i="0" dirty="0">
              <a:effectLst/>
              <a:latin typeface="+mj-lt"/>
            </a:endParaRPr>
          </a:p>
          <a:p>
            <a:pPr algn="l">
              <a:buFont typeface="Wingdings" panose="05000000000000000000" pitchFamily="2" charset="2"/>
              <a:buChar char="Ø"/>
            </a:pPr>
            <a:r>
              <a:rPr lang="pt-BR" sz="1800" b="0" i="0" dirty="0">
                <a:effectLst/>
                <a:latin typeface="+mj-lt"/>
              </a:rPr>
              <a:t>Diabetes gestacional, nos casos em que o peso estimado do feto na ultrassonografia é maior do que 4,5 Kg; </a:t>
            </a:r>
          </a:p>
          <a:p>
            <a:pPr algn="l">
              <a:buFont typeface="Wingdings" panose="05000000000000000000" pitchFamily="2" charset="2"/>
              <a:buChar char="Ø"/>
            </a:pPr>
            <a:endParaRPr lang="pt-BR" sz="1800" b="0" i="0" dirty="0">
              <a:effectLst/>
              <a:latin typeface="+mj-lt"/>
            </a:endParaRPr>
          </a:p>
          <a:p>
            <a:pPr algn="l">
              <a:buFont typeface="Wingdings" panose="05000000000000000000" pitchFamily="2" charset="2"/>
              <a:buChar char="Ø"/>
            </a:pPr>
            <a:r>
              <a:rPr lang="pt-BR" sz="1800" b="0" i="0" dirty="0">
                <a:effectLst/>
                <a:latin typeface="+mj-lt"/>
              </a:rPr>
              <a:t>Feto com peso estimado, pela ultrassonografia, maior que 5 Kg;</a:t>
            </a:r>
          </a:p>
          <a:p>
            <a:pPr algn="l">
              <a:buFont typeface="Wingdings" panose="05000000000000000000" pitchFamily="2" charset="2"/>
              <a:buChar char="Ø"/>
            </a:pPr>
            <a:endParaRPr lang="pt-BR" sz="1800" b="0" i="0" dirty="0">
              <a:effectLst/>
              <a:latin typeface="+mj-lt"/>
            </a:endParaRPr>
          </a:p>
          <a:p>
            <a:pPr algn="l">
              <a:buFont typeface="Wingdings" panose="05000000000000000000" pitchFamily="2" charset="2"/>
              <a:buChar char="Ø"/>
            </a:pPr>
            <a:r>
              <a:rPr lang="pt-BR" sz="1800" b="0" i="0" dirty="0">
                <a:effectLst/>
                <a:latin typeface="+mj-lt"/>
              </a:rPr>
              <a:t>Falha do progresso do trabalho de parto normal, encontrando-se estacionado, sendo prolongado e sem dilatação completa. </a:t>
            </a:r>
          </a:p>
          <a:p>
            <a:pPr>
              <a:buFont typeface="Wingdings" panose="05000000000000000000" pitchFamily="2" charset="2"/>
              <a:buChar char="Ø"/>
            </a:pPr>
            <a:endParaRPr lang="pt-BR" sz="1800" dirty="0">
              <a:latin typeface="+mj-lt"/>
            </a:endParaRPr>
          </a:p>
        </p:txBody>
      </p:sp>
      <p:sp>
        <p:nvSpPr>
          <p:cNvPr id="4" name="Espaço Reservado para Data 3">
            <a:extLst>
              <a:ext uri="{FF2B5EF4-FFF2-40B4-BE49-F238E27FC236}">
                <a16:creationId xmlns:a16="http://schemas.microsoft.com/office/drawing/2014/main" id="{2EC2C1BC-98FD-4BE7-862E-5CBC4404772D}"/>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271623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4A745C-9280-4750-AD18-0C857264D5A2}"/>
              </a:ext>
            </a:extLst>
          </p:cNvPr>
          <p:cNvSpPr>
            <a:spLocks noGrp="1"/>
          </p:cNvSpPr>
          <p:nvPr>
            <p:ph type="title"/>
          </p:nvPr>
        </p:nvSpPr>
        <p:spPr/>
        <p:txBody>
          <a:bodyPr/>
          <a:lstStyle/>
          <a:p>
            <a:r>
              <a:rPr lang="pt-BR" dirty="0"/>
              <a:t>TÉCNICA REALIZADA</a:t>
            </a:r>
          </a:p>
        </p:txBody>
      </p:sp>
      <p:sp>
        <p:nvSpPr>
          <p:cNvPr id="3" name="Espaço Reservado para Conteúdo 2">
            <a:extLst>
              <a:ext uri="{FF2B5EF4-FFF2-40B4-BE49-F238E27FC236}">
                <a16:creationId xmlns:a16="http://schemas.microsoft.com/office/drawing/2014/main" id="{2D297386-605F-401A-9316-FD5117652133}"/>
              </a:ext>
            </a:extLst>
          </p:cNvPr>
          <p:cNvSpPr>
            <a:spLocks noGrp="1"/>
          </p:cNvSpPr>
          <p:nvPr>
            <p:ph idx="1"/>
          </p:nvPr>
        </p:nvSpPr>
        <p:spPr/>
        <p:txBody>
          <a:bodyPr/>
          <a:lstStyle/>
          <a:p>
            <a:pPr marL="0" indent="0" algn="just">
              <a:buNone/>
            </a:pPr>
            <a:r>
              <a:rPr lang="pt-BR" b="0" i="0" dirty="0">
                <a:effectLst/>
                <a:latin typeface="montserrat" panose="00000500000000000000" pitchFamily="2" charset="0"/>
              </a:rPr>
              <a:t>Pela técnica são realizados sete cortes: pele, gordura, fáscia muscular, músculo, peritônio parietal (colado embaixo do músculo), peritônio visceral (que reveste a parede do útero) e, por fim, o útero. </a:t>
            </a:r>
            <a:endParaRPr lang="pt-BR" dirty="0"/>
          </a:p>
        </p:txBody>
      </p:sp>
      <p:sp>
        <p:nvSpPr>
          <p:cNvPr id="4" name="Espaço Reservado para Data 3">
            <a:extLst>
              <a:ext uri="{FF2B5EF4-FFF2-40B4-BE49-F238E27FC236}">
                <a16:creationId xmlns:a16="http://schemas.microsoft.com/office/drawing/2014/main" id="{85826795-F1BB-4B94-B6AF-24672A747D8C}"/>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1925864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592DC4-BB16-428E-871F-2FA12DD6F93E}"/>
              </a:ext>
            </a:extLst>
          </p:cNvPr>
          <p:cNvSpPr>
            <a:spLocks noGrp="1"/>
          </p:cNvSpPr>
          <p:nvPr>
            <p:ph type="title"/>
          </p:nvPr>
        </p:nvSpPr>
        <p:spPr/>
        <p:txBody>
          <a:bodyPr/>
          <a:lstStyle/>
          <a:p>
            <a:r>
              <a:rPr lang="pt-BR" dirty="0"/>
              <a:t>COMPLICAÇÕES DAS CESAREANAS</a:t>
            </a:r>
          </a:p>
        </p:txBody>
      </p:sp>
      <p:sp>
        <p:nvSpPr>
          <p:cNvPr id="3" name="Espaço Reservado para Conteúdo 2">
            <a:extLst>
              <a:ext uri="{FF2B5EF4-FFF2-40B4-BE49-F238E27FC236}">
                <a16:creationId xmlns:a16="http://schemas.microsoft.com/office/drawing/2014/main" id="{BC15A446-3331-4787-9C80-AC38F8FC687F}"/>
              </a:ext>
            </a:extLst>
          </p:cNvPr>
          <p:cNvSpPr>
            <a:spLocks noGrp="1"/>
          </p:cNvSpPr>
          <p:nvPr>
            <p:ph idx="1"/>
          </p:nvPr>
        </p:nvSpPr>
        <p:spPr/>
        <p:txBody>
          <a:bodyPr>
            <a:normAutofit/>
          </a:bodyPr>
          <a:lstStyle/>
          <a:p>
            <a:pPr marL="0" indent="0" algn="just">
              <a:buNone/>
            </a:pPr>
            <a:r>
              <a:rPr lang="pt-BR" sz="1600" b="0" i="0" dirty="0">
                <a:effectLst/>
                <a:latin typeface="+mj-lt"/>
              </a:rPr>
              <a:t>No geral, uma </a:t>
            </a:r>
            <a:r>
              <a:rPr lang="pt-BR" sz="1600" b="0" i="0" u="none" strike="noStrike" dirty="0">
                <a:effectLst/>
                <a:latin typeface="+mj-lt"/>
              </a:rPr>
              <a:t>cesariana</a:t>
            </a:r>
            <a:r>
              <a:rPr lang="pt-BR" sz="1600" b="0" i="0" dirty="0">
                <a:effectLst/>
                <a:latin typeface="+mj-lt"/>
              </a:rPr>
              <a:t> , comumente referida como uma cesariana ou C-seção, é uma operação extremamente segura. A maioria das complicações graves associados a partos cesáreos não são devidas à própria operação. Em vez disso, as complicações vêm da razão para a cesariana. Por exemplo, uma mulher cujo placenta se separa muito cedo ( </a:t>
            </a:r>
            <a:r>
              <a:rPr lang="pt-BR" sz="1600" b="0" i="0" u="none" strike="noStrike" dirty="0">
                <a:effectLst/>
                <a:latin typeface="+mj-lt"/>
              </a:rPr>
              <a:t>descolamento da placenta</a:t>
            </a:r>
            <a:r>
              <a:rPr lang="pt-BR" sz="1600" b="0" i="0" dirty="0">
                <a:effectLst/>
                <a:latin typeface="+mj-lt"/>
              </a:rPr>
              <a:t> ) pode exigir uma cesariana de emergência, que pode envolver a perda significativa de sangue. Neste caso, os problemas surgem principalmente a partir do descolamento prematuro da placenta - não a cirurgia real.</a:t>
            </a:r>
          </a:p>
          <a:p>
            <a:pPr marL="0" indent="0" algn="just">
              <a:buNone/>
            </a:pPr>
            <a:r>
              <a:rPr lang="pt-BR" sz="1600" b="0" i="0" dirty="0">
                <a:effectLst/>
                <a:latin typeface="+mj-lt"/>
              </a:rPr>
              <a:t>Em outras situações durante o trabalho de parto, pode ocorrer uma emergência que requeira uma cesariana. Pode não haver tempo para obter uma epidural ou anestesia espinhal (porque estas formas de anestesia são complicados para chegar), e pode ser necessária anestesia geral. Nestes casos, as complicações podem surgir a partir da anestesia geral. Complicações de anestesia geral, são consideravelmente maiores do que as observadas com anestesia espinal ou epidural.</a:t>
            </a:r>
          </a:p>
          <a:p>
            <a:pPr marL="0" indent="0" algn="just">
              <a:buNone/>
            </a:pPr>
            <a:endParaRPr lang="pt-BR" sz="1600" dirty="0">
              <a:latin typeface="+mj-lt"/>
            </a:endParaRPr>
          </a:p>
        </p:txBody>
      </p:sp>
      <p:sp>
        <p:nvSpPr>
          <p:cNvPr id="4" name="Espaço Reservado para Data 3">
            <a:extLst>
              <a:ext uri="{FF2B5EF4-FFF2-40B4-BE49-F238E27FC236}">
                <a16:creationId xmlns:a16="http://schemas.microsoft.com/office/drawing/2014/main" id="{CDD5D092-0327-4DF0-939B-A31D281C2CA3}"/>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2177766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BA2358-60A2-42A2-94FA-1D71EB516BB1}"/>
              </a:ext>
            </a:extLst>
          </p:cNvPr>
          <p:cNvSpPr>
            <a:spLocks noGrp="1"/>
          </p:cNvSpPr>
          <p:nvPr>
            <p:ph type="title"/>
          </p:nvPr>
        </p:nvSpPr>
        <p:spPr/>
        <p:txBody>
          <a:bodyPr/>
          <a:lstStyle/>
          <a:p>
            <a:r>
              <a:rPr lang="pt-BR" dirty="0"/>
              <a:t>FATORES DE RISCO PARA COMPLICAÇÕES DA CESAREANA</a:t>
            </a:r>
          </a:p>
        </p:txBody>
      </p:sp>
      <p:sp>
        <p:nvSpPr>
          <p:cNvPr id="3" name="Espaço Reservado para Conteúdo 2">
            <a:extLst>
              <a:ext uri="{FF2B5EF4-FFF2-40B4-BE49-F238E27FC236}">
                <a16:creationId xmlns:a16="http://schemas.microsoft.com/office/drawing/2014/main" id="{9A209DFF-5D91-4437-B79A-0D60F3C483E4}"/>
              </a:ext>
            </a:extLst>
          </p:cNvPr>
          <p:cNvSpPr>
            <a:spLocks noGrp="1"/>
          </p:cNvSpPr>
          <p:nvPr>
            <p:ph idx="1"/>
          </p:nvPr>
        </p:nvSpPr>
        <p:spPr/>
        <p:txBody>
          <a:bodyPr numCol="2">
            <a:normAutofit/>
          </a:bodyPr>
          <a:lstStyle/>
          <a:p>
            <a:pPr algn="l">
              <a:buFont typeface="Wingdings" panose="05000000000000000000" pitchFamily="2" charset="2"/>
              <a:buChar char="Ø"/>
            </a:pPr>
            <a:r>
              <a:rPr lang="pt-BR" sz="1800" b="0" i="0" dirty="0">
                <a:effectLst/>
                <a:latin typeface="+mj-lt"/>
              </a:rPr>
              <a:t>Muitas complicações de parto cesárea são imprevisíveis e muito raro, mas há algumas coisas que fazem complicações mais provável. Estes </a:t>
            </a:r>
            <a:r>
              <a:rPr lang="pt-BR" sz="1800" b="0" i="0" dirty="0" err="1">
                <a:effectLst/>
                <a:latin typeface="+mj-lt"/>
              </a:rPr>
              <a:t>factores</a:t>
            </a:r>
            <a:r>
              <a:rPr lang="pt-BR" sz="1800" b="0" i="0" dirty="0">
                <a:effectLst/>
                <a:latin typeface="+mj-lt"/>
              </a:rPr>
              <a:t> de risco incluem:</a:t>
            </a:r>
          </a:p>
          <a:p>
            <a:pPr algn="l">
              <a:buFont typeface="Wingdings" panose="05000000000000000000" pitchFamily="2" charset="2"/>
              <a:buChar char="Ø"/>
            </a:pPr>
            <a:r>
              <a:rPr lang="pt-BR" sz="1800" b="0" i="0" dirty="0">
                <a:effectLst/>
                <a:latin typeface="+mj-lt"/>
              </a:rPr>
              <a:t>obesidade</a:t>
            </a:r>
          </a:p>
          <a:p>
            <a:pPr algn="l">
              <a:buFont typeface="Wingdings" panose="05000000000000000000" pitchFamily="2" charset="2"/>
              <a:buChar char="Ø"/>
            </a:pPr>
            <a:r>
              <a:rPr lang="pt-BR" sz="1800" b="0" i="0" dirty="0">
                <a:effectLst/>
                <a:latin typeface="+mj-lt"/>
              </a:rPr>
              <a:t>grande tamanho infantil</a:t>
            </a:r>
          </a:p>
          <a:p>
            <a:pPr algn="l">
              <a:buFont typeface="Wingdings" panose="05000000000000000000" pitchFamily="2" charset="2"/>
              <a:buChar char="Ø"/>
            </a:pPr>
            <a:r>
              <a:rPr lang="pt-BR" sz="1800" b="0" i="0" dirty="0">
                <a:effectLst/>
                <a:latin typeface="+mj-lt"/>
              </a:rPr>
              <a:t>complicações de emergência que necessitam de uma cesariana</a:t>
            </a:r>
          </a:p>
          <a:p>
            <a:pPr algn="l">
              <a:buFont typeface="Wingdings" panose="05000000000000000000" pitchFamily="2" charset="2"/>
              <a:buChar char="Ø"/>
            </a:pPr>
            <a:r>
              <a:rPr lang="pt-BR" sz="1800" b="0" i="0" dirty="0">
                <a:effectLst/>
                <a:latin typeface="+mj-lt"/>
              </a:rPr>
              <a:t>trabalho longo ou cirurgia</a:t>
            </a:r>
          </a:p>
          <a:p>
            <a:pPr algn="l">
              <a:buFont typeface="Wingdings" panose="05000000000000000000" pitchFamily="2" charset="2"/>
              <a:buChar char="Ø"/>
            </a:pPr>
            <a:r>
              <a:rPr lang="pt-BR" sz="1800" b="0" i="0" dirty="0">
                <a:effectLst/>
                <a:latin typeface="+mj-lt"/>
              </a:rPr>
              <a:t>ter mais de um bebê</a:t>
            </a:r>
          </a:p>
          <a:p>
            <a:pPr algn="l">
              <a:buFont typeface="Wingdings" panose="05000000000000000000" pitchFamily="2" charset="2"/>
              <a:buChar char="Ø"/>
            </a:pPr>
            <a:r>
              <a:rPr lang="pt-BR" sz="1800" b="0" i="0" dirty="0">
                <a:effectLst/>
                <a:latin typeface="+mj-lt"/>
              </a:rPr>
              <a:t>alergias aos anestésicos, drogas, ou látex</a:t>
            </a:r>
          </a:p>
          <a:p>
            <a:pPr algn="l">
              <a:buFont typeface="Wingdings" panose="05000000000000000000" pitchFamily="2" charset="2"/>
              <a:buChar char="Ø"/>
            </a:pPr>
            <a:r>
              <a:rPr lang="pt-BR" sz="1800" b="0" i="0" dirty="0" err="1">
                <a:effectLst/>
                <a:latin typeface="+mj-lt"/>
              </a:rPr>
              <a:t>inactividade</a:t>
            </a:r>
            <a:r>
              <a:rPr lang="pt-BR" sz="1800" b="0" i="0" dirty="0">
                <a:effectLst/>
                <a:latin typeface="+mj-lt"/>
              </a:rPr>
              <a:t> materna</a:t>
            </a:r>
          </a:p>
          <a:p>
            <a:pPr algn="l">
              <a:buFont typeface="Wingdings" panose="05000000000000000000" pitchFamily="2" charset="2"/>
              <a:buChar char="Ø"/>
            </a:pPr>
            <a:r>
              <a:rPr lang="pt-BR" sz="1800" b="0" i="0" dirty="0">
                <a:effectLst/>
                <a:latin typeface="+mj-lt"/>
              </a:rPr>
              <a:t>contagem de células do sangue materno baixo</a:t>
            </a:r>
          </a:p>
          <a:p>
            <a:pPr algn="l">
              <a:buFont typeface="Wingdings" panose="05000000000000000000" pitchFamily="2" charset="2"/>
              <a:buChar char="Ø"/>
            </a:pPr>
            <a:r>
              <a:rPr lang="pt-BR" sz="1800" b="0" i="0" dirty="0">
                <a:effectLst/>
                <a:latin typeface="+mj-lt"/>
              </a:rPr>
              <a:t>utilização de uma epidural</a:t>
            </a:r>
          </a:p>
          <a:p>
            <a:pPr algn="l">
              <a:buFont typeface="Wingdings" panose="05000000000000000000" pitchFamily="2" charset="2"/>
              <a:buChar char="Ø"/>
            </a:pPr>
            <a:r>
              <a:rPr lang="pt-BR" sz="1800" b="0" i="0" u="none" strike="noStrike" dirty="0">
                <a:effectLst/>
                <a:latin typeface="+mj-lt"/>
              </a:rPr>
              <a:t>trabalho de parto prematuro</a:t>
            </a:r>
            <a:endParaRPr lang="pt-BR" sz="1800" b="0" i="0" dirty="0">
              <a:effectLst/>
              <a:latin typeface="+mj-lt"/>
            </a:endParaRPr>
          </a:p>
          <a:p>
            <a:pPr algn="l">
              <a:buFont typeface="Wingdings" panose="05000000000000000000" pitchFamily="2" charset="2"/>
              <a:buChar char="Ø"/>
            </a:pPr>
            <a:r>
              <a:rPr lang="pt-BR" sz="1800" b="0" i="0" u="none" strike="noStrike" dirty="0">
                <a:effectLst/>
                <a:latin typeface="+mj-lt"/>
              </a:rPr>
              <a:t>diabetes</a:t>
            </a:r>
            <a:endParaRPr lang="pt-BR" sz="1800" b="0" i="0" dirty="0">
              <a:effectLst/>
              <a:latin typeface="+mj-lt"/>
            </a:endParaRPr>
          </a:p>
          <a:p>
            <a:pPr>
              <a:buFont typeface="Wingdings" panose="05000000000000000000" pitchFamily="2" charset="2"/>
              <a:buChar char="Ø"/>
            </a:pPr>
            <a:endParaRPr lang="pt-BR" sz="1800" dirty="0">
              <a:latin typeface="+mj-lt"/>
            </a:endParaRPr>
          </a:p>
        </p:txBody>
      </p:sp>
      <p:sp>
        <p:nvSpPr>
          <p:cNvPr id="4" name="Espaço Reservado para Data 3">
            <a:extLst>
              <a:ext uri="{FF2B5EF4-FFF2-40B4-BE49-F238E27FC236}">
                <a16:creationId xmlns:a16="http://schemas.microsoft.com/office/drawing/2014/main" id="{C8991CC7-E69E-4028-B3F8-B042DDAA580B}"/>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2279271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5E7760-29D4-4BB1-9991-52EC8C191193}"/>
              </a:ext>
            </a:extLst>
          </p:cNvPr>
          <p:cNvSpPr>
            <a:spLocks noGrp="1"/>
          </p:cNvSpPr>
          <p:nvPr>
            <p:ph type="title"/>
          </p:nvPr>
        </p:nvSpPr>
        <p:spPr/>
        <p:txBody>
          <a:bodyPr/>
          <a:lstStyle/>
          <a:p>
            <a:r>
              <a:rPr lang="pt-BR" dirty="0"/>
              <a:t>COMPLICAÇÕES EM GESTAÇÕES FUTURAS</a:t>
            </a:r>
          </a:p>
        </p:txBody>
      </p:sp>
      <p:sp>
        <p:nvSpPr>
          <p:cNvPr id="3" name="Espaço Reservado para Conteúdo 2">
            <a:extLst>
              <a:ext uri="{FF2B5EF4-FFF2-40B4-BE49-F238E27FC236}">
                <a16:creationId xmlns:a16="http://schemas.microsoft.com/office/drawing/2014/main" id="{8F6763F3-8C27-4688-9618-A5A1BFEA4652}"/>
              </a:ext>
            </a:extLst>
          </p:cNvPr>
          <p:cNvSpPr>
            <a:spLocks noGrp="1"/>
          </p:cNvSpPr>
          <p:nvPr>
            <p:ph idx="1"/>
          </p:nvPr>
        </p:nvSpPr>
        <p:spPr>
          <a:xfrm>
            <a:off x="1066800" y="2103120"/>
            <a:ext cx="10424746" cy="3849624"/>
          </a:xfrm>
        </p:spPr>
        <p:txBody>
          <a:bodyPr>
            <a:normAutofit/>
          </a:bodyPr>
          <a:lstStyle/>
          <a:p>
            <a:pPr marL="0" indent="0" algn="just">
              <a:buNone/>
            </a:pPr>
            <a:r>
              <a:rPr lang="pt-BR" sz="1800" b="0" i="0" dirty="0">
                <a:effectLst/>
                <a:latin typeface="+mj-lt"/>
              </a:rPr>
              <a:t>Algumas complicações do parto cesariana - como uma histerectomia - tornam impossível para uma mulher para ter outro bebê. No entanto, mesmo se a cirurgia vai bem </a:t>
            </a:r>
            <a:r>
              <a:rPr lang="pt-BR" sz="1800" b="0" i="0" dirty="0" err="1">
                <a:effectLst/>
                <a:latin typeface="+mj-lt"/>
              </a:rPr>
              <a:t>ea</a:t>
            </a:r>
            <a:r>
              <a:rPr lang="pt-BR" sz="1800" b="0" i="0" dirty="0">
                <a:effectLst/>
                <a:latin typeface="+mj-lt"/>
              </a:rPr>
              <a:t> mãe cura, ela pode ter dificuldades com a gravidez no futuro. Isso pode acontecer por causa do tecido da cicatriz no local da cesariana. Em alguns casos, cesariana cicatrizes entrega pode conectar o útero para a bexiga. Quando eles estão conectados, futuros partos cesáreos são mais propensos a danificar a bexiga. futuras gestações também podem implantar em áreas perigosas, como a cicatriz cesariana.</a:t>
            </a:r>
          </a:p>
          <a:p>
            <a:pPr marL="0" indent="0" algn="just">
              <a:buNone/>
            </a:pPr>
            <a:r>
              <a:rPr lang="pt-BR" sz="1800" b="0" i="0" dirty="0">
                <a:effectLst/>
                <a:latin typeface="+mj-lt"/>
              </a:rPr>
              <a:t>A cirurgia também pode deixar a parede do útero fraco, fazer um futuro parto vaginal difícil ou mesmo perigoso. Embora muitas mulheres podem ter um parto vaginal bem sucedida após uma cesariana anterior, em alguns casos, o útero vai rasgar aberto no local da antiga corte. Se isso acontecer, outra cesariana é necessária para proteger a mãe </a:t>
            </a:r>
            <a:r>
              <a:rPr lang="pt-BR" sz="1800" b="0" i="0" dirty="0" err="1">
                <a:effectLst/>
                <a:latin typeface="+mj-lt"/>
              </a:rPr>
              <a:t>eo</a:t>
            </a:r>
            <a:r>
              <a:rPr lang="pt-BR" sz="1800" b="0" i="0" dirty="0">
                <a:effectLst/>
                <a:latin typeface="+mj-lt"/>
              </a:rPr>
              <a:t> bebê.</a:t>
            </a:r>
          </a:p>
          <a:p>
            <a:pPr marL="0" indent="0" algn="just">
              <a:buNone/>
            </a:pPr>
            <a:endParaRPr lang="pt-BR" sz="1800" dirty="0">
              <a:latin typeface="+mj-lt"/>
            </a:endParaRPr>
          </a:p>
        </p:txBody>
      </p:sp>
      <p:sp>
        <p:nvSpPr>
          <p:cNvPr id="4" name="Espaço Reservado para Data 3">
            <a:extLst>
              <a:ext uri="{FF2B5EF4-FFF2-40B4-BE49-F238E27FC236}">
                <a16:creationId xmlns:a16="http://schemas.microsoft.com/office/drawing/2014/main" id="{CF518325-2AA2-4B5E-843C-185B9EFD9C2F}"/>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1158385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99165A-1F47-4042-9574-7CB956E0661C}"/>
              </a:ext>
            </a:extLst>
          </p:cNvPr>
          <p:cNvSpPr>
            <a:spLocks noGrp="1"/>
          </p:cNvSpPr>
          <p:nvPr>
            <p:ph type="title"/>
          </p:nvPr>
        </p:nvSpPr>
        <p:spPr/>
        <p:txBody>
          <a:bodyPr/>
          <a:lstStyle/>
          <a:p>
            <a:r>
              <a:rPr lang="pt-BR" dirty="0"/>
              <a:t>INFECÇÃO APÓS CESAREA</a:t>
            </a:r>
          </a:p>
        </p:txBody>
      </p:sp>
      <p:sp>
        <p:nvSpPr>
          <p:cNvPr id="3" name="Espaço Reservado para Conteúdo 2">
            <a:extLst>
              <a:ext uri="{FF2B5EF4-FFF2-40B4-BE49-F238E27FC236}">
                <a16:creationId xmlns:a16="http://schemas.microsoft.com/office/drawing/2014/main" id="{FBCADC86-10B6-4CA1-8F69-4369001ED4BC}"/>
              </a:ext>
            </a:extLst>
          </p:cNvPr>
          <p:cNvSpPr>
            <a:spLocks noGrp="1"/>
          </p:cNvSpPr>
          <p:nvPr>
            <p:ph idx="1"/>
          </p:nvPr>
        </p:nvSpPr>
        <p:spPr/>
        <p:txBody>
          <a:bodyPr>
            <a:normAutofit/>
          </a:bodyPr>
          <a:lstStyle/>
          <a:p>
            <a:pPr marL="0" indent="0" algn="just">
              <a:buNone/>
            </a:pPr>
            <a:r>
              <a:rPr lang="pt-BR" sz="1800" b="0" i="0" dirty="0">
                <a:solidFill>
                  <a:srgbClr val="4A4A4A"/>
                </a:solidFill>
                <a:effectLst/>
                <a:latin typeface="+mj-lt"/>
              </a:rPr>
              <a:t>Depois das membranas de ter rompido, o útero é especialmente susceptível à infecção - as bactérias que normalmente habitam a vagina (que são geralmente inofensivos) pode facilmente ser transmitida para o útero. Se as bactérias são no útero, uma incisão cesariana pode resultar em endometrite (infecção do útero).</a:t>
            </a:r>
            <a:endParaRPr lang="pt-BR" sz="1800" dirty="0">
              <a:latin typeface="+mj-lt"/>
            </a:endParaRPr>
          </a:p>
        </p:txBody>
      </p:sp>
      <p:sp>
        <p:nvSpPr>
          <p:cNvPr id="4" name="Espaço Reservado para Data 3">
            <a:extLst>
              <a:ext uri="{FF2B5EF4-FFF2-40B4-BE49-F238E27FC236}">
                <a16:creationId xmlns:a16="http://schemas.microsoft.com/office/drawing/2014/main" id="{C03B181C-06DB-419E-994A-76E480CB7842}"/>
              </a:ext>
            </a:extLst>
          </p:cNvPr>
          <p:cNvSpPr>
            <a:spLocks noGrp="1"/>
          </p:cNvSpPr>
          <p:nvPr>
            <p:ph type="dt" sz="half" idx="10"/>
          </p:nvPr>
        </p:nvSpPr>
        <p:spPr/>
        <p:txBody>
          <a:bodyPr/>
          <a:lstStyle/>
          <a:p>
            <a:pPr rtl="0"/>
            <a:fld id="{D48C737E-092E-4203-A347-8410086932C6}" type="datetime1">
              <a:rPr lang="pt-BR" smtClean="0"/>
              <a:t>26/10/2022</a:t>
            </a:fld>
            <a:endParaRPr lang="en-US"/>
          </a:p>
        </p:txBody>
      </p:sp>
    </p:spTree>
    <p:extLst>
      <p:ext uri="{BB962C8B-B14F-4D97-AF65-F5344CB8AC3E}">
        <p14:creationId xmlns:p14="http://schemas.microsoft.com/office/powerpoint/2010/main" val="25531291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614_TF78438558" id="{EFC388B7-E3E7-46E9-90A0-7401A222EB8A}" vid="{685F28B6-3FA5-49C7-9831-35ED941F70C7}"/>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{E4E6A48E-3D83-4452-A871-49A560D38FD1}tf78438558_win32</Template>
  <TotalTime>112</TotalTime>
  <Words>3412</Words>
  <Application>Microsoft Office PowerPoint</Application>
  <PresentationFormat>Widescreen</PresentationFormat>
  <Paragraphs>133</Paragraphs>
  <Slides>23</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23</vt:i4>
      </vt:variant>
    </vt:vector>
  </HeadingPairs>
  <TitlesOfParts>
    <vt:vector size="31" baseType="lpstr">
      <vt:lpstr>Arial</vt:lpstr>
      <vt:lpstr>BlinkMacSystemFont</vt:lpstr>
      <vt:lpstr>Calibri</vt:lpstr>
      <vt:lpstr>Century Gothic</vt:lpstr>
      <vt:lpstr>Garamond</vt:lpstr>
      <vt:lpstr>montserrat</vt:lpstr>
      <vt:lpstr>Wingdings</vt:lpstr>
      <vt:lpstr>SavonVTI</vt:lpstr>
      <vt:lpstr>cesareana</vt:lpstr>
      <vt:lpstr>DEFINIÇÃO</vt:lpstr>
      <vt:lpstr>INDICAÇÃO DE CESAREANA</vt:lpstr>
      <vt:lpstr>INDICAÇÃO RELATIVA</vt:lpstr>
      <vt:lpstr>TÉCNICA REALIZADA</vt:lpstr>
      <vt:lpstr>COMPLICAÇÕES DAS CESAREANAS</vt:lpstr>
      <vt:lpstr>FATORES DE RISCO PARA COMPLICAÇÕES DA CESAREANA</vt:lpstr>
      <vt:lpstr>COMPLICAÇÕES EM GESTAÇÕES FUTURAS</vt:lpstr>
      <vt:lpstr>INFECÇÃO APÓS CESAREA</vt:lpstr>
      <vt:lpstr>ENDOMETRITE</vt:lpstr>
      <vt:lpstr>INFECÇÃO DA FERIDA PÓS CESAREANA</vt:lpstr>
      <vt:lpstr>FEBRE E SEPSE PUERPERAL</vt:lpstr>
      <vt:lpstr>SANGRAMENTO</vt:lpstr>
      <vt:lpstr>HEMORRAGIA PÓS PARTO</vt:lpstr>
      <vt:lpstr>ATONIA</vt:lpstr>
      <vt:lpstr>LACERAÇÕES</vt:lpstr>
      <vt:lpstr>PLACENTA ACRETA</vt:lpstr>
      <vt:lpstr>HISTERECTOMIA</vt:lpstr>
      <vt:lpstr>HISTERECTOMIA PLANEJADA JUNTO A CESAREANA</vt:lpstr>
      <vt:lpstr>COÁGULOS DE SANGUE</vt:lpstr>
      <vt:lpstr>Apresentação do PowerPoint</vt:lpstr>
      <vt:lpstr>REAÇÕES ALÉRGICAS A ANESTÉSICOS, MEDICAMENTOS EM GERAL E LATEX</vt:lpstr>
      <vt:lpstr>DIFICULDADES EMOCIONAIS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cesareana</dc:title>
  <dc:creator>Proprietário</dc:creator>
  <cp:lastModifiedBy>Daniela Alberti Gonçalves</cp:lastModifiedBy>
  <cp:revision>3</cp:revision>
  <dcterms:created xsi:type="dcterms:W3CDTF">2021-11-23T20:24:18Z</dcterms:created>
  <dcterms:modified xsi:type="dcterms:W3CDTF">2022-10-26T20:50:36Z</dcterms:modified>
</cp:coreProperties>
</file>