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489" r:id="rId2"/>
    <p:sldId id="516" r:id="rId3"/>
    <p:sldId id="502" r:id="rId4"/>
    <p:sldId id="490" r:id="rId5"/>
    <p:sldId id="491" r:id="rId6"/>
    <p:sldId id="504" r:id="rId7"/>
    <p:sldId id="492" r:id="rId8"/>
    <p:sldId id="493" r:id="rId9"/>
    <p:sldId id="517" r:id="rId10"/>
    <p:sldId id="405" r:id="rId11"/>
    <p:sldId id="464" r:id="rId12"/>
    <p:sldId id="439" r:id="rId13"/>
    <p:sldId id="465" r:id="rId14"/>
    <p:sldId id="407" r:id="rId15"/>
    <p:sldId id="438" r:id="rId16"/>
    <p:sldId id="408" r:id="rId17"/>
    <p:sldId id="288" r:id="rId18"/>
    <p:sldId id="510" r:id="rId19"/>
    <p:sldId id="511" r:id="rId20"/>
    <p:sldId id="512" r:id="rId21"/>
    <p:sldId id="513" r:id="rId22"/>
    <p:sldId id="514" r:id="rId23"/>
    <p:sldId id="515" r:id="rId24"/>
    <p:sldId id="505" r:id="rId25"/>
    <p:sldId id="506" r:id="rId26"/>
    <p:sldId id="495" r:id="rId27"/>
    <p:sldId id="323" r:id="rId28"/>
    <p:sldId id="455" r:id="rId29"/>
    <p:sldId id="456" r:id="rId30"/>
    <p:sldId id="449" r:id="rId31"/>
    <p:sldId id="448" r:id="rId32"/>
    <p:sldId id="451" r:id="rId33"/>
    <p:sldId id="452" r:id="rId34"/>
    <p:sldId id="453" r:id="rId35"/>
    <p:sldId id="454" r:id="rId36"/>
    <p:sldId id="468" r:id="rId37"/>
    <p:sldId id="469" r:id="rId38"/>
    <p:sldId id="457" r:id="rId39"/>
    <p:sldId id="458" r:id="rId40"/>
    <p:sldId id="459" r:id="rId41"/>
    <p:sldId id="460" r:id="rId42"/>
    <p:sldId id="461" r:id="rId43"/>
    <p:sldId id="462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0CAA-BD05-4CD6-B994-1C3E0E371834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D1C92-6C96-4926-AE47-F230A88CEE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4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FDBBCA-03D8-4809-9166-9726C4CB403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4698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42AB84-BAC3-4852-A0D6-440859751AE9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42AB84-BAC3-4852-A0D6-440859751AE9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3A23CC-6A99-48AC-8BDB-77FFB8250767}" type="slidenum">
              <a:rPr lang="pt-BR" smtClean="0"/>
              <a:pPr eaLnBrk="1" hangingPunct="1"/>
              <a:t>21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9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 smtClean="0"/>
              <a:t>Clique para editar o estilo do título mestre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pt-BR" altLang="en-US" noProof="0" smtClean="0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06BA-60FC-427C-9BBC-539E3A61A40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2E39-A3B2-484C-B117-898F3B447256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3446-D2F9-4D06-94FB-E42F84BEB193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09CC-1199-4D45-965E-258451F8B945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7AC9-001E-468C-A5BC-9A100957795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8482-5A12-46C9-80CB-834B69E3DB2A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2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3869-8E3D-4513-9942-CD36BAD9C8CA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99E7-FE3C-40CD-BF35-6B941832ED56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2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4AA6-139C-448F-9CD8-0E9C62B7B6AD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E6E5-2995-4E13-8563-8D67D4932462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EFF4C-97FA-42FA-875E-0E8EE54DCDD5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4C0A-21B9-4391-8A82-66015BF5F7EE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D9BD-2A0D-479C-B99A-37273D25CE6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E3A6-5D6B-43A1-9951-0ED5CC7759B4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5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5217-91DD-4A85-A259-D2A4D19CBDE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AFB8-778E-4EE2-98E1-535A771BCE2F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9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EAE2-CD23-49CA-8E84-B5A398C86ED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5CA4-ED1D-467E-901C-D75F5CA03401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3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A7F53-A68B-49CB-94AD-9A52210F600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6E64-0D2E-49A2-8230-F815D6EBDD64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0D02-2BB8-422B-9FB3-AE739664F540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AC15-BC4D-40A4-885E-64285F7F2C23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FC6C9-3678-4DDD-83EC-6BBE6A0B7EB9}" type="datetimeFigureOut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02/03/2021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CF990-57BD-4483-8EF1-1EB6CD095A96}" type="slidenum">
              <a:rPr lang="pt-B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8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550" y="188913"/>
            <a:ext cx="51831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TRANSPORTE DE O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PELO SANGUE</a:t>
            </a:r>
          </a:p>
        </p:txBody>
      </p:sp>
      <p:pic>
        <p:nvPicPr>
          <p:cNvPr id="40963" name="Imagem 2" descr="18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3"/>
          <a:stretch>
            <a:fillRect/>
          </a:stretch>
        </p:blipFill>
        <p:spPr bwMode="auto">
          <a:xfrm>
            <a:off x="733425" y="711200"/>
            <a:ext cx="6107113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aixaDeTexto 1"/>
          <p:cNvSpPr txBox="1">
            <a:spLocks noChangeArrowheads="1"/>
          </p:cNvSpPr>
          <p:nvPr/>
        </p:nvSpPr>
        <p:spPr bwMode="auto">
          <a:xfrm>
            <a:off x="6084888" y="2060575"/>
            <a:ext cx="284321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dirty="0">
                <a:latin typeface="Calibri" pitchFamily="34" charset="0"/>
              </a:rPr>
              <a:t>PO</a:t>
            </a:r>
            <a:r>
              <a:rPr lang="pt-BR" sz="2400" baseline="-25000" dirty="0">
                <a:latin typeface="Calibri" pitchFamily="34" charset="0"/>
              </a:rPr>
              <a:t>2</a:t>
            </a:r>
            <a:r>
              <a:rPr lang="pt-BR" sz="2400" dirty="0">
                <a:latin typeface="Calibri" pitchFamily="34" charset="0"/>
              </a:rPr>
              <a:t> determina  ligação oxigênio - </a:t>
            </a:r>
            <a:r>
              <a:rPr lang="pt-BR" sz="2400" dirty="0" err="1" smtClean="0">
                <a:latin typeface="Calibri" pitchFamily="34" charset="0"/>
              </a:rPr>
              <a:t>Hb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40965" name="CaixaDeTexto 5"/>
          <p:cNvSpPr txBox="1">
            <a:spLocks noChangeArrowheads="1"/>
          </p:cNvSpPr>
          <p:nvPr/>
        </p:nvSpPr>
        <p:spPr bwMode="auto">
          <a:xfrm>
            <a:off x="3851275" y="1844675"/>
            <a:ext cx="163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latin typeface="Arial Narrow" pitchFamily="34" charset="0"/>
              </a:rPr>
              <a:t>oxihemoglobina</a:t>
            </a:r>
            <a:endParaRPr lang="pt-BR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179512" y="1196975"/>
            <a:ext cx="8964488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3200" b="1" dirty="0">
                <a:solidFill>
                  <a:srgbClr val="FF0000"/>
                </a:solidFill>
                <a:latin typeface="+mn-lt"/>
              </a:rPr>
              <a:t>Vo</a:t>
            </a:r>
            <a:r>
              <a:rPr lang="pt-BR" sz="3200" dirty="0">
                <a:solidFill>
                  <a:srgbClr val="FF0000"/>
                </a:solidFill>
                <a:latin typeface="+mn-lt"/>
              </a:rPr>
              <a:t>l</a:t>
            </a:r>
            <a:r>
              <a:rPr lang="pt-BR" sz="3200" b="1" dirty="0">
                <a:solidFill>
                  <a:srgbClr val="FF0000"/>
                </a:solidFill>
                <a:latin typeface="+mn-lt"/>
              </a:rPr>
              <a:t>ume corrente </a:t>
            </a:r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tidal)</a:t>
            </a:r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(VC</a:t>
            </a:r>
            <a:r>
              <a:rPr lang="pt-BR" sz="3200" b="1" dirty="0">
                <a:solidFill>
                  <a:srgbClr val="FF0000"/>
                </a:solidFill>
                <a:latin typeface="+mn-lt"/>
              </a:rPr>
              <a:t>):</a:t>
            </a:r>
            <a:r>
              <a:rPr lang="pt-BR" sz="3200" dirty="0">
                <a:solidFill>
                  <a:srgbClr val="FF0000"/>
                </a:solidFill>
                <a:latin typeface="+mn-lt"/>
              </a:rPr>
              <a:t> </a:t>
            </a:r>
            <a:r>
              <a:rPr lang="pt-BR" sz="3200" dirty="0">
                <a:latin typeface="+mn-lt"/>
              </a:rPr>
              <a:t>A cada ciclo respiratório, um certo volume de ar entra e sai das vias respiratórias </a:t>
            </a:r>
            <a:r>
              <a:rPr lang="pt-BR" sz="3200" dirty="0" smtClean="0">
                <a:latin typeface="+mn-lt"/>
              </a:rPr>
              <a:t>é </a:t>
            </a:r>
            <a:r>
              <a:rPr lang="pt-BR" sz="3200" dirty="0">
                <a:latin typeface="+mn-lt"/>
              </a:rPr>
              <a:t>o volume que é inspirado, ou </a:t>
            </a:r>
            <a:r>
              <a:rPr lang="pt-BR" sz="3200" dirty="0" smtClean="0">
                <a:latin typeface="+mn-lt"/>
              </a:rPr>
              <a:t>expirado. </a:t>
            </a:r>
            <a:r>
              <a:rPr lang="pt-BR" sz="3200" dirty="0">
                <a:latin typeface="+mn-lt"/>
              </a:rPr>
              <a:t>C</a:t>
            </a:r>
            <a:r>
              <a:rPr lang="pt-BR" sz="3200" dirty="0" smtClean="0">
                <a:latin typeface="+mn-lt"/>
              </a:rPr>
              <a:t>orresponde </a:t>
            </a:r>
            <a:r>
              <a:rPr lang="pt-BR" sz="3200" dirty="0">
                <a:latin typeface="+mn-lt"/>
              </a:rPr>
              <a:t>a cerca de 500ml</a:t>
            </a:r>
            <a:endParaRPr lang="pt-BR" sz="3200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Volume </a:t>
            </a:r>
            <a:r>
              <a:rPr lang="pt-BR" sz="3200" b="1" dirty="0">
                <a:solidFill>
                  <a:srgbClr val="FF0000"/>
                </a:solidFill>
                <a:latin typeface="+mn-lt"/>
              </a:rPr>
              <a:t>de reserva inspiratório (VRI):</a:t>
            </a:r>
            <a:r>
              <a:rPr lang="pt-BR" sz="3200" dirty="0">
                <a:latin typeface="+mn-lt"/>
              </a:rPr>
              <a:t> é o volume que pode ser inspirado além do volume corrente, sendo usado geralmente durante grandes esforços ou prática de exercícios físicos</a:t>
            </a:r>
            <a:r>
              <a:rPr lang="pt-BR" sz="3200" dirty="0" smtClean="0">
                <a:latin typeface="+mn-lt"/>
              </a:rPr>
              <a:t>.</a:t>
            </a:r>
            <a:r>
              <a:rPr lang="pt-BR" sz="3200" dirty="0">
                <a:latin typeface="+mn-lt"/>
              </a:rPr>
              <a:t> E</a:t>
            </a:r>
            <a:r>
              <a:rPr lang="pt-BR" sz="3200" dirty="0" smtClean="0">
                <a:latin typeface="+mn-lt"/>
              </a:rPr>
              <a:t>m </a:t>
            </a:r>
            <a:r>
              <a:rPr lang="pt-BR" sz="3200" dirty="0">
                <a:latin typeface="+mn-lt"/>
              </a:rPr>
              <a:t>uma inspiração máxima o VRI pode chegar a 3000ml</a:t>
            </a:r>
          </a:p>
          <a:p>
            <a:pPr eaLnBrk="1" hangingPunct="1">
              <a:spcAft>
                <a:spcPts val="1200"/>
              </a:spcAft>
            </a:pPr>
            <a:endParaRPr lang="pt-BR" sz="2800" dirty="0">
              <a:latin typeface="Arial Narrow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pt-BR" sz="2800" dirty="0">
              <a:latin typeface="Arial Narrow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257175"/>
            <a:ext cx="896448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VOLUMES RESPIRATÓRIOS</a:t>
            </a:r>
          </a:p>
        </p:txBody>
      </p:sp>
    </p:spTree>
    <p:extLst>
      <p:ext uri="{BB962C8B-B14F-4D97-AF65-F5344CB8AC3E}">
        <p14:creationId xmlns:p14="http://schemas.microsoft.com/office/powerpoint/2010/main" val="15756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vignette1.wikia.nocookie.net/aia1317/images/8/81/Volumes_pulmonares.jpg/revision/latest?cb=20130528014917&amp;path-prefix=pt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179512" y="1196975"/>
            <a:ext cx="8964488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Volume </a:t>
            </a:r>
            <a:r>
              <a:rPr lang="pt-BR" sz="3600" b="1" dirty="0">
                <a:solidFill>
                  <a:srgbClr val="FF0000"/>
                </a:solidFill>
                <a:latin typeface="+mn-lt"/>
              </a:rPr>
              <a:t>de reserva expiratório (VRE):</a:t>
            </a:r>
            <a:r>
              <a:rPr lang="pt-BR" sz="3600" b="1" dirty="0">
                <a:latin typeface="+mn-lt"/>
              </a:rPr>
              <a:t> </a:t>
            </a:r>
            <a:r>
              <a:rPr lang="pt-BR" sz="3600" dirty="0">
                <a:latin typeface="+mn-lt"/>
              </a:rPr>
              <a:t>é</a:t>
            </a:r>
            <a:r>
              <a:rPr lang="pt-BR" sz="3600" b="1" dirty="0">
                <a:latin typeface="+mn-lt"/>
              </a:rPr>
              <a:t> </a:t>
            </a:r>
            <a:r>
              <a:rPr lang="pt-BR" sz="3600" dirty="0">
                <a:latin typeface="+mn-lt"/>
              </a:rPr>
              <a:t>aquele volume que pode ser expirado após a expiração do volume corrente</a:t>
            </a:r>
            <a:r>
              <a:rPr lang="pt-BR" sz="3600" dirty="0" smtClean="0">
                <a:latin typeface="+mn-lt"/>
              </a:rPr>
              <a:t>. </a:t>
            </a:r>
            <a:r>
              <a:rPr lang="pt-BR" sz="3600" dirty="0">
                <a:latin typeface="+mn-lt"/>
              </a:rPr>
              <a:t>E</a:t>
            </a:r>
            <a:r>
              <a:rPr lang="pt-BR" sz="3600" dirty="0" smtClean="0">
                <a:latin typeface="+mn-lt"/>
              </a:rPr>
              <a:t>m </a:t>
            </a:r>
            <a:r>
              <a:rPr lang="pt-BR" sz="3600" dirty="0">
                <a:latin typeface="+mn-lt"/>
              </a:rPr>
              <a:t>uma expiração máxima o VRE pode chegar a 1100ml</a:t>
            </a:r>
          </a:p>
          <a:p>
            <a:pPr marL="0" lvl="1" indent="0">
              <a:spcAft>
                <a:spcPts val="1200"/>
              </a:spcAft>
            </a:pPr>
            <a:r>
              <a:rPr lang="pt-BR" sz="3600" b="1" dirty="0">
                <a:solidFill>
                  <a:srgbClr val="FF0000"/>
                </a:solidFill>
                <a:latin typeface="+mn-lt"/>
              </a:rPr>
              <a:t>Volume residual (VR):</a:t>
            </a:r>
            <a:r>
              <a:rPr lang="pt-BR" sz="3600" dirty="0">
                <a:latin typeface="+mn-lt"/>
              </a:rPr>
              <a:t> volume  </a:t>
            </a:r>
            <a:r>
              <a:rPr lang="pt-BR" sz="3600" dirty="0" smtClean="0">
                <a:latin typeface="+mn-lt"/>
              </a:rPr>
              <a:t>de </a:t>
            </a:r>
            <a:r>
              <a:rPr lang="pt-BR" sz="3600" dirty="0">
                <a:latin typeface="+mn-lt"/>
              </a:rPr>
              <a:t>a</a:t>
            </a:r>
            <a:r>
              <a:rPr lang="pt-BR" altLang="en-US" sz="3600" dirty="0" smtClean="0">
                <a:latin typeface="+mn-lt"/>
              </a:rPr>
              <a:t>r </a:t>
            </a:r>
            <a:r>
              <a:rPr lang="pt-BR" altLang="en-US" sz="3600" dirty="0">
                <a:latin typeface="+mn-lt"/>
              </a:rPr>
              <a:t>que permanece nos pulmões depois de uma expiração </a:t>
            </a:r>
            <a:r>
              <a:rPr lang="pt-BR" altLang="en-US" sz="3600" dirty="0" smtClean="0">
                <a:latin typeface="+mn-lt"/>
              </a:rPr>
              <a:t>máxima. </a:t>
            </a:r>
            <a:r>
              <a:rPr lang="pt-BR" altLang="en-US" sz="3600" dirty="0">
                <a:latin typeface="+mn-lt"/>
              </a:rPr>
              <a:t>É</a:t>
            </a:r>
            <a:r>
              <a:rPr lang="pt-BR" sz="3600" dirty="0" smtClean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de cerca de 1200ml.</a:t>
            </a:r>
            <a:endParaRPr lang="pt-BR" altLang="en-US" sz="3600" dirty="0">
              <a:latin typeface="+mn-lt"/>
            </a:endParaRPr>
          </a:p>
          <a:p>
            <a:pPr eaLnBrk="1" hangingPunct="1">
              <a:spcAft>
                <a:spcPts val="1200"/>
              </a:spcAft>
            </a:pPr>
            <a:endParaRPr lang="pt-BR" sz="2800" dirty="0">
              <a:latin typeface="Arial Narrow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pt-BR" sz="2800" dirty="0">
              <a:latin typeface="Arial Narrow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257175"/>
            <a:ext cx="896448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VOLUMES RESPIRATÓRIOS</a:t>
            </a:r>
          </a:p>
        </p:txBody>
      </p:sp>
    </p:spTree>
    <p:extLst>
      <p:ext uri="{BB962C8B-B14F-4D97-AF65-F5344CB8AC3E}">
        <p14:creationId xmlns:p14="http://schemas.microsoft.com/office/powerpoint/2010/main" val="36603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vignette1.wikia.nocookie.net/aia1317/images/8/81/Volumes_pulmonares.jpg/revision/latest?cb=20130528014917&amp;path-prefix=pt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6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en-US" sz="3600" b="1" dirty="0" smtClean="0">
                <a:latin typeface="+mn-lt"/>
              </a:rPr>
              <a:t>CAPACIDADE PULMONAR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382000" cy="56165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pt-BR" altLang="en-US" sz="2800" dirty="0" smtClean="0"/>
          </a:p>
          <a:p>
            <a:r>
              <a:rPr lang="pt-BR" sz="4000" dirty="0" smtClean="0"/>
              <a:t>Representa </a:t>
            </a:r>
            <a:r>
              <a:rPr lang="pt-BR" sz="4000" dirty="0"/>
              <a:t>a soma de dois ou mais volumes pulmonares, e são importantíssimos durante a prova de função pulmonar (espirometria), para detectar doenças obstrutivas e/ou restritivas do sistema respiratório.</a:t>
            </a:r>
          </a:p>
          <a:p>
            <a:endParaRPr lang="pt-B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36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en-US" sz="3600" b="1" dirty="0" smtClean="0">
                <a:latin typeface="+mn-lt"/>
              </a:rPr>
              <a:t>CAPACIDADE PULMONAR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pPr marL="344487" lvl="1" indent="0" eaLnBrk="1" hangingPunct="1">
              <a:lnSpc>
                <a:spcPct val="80000"/>
              </a:lnSpc>
              <a:buNone/>
            </a:pPr>
            <a:endParaRPr lang="pt-BR" altLang="en-US" sz="2800" dirty="0" smtClean="0"/>
          </a:p>
          <a:p>
            <a:r>
              <a:rPr lang="pt-BR" sz="3200" b="1" dirty="0" smtClean="0">
                <a:solidFill>
                  <a:srgbClr val="FF0000"/>
                </a:solidFill>
              </a:rPr>
              <a:t>Capacidade </a:t>
            </a:r>
            <a:r>
              <a:rPr lang="pt-BR" sz="3200" b="1" dirty="0">
                <a:solidFill>
                  <a:srgbClr val="FF0000"/>
                </a:solidFill>
              </a:rPr>
              <a:t>Inspiratória (CI):</a:t>
            </a:r>
            <a:r>
              <a:rPr lang="pt-BR" sz="3200" dirty="0"/>
              <a:t> </a:t>
            </a:r>
            <a:r>
              <a:rPr lang="pt-BR" sz="3200" dirty="0" smtClean="0"/>
              <a:t> </a:t>
            </a:r>
            <a:r>
              <a:rPr lang="pt-BR" sz="3200" b="1" dirty="0">
                <a:solidFill>
                  <a:srgbClr val="0070C0"/>
                </a:solidFill>
              </a:rPr>
              <a:t>VC </a:t>
            </a:r>
            <a:r>
              <a:rPr lang="pt-BR" sz="3200" b="1" dirty="0" smtClean="0">
                <a:solidFill>
                  <a:srgbClr val="0070C0"/>
                </a:solidFill>
              </a:rPr>
              <a:t>+ VRI</a:t>
            </a:r>
            <a:endParaRPr lang="pt-BR" sz="3200" b="1" dirty="0">
              <a:solidFill>
                <a:srgbClr val="0070C0"/>
              </a:solidFill>
            </a:endParaRPr>
          </a:p>
          <a:p>
            <a:r>
              <a:rPr lang="pt-BR" sz="3200" b="1" dirty="0" smtClean="0">
                <a:solidFill>
                  <a:srgbClr val="FF0000"/>
                </a:solidFill>
              </a:rPr>
              <a:t>Capacidade </a:t>
            </a:r>
            <a:r>
              <a:rPr lang="pt-BR" sz="3200" b="1" dirty="0">
                <a:solidFill>
                  <a:srgbClr val="FF0000"/>
                </a:solidFill>
              </a:rPr>
              <a:t>Residual Funcional (CRF</a:t>
            </a:r>
            <a:r>
              <a:rPr lang="pt-BR" sz="3200" b="1" dirty="0" smtClean="0">
                <a:solidFill>
                  <a:srgbClr val="FF0000"/>
                </a:solidFill>
              </a:rPr>
              <a:t>):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VRE + VR</a:t>
            </a:r>
            <a:endParaRPr lang="pt-BR" sz="3200" b="1" dirty="0">
              <a:solidFill>
                <a:srgbClr val="0070C0"/>
              </a:solidFill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pt-BR" sz="3200" b="1" dirty="0" smtClean="0">
                <a:solidFill>
                  <a:srgbClr val="FF0000"/>
                </a:solidFill>
              </a:rPr>
              <a:t>Capacidade </a:t>
            </a:r>
            <a:r>
              <a:rPr lang="pt-BR" sz="3200" b="1" dirty="0">
                <a:solidFill>
                  <a:srgbClr val="FF0000"/>
                </a:solidFill>
              </a:rPr>
              <a:t>Vital (CV):</a:t>
            </a:r>
            <a:r>
              <a:rPr lang="pt-BR" sz="3200" dirty="0"/>
              <a:t> </a:t>
            </a:r>
            <a:r>
              <a:rPr lang="pt-BR" altLang="en-US" sz="3200" dirty="0"/>
              <a:t>Quantidade máxima de ar que pode ser expirada seguida de uma inspiração </a:t>
            </a:r>
            <a:r>
              <a:rPr lang="pt-BR" altLang="en-US" sz="3200" dirty="0" smtClean="0"/>
              <a:t>máxima. </a:t>
            </a:r>
            <a:r>
              <a:rPr lang="pt-BR" sz="3200" b="1" dirty="0" smtClean="0">
                <a:solidFill>
                  <a:srgbClr val="0070C0"/>
                </a:solidFill>
              </a:rPr>
              <a:t>VC</a:t>
            </a:r>
            <a:r>
              <a:rPr lang="pt-BR" sz="3200" b="1" dirty="0">
                <a:solidFill>
                  <a:srgbClr val="0070C0"/>
                </a:solidFill>
              </a:rPr>
              <a:t> </a:t>
            </a:r>
            <a:r>
              <a:rPr lang="pt-BR" sz="3200" b="1" dirty="0" smtClean="0">
                <a:solidFill>
                  <a:srgbClr val="0070C0"/>
                </a:solidFill>
              </a:rPr>
              <a:t>+ VRI + VRE</a:t>
            </a:r>
            <a:endParaRPr lang="pt-BR" sz="3200" b="1" dirty="0">
              <a:solidFill>
                <a:srgbClr val="0070C0"/>
              </a:solidFill>
            </a:endParaRPr>
          </a:p>
          <a:p>
            <a:r>
              <a:rPr lang="pt-BR" sz="3200" b="1" dirty="0" smtClean="0">
                <a:solidFill>
                  <a:srgbClr val="FF0000"/>
                </a:solidFill>
              </a:rPr>
              <a:t>Capacidade </a:t>
            </a:r>
            <a:r>
              <a:rPr lang="pt-BR" sz="3200" b="1" dirty="0">
                <a:solidFill>
                  <a:srgbClr val="FF0000"/>
                </a:solidFill>
              </a:rPr>
              <a:t>Pulmonar Total (CPT):</a:t>
            </a:r>
            <a:r>
              <a:rPr lang="pt-BR" sz="3200" b="1" dirty="0"/>
              <a:t> </a:t>
            </a:r>
            <a:r>
              <a:rPr lang="pt-BR" sz="3200" dirty="0" smtClean="0"/>
              <a:t>soma </a:t>
            </a:r>
            <a:r>
              <a:rPr lang="pt-BR" sz="3200" dirty="0"/>
              <a:t>de todos os volumes pulmonares </a:t>
            </a:r>
            <a:endParaRPr lang="pt-BR" sz="3200" dirty="0" smtClean="0"/>
          </a:p>
          <a:p>
            <a:pPr marL="0" indent="0" algn="ctr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(VC + VRI + </a:t>
            </a:r>
            <a:r>
              <a:rPr lang="pt-BR" sz="3200" b="1" dirty="0">
                <a:solidFill>
                  <a:srgbClr val="0070C0"/>
                </a:solidFill>
              </a:rPr>
              <a:t>VRE </a:t>
            </a:r>
            <a:r>
              <a:rPr lang="pt-BR" sz="3200" b="1" dirty="0" smtClean="0">
                <a:solidFill>
                  <a:srgbClr val="0070C0"/>
                </a:solidFill>
              </a:rPr>
              <a:t>+ VR). </a:t>
            </a:r>
            <a:r>
              <a:rPr lang="pt-BR" sz="3200" dirty="0" smtClean="0"/>
              <a:t>Em </a:t>
            </a:r>
            <a:r>
              <a:rPr lang="pt-BR" sz="3200" dirty="0"/>
              <a:t>condições normais é de cerca de 5800ml.</a:t>
            </a:r>
          </a:p>
          <a:p>
            <a:pPr marL="344487" lvl="1" indent="0" eaLnBrk="1" hangingPunct="1">
              <a:lnSpc>
                <a:spcPct val="80000"/>
              </a:lnSpc>
              <a:buNone/>
            </a:pPr>
            <a:endParaRPr lang="pt-BR" altLang="en-US" sz="2800" dirty="0" smtClean="0"/>
          </a:p>
          <a:p>
            <a:pPr marL="344487" lvl="1" indent="0" eaLnBrk="1" hangingPunct="1">
              <a:buNone/>
            </a:pPr>
            <a:endParaRPr lang="pt-B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06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vignette1.wikia.nocookie.net/aia1317/images/8/81/Volumes_pulmonares.jpg/revision/latest?cb=20130528014917&amp;path-prefix=pt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2775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FF00"/>
                </a:solidFill>
                <a:latin typeface="+mn-lt"/>
              </a:rPr>
              <a:t>CENTRO RESPIRATÓRIO</a:t>
            </a:r>
            <a:r>
              <a:rPr lang="pt-BR" sz="4000" dirty="0" smtClean="0">
                <a:latin typeface="+mn-lt"/>
              </a:rPr>
              <a:t/>
            </a:r>
            <a:br>
              <a:rPr lang="pt-BR" sz="4000" dirty="0" smtClean="0">
                <a:latin typeface="+mn-lt"/>
              </a:rPr>
            </a:br>
            <a:r>
              <a:rPr lang="pt-BR" sz="4000" dirty="0" smtClean="0">
                <a:solidFill>
                  <a:schemeClr val="bg1"/>
                </a:solidFill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+mn-lt"/>
              </a:rPr>
              <a:t>Grupo de neurônios que controlam a Respiração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819" name="Picture 4" descr="Digitalizar0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4356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C:\Silverthorn CH 01-24\CH 17\FG17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56531" b="22163"/>
          <a:stretch>
            <a:fillRect/>
          </a:stretch>
        </p:blipFill>
        <p:spPr bwMode="auto">
          <a:xfrm>
            <a:off x="5651500" y="1412776"/>
            <a:ext cx="324098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7638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FF00"/>
                </a:solidFill>
                <a:latin typeface="+mn-lt"/>
              </a:rPr>
              <a:t>CENTRO RESPIRATÓRIO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 </a:t>
            </a:r>
            <a:r>
              <a:rPr lang="pt-BR" sz="3600" dirty="0" smtClean="0">
                <a:solidFill>
                  <a:schemeClr val="bg1"/>
                </a:solidFill>
                <a:latin typeface="+mn-lt"/>
              </a:rPr>
              <a:t>Grupo de neurônios que controlam a Respiração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843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3200" dirty="0" smtClean="0"/>
              <a:t>Comando </a:t>
            </a:r>
            <a:r>
              <a:rPr lang="pt-BR" sz="3200" b="1" u="sng" dirty="0" smtClean="0">
                <a:solidFill>
                  <a:srgbClr val="FF0000"/>
                </a:solidFill>
              </a:rPr>
              <a:t>INVOLUNTÁRIO</a:t>
            </a:r>
            <a:r>
              <a:rPr lang="pt-BR" sz="3200" dirty="0" smtClean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pt-BR" sz="2800" dirty="0" smtClean="0"/>
              <a:t>Tronco Cerebral (Bulbo e Ponte)</a:t>
            </a:r>
          </a:p>
          <a:p>
            <a:pPr eaLnBrk="1" hangingPunct="1"/>
            <a:endParaRPr lang="pt-BR" sz="3200" dirty="0" smtClean="0"/>
          </a:p>
          <a:p>
            <a:pPr eaLnBrk="1" hangingPunct="1"/>
            <a:r>
              <a:rPr lang="pt-BR" sz="3200" dirty="0" smtClean="0"/>
              <a:t>Comando </a:t>
            </a:r>
            <a:r>
              <a:rPr lang="pt-BR" sz="3200" b="1" u="sng" dirty="0" smtClean="0">
                <a:solidFill>
                  <a:srgbClr val="FF0000"/>
                </a:solidFill>
              </a:rPr>
              <a:t>VOLUNTÁRIO</a:t>
            </a:r>
            <a:r>
              <a:rPr lang="pt-BR" sz="3200" dirty="0" smtClean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pt-BR" sz="2800" dirty="0" smtClean="0"/>
              <a:t>Áreas Corticais do Cérebro</a:t>
            </a:r>
          </a:p>
        </p:txBody>
      </p:sp>
      <p:pic>
        <p:nvPicPr>
          <p:cNvPr id="35844" name="Picture 2" descr="C:\Silverthorn CH 01-24\CH 17\FG17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56531" b="22163"/>
          <a:stretch>
            <a:fillRect/>
          </a:stretch>
        </p:blipFill>
        <p:spPr bwMode="auto">
          <a:xfrm>
            <a:off x="6011863" y="1585913"/>
            <a:ext cx="2808287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7950" y="150813"/>
            <a:ext cx="7543800" cy="541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REGULAÇÃO DA RESPIRAÇÃO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6988" y="836713"/>
            <a:ext cx="9117012" cy="5113238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7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t-BR" sz="2700" dirty="0" smtClean="0">
                <a:solidFill>
                  <a:schemeClr val="tx1"/>
                </a:solidFill>
              </a:rPr>
              <a:t>Processo rítmico sem pensamento consciente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700" dirty="0" smtClean="0">
                <a:solidFill>
                  <a:schemeClr val="tx1"/>
                </a:solidFill>
              </a:rPr>
              <a:t> Iniciada por neurônios motores somáticos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700" dirty="0" smtClean="0">
                <a:solidFill>
                  <a:schemeClr val="tx1"/>
                </a:solidFill>
              </a:rPr>
              <a:t> Controle do sistema nervoso central autônomo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500" b="1" dirty="0" smtClean="0">
                <a:solidFill>
                  <a:schemeClr val="tx1"/>
                </a:solidFill>
              </a:rPr>
              <a:t>SNA Simpático </a:t>
            </a:r>
            <a:r>
              <a:rPr lang="pt-BR" sz="2500" dirty="0" smtClean="0">
                <a:solidFill>
                  <a:schemeClr val="tx1"/>
                </a:solidFill>
              </a:rPr>
              <a:t>– promove o relaxamento da musculatura lisa dos brônquios e bronquíolos aumentando o volume de ar inspirado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500" b="1" dirty="0" smtClean="0">
                <a:solidFill>
                  <a:schemeClr val="tx1"/>
                </a:solidFill>
              </a:rPr>
              <a:t>SNA Parassimpático </a:t>
            </a:r>
            <a:r>
              <a:rPr lang="pt-BR" sz="2500" dirty="0" smtClean="0">
                <a:solidFill>
                  <a:schemeClr val="tx1"/>
                </a:solidFill>
              </a:rPr>
              <a:t>– promove a contração da musculatura lisa dos brônquios e bronquíolos diminuindo o volume do ar inspirado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700" dirty="0" smtClean="0">
                <a:solidFill>
                  <a:schemeClr val="tx1"/>
                </a:solidFill>
              </a:rPr>
              <a:t> Tronco encefálico de controle da ventilação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700" dirty="0" smtClean="0">
                <a:solidFill>
                  <a:schemeClr val="tx1"/>
                </a:solidFill>
              </a:rPr>
              <a:t> Quimiorreceptores periféricos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700" dirty="0" smtClean="0">
                <a:solidFill>
                  <a:schemeClr val="tx1"/>
                </a:solidFill>
              </a:rPr>
              <a:t> </a:t>
            </a:r>
            <a:r>
              <a:rPr lang="pt-BR" sz="2700" b="1" dirty="0" smtClean="0">
                <a:solidFill>
                  <a:schemeClr val="tx1"/>
                </a:solidFill>
              </a:rPr>
              <a:t>Corpos aórticos </a:t>
            </a:r>
            <a:r>
              <a:rPr lang="pt-BR" sz="2700" dirty="0" smtClean="0">
                <a:solidFill>
                  <a:schemeClr val="tx1"/>
                </a:solidFill>
              </a:rPr>
              <a:t>e</a:t>
            </a:r>
            <a:r>
              <a:rPr lang="pt-BR" sz="2700" b="1" dirty="0" smtClean="0">
                <a:solidFill>
                  <a:schemeClr val="tx1"/>
                </a:solidFill>
              </a:rPr>
              <a:t> carotídeos</a:t>
            </a:r>
            <a:r>
              <a:rPr lang="pt-BR" sz="2700" dirty="0" smtClean="0">
                <a:solidFill>
                  <a:schemeClr val="tx1"/>
                </a:solidFill>
              </a:rPr>
              <a:t> sensíveis: pH, PO</a:t>
            </a:r>
            <a:r>
              <a:rPr lang="pt-BR" sz="2700" baseline="-25000" dirty="0" smtClean="0">
                <a:solidFill>
                  <a:schemeClr val="tx1"/>
                </a:solidFill>
              </a:rPr>
              <a:t>2</a:t>
            </a:r>
            <a:r>
              <a:rPr lang="pt-BR" sz="2700" dirty="0" smtClean="0">
                <a:solidFill>
                  <a:schemeClr val="tx1"/>
                </a:solidFill>
              </a:rPr>
              <a:t> e PCO</a:t>
            </a:r>
            <a:r>
              <a:rPr lang="pt-BR" sz="2700" baseline="-25000" dirty="0" smtClean="0">
                <a:solidFill>
                  <a:schemeClr val="tx1"/>
                </a:solidFill>
              </a:rPr>
              <a:t>2</a:t>
            </a:r>
            <a:r>
              <a:rPr lang="pt-BR" sz="2700" dirty="0" smtClean="0">
                <a:solidFill>
                  <a:schemeClr val="tx1"/>
                </a:solidFill>
              </a:rPr>
              <a:t> do sangue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endParaRPr lang="pt-BR" sz="27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buClr>
                <a:schemeClr val="accent2"/>
              </a:buClr>
              <a:buFont typeface="Calibri" pitchFamily="34" charset="0"/>
              <a:buNone/>
            </a:pPr>
            <a:endParaRPr lang="pt-BR" sz="27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VÍDEO: CURVA DE DISSOCIAÇÃO DA HEMOGLOBINA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17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14400" y="0"/>
          <a:ext cx="7010400" cy="61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Bitmap Image" r:id="rId3" imgW="3724138" imgH="3285984" progId="Paint.Picture">
                  <p:embed/>
                </p:oleObj>
              </mc:Choice>
              <mc:Fallback>
                <p:oleObj name="Bitmap Image" r:id="rId3" imgW="3724138" imgH="3285984" progId="Paint.Picture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0"/>
                        <a:ext cx="7010400" cy="618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699" name="Oval 3"/>
          <p:cNvSpPr>
            <a:spLocks noChangeArrowheads="1"/>
          </p:cNvSpPr>
          <p:nvPr/>
        </p:nvSpPr>
        <p:spPr bwMode="auto">
          <a:xfrm>
            <a:off x="4572000" y="4572000"/>
            <a:ext cx="3810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0" name="Line 4"/>
          <p:cNvSpPr>
            <a:spLocks noChangeShapeType="1"/>
          </p:cNvSpPr>
          <p:nvPr/>
        </p:nvSpPr>
        <p:spPr bwMode="auto">
          <a:xfrm flipH="1" flipV="1">
            <a:off x="4724400" y="51054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3810000" y="3505200"/>
            <a:ext cx="7620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3733800" y="838200"/>
            <a:ext cx="914400" cy="3733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685800" y="4724400"/>
            <a:ext cx="335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pt-BR" sz="2400" b="1">
                <a:latin typeface="Times New Roman" pitchFamily="18" charset="0"/>
                <a:ea typeface="MS PGothic" pitchFamily="34" charset="-128"/>
              </a:rPr>
              <a:t>“</a:t>
            </a:r>
            <a:r>
              <a:rPr lang="pt-BR" altLang="ja-JP" sz="2400" b="1">
                <a:latin typeface="Times New Roman" pitchFamily="18" charset="0"/>
                <a:ea typeface="MS PGothic" pitchFamily="34" charset="-128"/>
              </a:rPr>
              <a:t>Centros Respiratórios</a:t>
            </a:r>
            <a:r>
              <a:rPr lang="ja-JP" altLang="pt-BR" sz="2400" b="1">
                <a:latin typeface="Times New Roman" pitchFamily="18" charset="0"/>
                <a:ea typeface="MS PGothic" pitchFamily="34" charset="-128"/>
              </a:rPr>
              <a:t>”</a:t>
            </a:r>
            <a:endParaRPr lang="pt-BR" altLang="ja-JP" sz="2400" b="1">
              <a:latin typeface="Times New Roman" pitchFamily="18" charset="0"/>
              <a:ea typeface="MS PGothic" pitchFamily="34" charset="-128"/>
            </a:endParaRPr>
          </a:p>
          <a:p>
            <a:pPr eaLnBrk="1" hangingPunct="1"/>
            <a:r>
              <a:rPr lang="pt-BR" sz="2400" b="1">
                <a:latin typeface="Times New Roman" pitchFamily="18" charset="0"/>
                <a:ea typeface="MS PGothic" pitchFamily="34" charset="-128"/>
              </a:rPr>
              <a:t>(neurônios pré-motores)</a:t>
            </a:r>
            <a:endParaRPr lang="pt-BR" sz="28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4343400" y="914400"/>
            <a:ext cx="762000" cy="449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6248400" y="4648200"/>
            <a:ext cx="2800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>
                <a:latin typeface="Times New Roman" pitchFamily="18" charset="0"/>
                <a:ea typeface="MS PGothic" pitchFamily="34" charset="-128"/>
              </a:rPr>
              <a:t>Medula Espinal</a:t>
            </a:r>
          </a:p>
          <a:p>
            <a:pPr eaLnBrk="1" hangingPunct="1"/>
            <a:r>
              <a:rPr lang="pt-BR" sz="2400" b="1">
                <a:latin typeface="Times New Roman" pitchFamily="18" charset="0"/>
                <a:ea typeface="MS PGothic" pitchFamily="34" charset="-128"/>
              </a:rPr>
              <a:t>(neurônios motores)</a:t>
            </a:r>
            <a:endParaRPr lang="pt-BR" sz="28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 flipH="1">
            <a:off x="4038600" y="4876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 flipV="1">
            <a:off x="5334000" y="4953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7708" name="Oval 12"/>
          <p:cNvSpPr>
            <a:spLocks noChangeArrowheads="1"/>
          </p:cNvSpPr>
          <p:nvPr/>
        </p:nvSpPr>
        <p:spPr bwMode="auto">
          <a:xfrm>
            <a:off x="5029200" y="5486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4876800" y="51054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5257800" y="57150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5791200" y="5788025"/>
            <a:ext cx="2667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latin typeface="Times New Roman" pitchFamily="18" charset="0"/>
                <a:ea typeface="MS PGothic" pitchFamily="34" charset="-128"/>
              </a:rPr>
              <a:t> Músculos Respiratórios</a:t>
            </a:r>
            <a:endParaRPr lang="pt-BR" sz="2400" b="1">
              <a:latin typeface="Times New Roman" pitchFamily="18" charset="0"/>
              <a:ea typeface="MS PGothic" pitchFamily="34" charset="-128"/>
            </a:endParaRPr>
          </a:p>
          <a:p>
            <a:pPr eaLnBrk="1" hangingPunct="1"/>
            <a:endParaRPr lang="pt-BR" sz="28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539552" y="5638800"/>
            <a:ext cx="37784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 err="1">
                <a:latin typeface="Times New Roman" pitchFamily="18" charset="0"/>
                <a:ea typeface="MS PGothic" pitchFamily="34" charset="-128"/>
              </a:rPr>
              <a:t>Quimioceptores</a:t>
            </a:r>
            <a:r>
              <a:rPr lang="pt-BR" sz="2000" b="1" dirty="0">
                <a:latin typeface="Times New Roman" pitchFamily="18" charset="0"/>
                <a:ea typeface="MS PGothic" pitchFamily="34" charset="-128"/>
              </a:rPr>
              <a:t> Periféricos </a:t>
            </a:r>
            <a:r>
              <a:rPr lang="pt-BR" sz="2000" b="1" dirty="0" err="1">
                <a:latin typeface="Times New Roman" pitchFamily="18" charset="0"/>
                <a:ea typeface="MS PGothic" pitchFamily="34" charset="-128"/>
              </a:rPr>
              <a:t>Quimioceptores</a:t>
            </a:r>
            <a:r>
              <a:rPr lang="pt-BR" sz="2000" b="1" dirty="0">
                <a:latin typeface="Times New Roman" pitchFamily="18" charset="0"/>
                <a:ea typeface="MS PGothic" pitchFamily="34" charset="-128"/>
              </a:rPr>
              <a:t> Centrais</a:t>
            </a:r>
          </a:p>
          <a:p>
            <a:pPr eaLnBrk="1" hangingPunct="1"/>
            <a:r>
              <a:rPr lang="pt-BR" sz="2000" b="1" dirty="0" err="1">
                <a:latin typeface="Times New Roman" pitchFamily="18" charset="0"/>
                <a:ea typeface="MS PGothic" pitchFamily="34" charset="-128"/>
              </a:rPr>
              <a:t>Mecanoceptores</a:t>
            </a:r>
            <a:r>
              <a:rPr lang="pt-BR" sz="2000" b="1" dirty="0">
                <a:latin typeface="Times New Roman" pitchFamily="18" charset="0"/>
                <a:ea typeface="MS PGothic" pitchFamily="34" charset="-128"/>
              </a:rPr>
              <a:t> Pulmonares</a:t>
            </a:r>
            <a:endParaRPr lang="pt-BR" sz="2800" b="1" dirty="0">
              <a:latin typeface="Times New Roman" pitchFamily="18" charset="0"/>
              <a:ea typeface="MS PGothic" pitchFamily="34" charset="-128"/>
            </a:endParaRPr>
          </a:p>
          <a:p>
            <a:pPr eaLnBrk="1" hangingPunct="1"/>
            <a:endParaRPr lang="pt-BR" sz="28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685800" y="4800600"/>
            <a:ext cx="3352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685800" y="57150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6324600" y="4724400"/>
            <a:ext cx="26670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5867400" y="5791200"/>
            <a:ext cx="2514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 flipH="1">
            <a:off x="4114800" y="6172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6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00" grpId="0" animBg="1"/>
      <p:bldP spid="157701" grpId="0" animBg="1"/>
      <p:bldP spid="157702" grpId="0" animBg="1"/>
      <p:bldP spid="157703" grpId="0" autoUpdateAnimBg="0"/>
      <p:bldP spid="157704" grpId="0" animBg="1"/>
      <p:bldP spid="157705" grpId="0" autoUpdateAnimBg="0"/>
      <p:bldP spid="157706" grpId="0" animBg="1"/>
      <p:bldP spid="157707" grpId="0" animBg="1"/>
      <p:bldP spid="157708" grpId="0" animBg="1"/>
      <p:bldP spid="157709" grpId="0" animBg="1"/>
      <p:bldP spid="157710" grpId="0" animBg="1"/>
      <p:bldP spid="157711" grpId="0" autoUpdateAnimBg="0"/>
      <p:bldP spid="157712" grpId="0" autoUpdateAnimBg="0"/>
      <p:bldP spid="157713" grpId="0" animBg="1"/>
      <p:bldP spid="157714" grpId="0" animBg="1"/>
      <p:bldP spid="157715" grpId="0" animBg="1"/>
      <p:bldP spid="157716" grpId="0" animBg="1"/>
      <p:bldP spid="1577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latin typeface="+mn-lt"/>
              </a:rPr>
              <a:t>RITMO RESPIRATÓRIO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81075"/>
            <a:ext cx="9036050" cy="514985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pt-BR" sz="3200" b="1" u="sng" dirty="0" smtClean="0">
                <a:solidFill>
                  <a:schemeClr val="folHlink"/>
                </a:solidFill>
              </a:rPr>
              <a:t>Ação indireta</a:t>
            </a:r>
          </a:p>
          <a:p>
            <a:pPr marL="609600" indent="-609600" eaLnBrk="1" hangingPunct="1">
              <a:defRPr/>
            </a:pPr>
            <a:r>
              <a:rPr lang="pt-BR" sz="2400" b="1" dirty="0" smtClean="0"/>
              <a:t>Queda na quantidade de Oxigênio no sangue</a:t>
            </a:r>
          </a:p>
          <a:p>
            <a:pPr marL="609600" indent="-609600" eaLnBrk="1" hangingPunct="1">
              <a:defRPr/>
            </a:pPr>
            <a:r>
              <a:rPr lang="pt-BR" sz="2400" b="1" dirty="0" smtClean="0">
                <a:solidFill>
                  <a:srgbClr val="FF6600"/>
                </a:solidFill>
              </a:rPr>
              <a:t>Receptores</a:t>
            </a:r>
            <a:r>
              <a:rPr lang="pt-BR" sz="2400" b="1" dirty="0" smtClean="0"/>
              <a:t> das </a:t>
            </a:r>
            <a:r>
              <a:rPr lang="pt-BR" sz="2400" b="1" u="sng" dirty="0" smtClean="0"/>
              <a:t>paredes das artérias </a:t>
            </a:r>
            <a:r>
              <a:rPr lang="pt-BR" sz="2400" b="1" dirty="0" smtClean="0"/>
              <a:t>mandam impulsos ao centro respiratório, localizado no </a:t>
            </a:r>
            <a:r>
              <a:rPr lang="pt-BR" sz="2400" b="1" dirty="0" smtClean="0">
                <a:solidFill>
                  <a:srgbClr val="FF6600"/>
                </a:solidFill>
              </a:rPr>
              <a:t>bulbo </a:t>
            </a:r>
            <a:endParaRPr lang="pt-BR" sz="2000" b="1" dirty="0" smtClean="0">
              <a:solidFill>
                <a:schemeClr val="folHlink"/>
              </a:solidFill>
            </a:endParaRPr>
          </a:p>
          <a:p>
            <a:pPr marL="609600" indent="-609600" eaLnBrk="1" hangingPunct="1">
              <a:defRPr/>
            </a:pPr>
            <a:r>
              <a:rPr lang="pt-BR" sz="2400" b="1" dirty="0" smtClean="0"/>
              <a:t>O bulbo envia estímulos aos </a:t>
            </a:r>
            <a:r>
              <a:rPr lang="pt-BR" sz="2400" b="1" dirty="0" smtClean="0">
                <a:solidFill>
                  <a:srgbClr val="FF6600"/>
                </a:solidFill>
              </a:rPr>
              <a:t>músculos intercostais e ao diafragma</a:t>
            </a:r>
          </a:p>
          <a:p>
            <a:pPr marL="609600" indent="-609600" eaLnBrk="1" hangingPunct="1">
              <a:defRPr/>
            </a:pPr>
            <a:r>
              <a:rPr lang="pt-BR" sz="2400" b="1" dirty="0" smtClean="0"/>
              <a:t>Aceleração dos movimentos respiratórios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t-BR" sz="3200" b="1" u="sng" dirty="0" smtClean="0">
              <a:solidFill>
                <a:schemeClr val="folHlink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pt-BR" sz="3200" b="1" u="sng" dirty="0" smtClean="0">
                <a:solidFill>
                  <a:schemeClr val="folHlink"/>
                </a:solidFill>
              </a:rPr>
              <a:t>Ação direta  </a:t>
            </a:r>
            <a:endParaRPr lang="pt-BR" sz="3200" b="1" dirty="0" smtClean="0">
              <a:solidFill>
                <a:srgbClr val="00B0F0"/>
              </a:solidFill>
            </a:endParaRPr>
          </a:p>
          <a:p>
            <a:pPr marL="609600" indent="-609600" eaLnBrk="1" hangingPunct="1">
              <a:defRPr/>
            </a:pPr>
            <a:r>
              <a:rPr lang="pt-BR" sz="2400" b="1" dirty="0" smtClean="0"/>
              <a:t>Aumento da </a:t>
            </a:r>
            <a:r>
              <a:rPr lang="pt-BR" sz="2400" b="1" dirty="0" smtClean="0">
                <a:solidFill>
                  <a:srgbClr val="FF6600"/>
                </a:solidFill>
              </a:rPr>
              <a:t>tensão de Gás Carbônico </a:t>
            </a:r>
            <a:r>
              <a:rPr lang="pt-BR" sz="2400" b="1" dirty="0" smtClean="0"/>
              <a:t>nos </a:t>
            </a:r>
            <a:r>
              <a:rPr lang="pt-BR" sz="2400" b="1" u="sng" dirty="0" smtClean="0"/>
              <a:t>vasos que irrigam </a:t>
            </a:r>
            <a:r>
              <a:rPr lang="pt-BR" sz="2400" b="1" dirty="0" smtClean="0">
                <a:solidFill>
                  <a:srgbClr val="FF6600"/>
                </a:solidFill>
              </a:rPr>
              <a:t>o bulbo</a:t>
            </a:r>
          </a:p>
          <a:p>
            <a:pPr marL="609600" indent="-609600" eaLnBrk="1" hangingPunct="1">
              <a:defRPr/>
            </a:pPr>
            <a:r>
              <a:rPr lang="pt-BR" sz="2400" b="1" dirty="0" smtClean="0"/>
              <a:t>O bulbo envia impulso para os </a:t>
            </a:r>
            <a:r>
              <a:rPr lang="pt-BR" sz="2400" b="1" dirty="0" smtClean="0">
                <a:solidFill>
                  <a:srgbClr val="FF6600"/>
                </a:solidFill>
              </a:rPr>
              <a:t>músculos intercostais e ao diafragma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pt-BR" sz="1800" dirty="0" smtClean="0"/>
          </a:p>
          <a:p>
            <a:pPr marL="609600" indent="-609600" eaLnBrk="1" hangingPunct="1">
              <a:buFontTx/>
              <a:buNone/>
              <a:defRPr/>
            </a:pPr>
            <a:endParaRPr lang="pt-BR" sz="1800" dirty="0" smtClean="0"/>
          </a:p>
        </p:txBody>
      </p:sp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37FA1-A337-430A-A531-1E964A438CAD}" type="slidenum">
              <a:rPr lang="pt-BR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938213" y="846138"/>
            <a:ext cx="2822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/>
              <a:t>Concentração </a:t>
            </a:r>
          </a:p>
          <a:p>
            <a:pPr algn="ctr" eaLnBrk="1" hangingPunct="1"/>
            <a:r>
              <a:rPr lang="pt-BR" sz="3200"/>
              <a:t>de oxigênio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446588" y="765175"/>
            <a:ext cx="1401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conc. -</a:t>
            </a:r>
          </a:p>
        </p:txBody>
      </p:sp>
      <p:sp>
        <p:nvSpPr>
          <p:cNvPr id="25604" name="Line 8"/>
          <p:cNvSpPr>
            <a:spLocks noChangeShapeType="1"/>
          </p:cNvSpPr>
          <p:nvPr/>
        </p:nvSpPr>
        <p:spPr bwMode="auto">
          <a:xfrm flipV="1">
            <a:off x="4322763" y="917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 flipV="1">
            <a:off x="6122988" y="1566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 flipV="1">
            <a:off x="6049963" y="30067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7" name="Line 12"/>
          <p:cNvSpPr>
            <a:spLocks noChangeShapeType="1"/>
          </p:cNvSpPr>
          <p:nvPr/>
        </p:nvSpPr>
        <p:spPr bwMode="auto">
          <a:xfrm>
            <a:off x="6122988" y="917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>
            <a:off x="4322763" y="1566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9" name="Line 14"/>
          <p:cNvSpPr>
            <a:spLocks noChangeShapeType="1"/>
          </p:cNvSpPr>
          <p:nvPr/>
        </p:nvSpPr>
        <p:spPr bwMode="auto">
          <a:xfrm>
            <a:off x="6049963" y="36544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10" name="Text Box 16"/>
          <p:cNvSpPr txBox="1">
            <a:spLocks noChangeArrowheads="1"/>
          </p:cNvSpPr>
          <p:nvPr/>
        </p:nvSpPr>
        <p:spPr bwMode="auto">
          <a:xfrm>
            <a:off x="6265863" y="774700"/>
            <a:ext cx="2122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freq. respir</a:t>
            </a: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4394200" y="1422400"/>
            <a:ext cx="1514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conc. - </a:t>
            </a:r>
          </a:p>
        </p:txBody>
      </p:sp>
      <p:sp>
        <p:nvSpPr>
          <p:cNvPr id="25612" name="Text Box 18"/>
          <p:cNvSpPr txBox="1">
            <a:spLocks noChangeArrowheads="1"/>
          </p:cNvSpPr>
          <p:nvPr/>
        </p:nvSpPr>
        <p:spPr bwMode="auto">
          <a:xfrm>
            <a:off x="6265863" y="1422400"/>
            <a:ext cx="2122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freq. respir</a:t>
            </a:r>
          </a:p>
        </p:txBody>
      </p:sp>
      <p:sp>
        <p:nvSpPr>
          <p:cNvPr id="25613" name="AutoShape 19"/>
          <p:cNvSpPr>
            <a:spLocks/>
          </p:cNvSpPr>
          <p:nvPr/>
        </p:nvSpPr>
        <p:spPr bwMode="auto">
          <a:xfrm>
            <a:off x="3817938" y="774700"/>
            <a:ext cx="288925" cy="1223963"/>
          </a:xfrm>
          <a:prstGeom prst="leftBrace">
            <a:avLst>
              <a:gd name="adj1" fmla="val 353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14" name="Text Box 22"/>
          <p:cNvSpPr txBox="1">
            <a:spLocks noChangeArrowheads="1"/>
          </p:cNvSpPr>
          <p:nvPr/>
        </p:nvSpPr>
        <p:spPr bwMode="auto">
          <a:xfrm>
            <a:off x="614363" y="2933700"/>
            <a:ext cx="3273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/>
              <a:t>Concentração de</a:t>
            </a:r>
          </a:p>
          <a:p>
            <a:pPr algn="ctr" eaLnBrk="1" hangingPunct="1"/>
            <a:r>
              <a:rPr lang="pt-BR" sz="3200"/>
              <a:t>gás carbônico</a:t>
            </a:r>
          </a:p>
        </p:txBody>
      </p:sp>
      <p:sp>
        <p:nvSpPr>
          <p:cNvPr id="25615" name="Text Box 23"/>
          <p:cNvSpPr txBox="1">
            <a:spLocks noChangeArrowheads="1"/>
          </p:cNvSpPr>
          <p:nvPr/>
        </p:nvSpPr>
        <p:spPr bwMode="auto">
          <a:xfrm>
            <a:off x="4375150" y="2852738"/>
            <a:ext cx="1401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conc. -</a:t>
            </a:r>
          </a:p>
        </p:txBody>
      </p:sp>
      <p:sp>
        <p:nvSpPr>
          <p:cNvPr id="25616" name="Line 24"/>
          <p:cNvSpPr>
            <a:spLocks noChangeShapeType="1"/>
          </p:cNvSpPr>
          <p:nvPr/>
        </p:nvSpPr>
        <p:spPr bwMode="auto">
          <a:xfrm flipV="1">
            <a:off x="4251325" y="30051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17" name="Line 27"/>
          <p:cNvSpPr>
            <a:spLocks noChangeShapeType="1"/>
          </p:cNvSpPr>
          <p:nvPr/>
        </p:nvSpPr>
        <p:spPr bwMode="auto">
          <a:xfrm>
            <a:off x="4251325" y="36544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18" name="Text Box 28"/>
          <p:cNvSpPr txBox="1">
            <a:spLocks noChangeArrowheads="1"/>
          </p:cNvSpPr>
          <p:nvPr/>
        </p:nvSpPr>
        <p:spPr bwMode="auto">
          <a:xfrm>
            <a:off x="6194425" y="2862263"/>
            <a:ext cx="2122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freq. respir</a:t>
            </a:r>
          </a:p>
        </p:txBody>
      </p:sp>
      <p:sp>
        <p:nvSpPr>
          <p:cNvPr id="25619" name="Text Box 29"/>
          <p:cNvSpPr txBox="1">
            <a:spLocks noChangeArrowheads="1"/>
          </p:cNvSpPr>
          <p:nvPr/>
        </p:nvSpPr>
        <p:spPr bwMode="auto">
          <a:xfrm>
            <a:off x="4322763" y="3509963"/>
            <a:ext cx="151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conc. - </a:t>
            </a:r>
          </a:p>
        </p:txBody>
      </p:sp>
      <p:sp>
        <p:nvSpPr>
          <p:cNvPr id="25620" name="Text Box 30"/>
          <p:cNvSpPr txBox="1">
            <a:spLocks noChangeArrowheads="1"/>
          </p:cNvSpPr>
          <p:nvPr/>
        </p:nvSpPr>
        <p:spPr bwMode="auto">
          <a:xfrm>
            <a:off x="6194425" y="3509963"/>
            <a:ext cx="2122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freq. respir</a:t>
            </a:r>
          </a:p>
        </p:txBody>
      </p:sp>
      <p:sp>
        <p:nvSpPr>
          <p:cNvPr id="25621" name="AutoShape 31"/>
          <p:cNvSpPr>
            <a:spLocks/>
          </p:cNvSpPr>
          <p:nvPr/>
        </p:nvSpPr>
        <p:spPr bwMode="auto">
          <a:xfrm>
            <a:off x="3817938" y="2790825"/>
            <a:ext cx="215900" cy="1368425"/>
          </a:xfrm>
          <a:prstGeom prst="leftBrace">
            <a:avLst>
              <a:gd name="adj1" fmla="val 52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22" name="Text Box 32"/>
          <p:cNvSpPr txBox="1">
            <a:spLocks noChangeArrowheads="1"/>
          </p:cNvSpPr>
          <p:nvPr/>
        </p:nvSpPr>
        <p:spPr bwMode="auto">
          <a:xfrm>
            <a:off x="846138" y="5084763"/>
            <a:ext cx="2709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pH do sangue</a:t>
            </a:r>
          </a:p>
        </p:txBody>
      </p:sp>
      <p:sp>
        <p:nvSpPr>
          <p:cNvPr id="25623" name="Text Box 33"/>
          <p:cNvSpPr txBox="1">
            <a:spLocks noChangeArrowheads="1"/>
          </p:cNvSpPr>
          <p:nvPr/>
        </p:nvSpPr>
        <p:spPr bwMode="auto">
          <a:xfrm>
            <a:off x="4230688" y="4868863"/>
            <a:ext cx="1989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Acidose - </a:t>
            </a:r>
          </a:p>
        </p:txBody>
      </p:sp>
      <p:sp>
        <p:nvSpPr>
          <p:cNvPr id="25624" name="Text Box 34"/>
          <p:cNvSpPr txBox="1">
            <a:spLocks noChangeArrowheads="1"/>
          </p:cNvSpPr>
          <p:nvPr/>
        </p:nvSpPr>
        <p:spPr bwMode="auto">
          <a:xfrm>
            <a:off x="4178300" y="5526088"/>
            <a:ext cx="2079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Alcalose - </a:t>
            </a:r>
          </a:p>
        </p:txBody>
      </p:sp>
      <p:sp>
        <p:nvSpPr>
          <p:cNvPr id="25625" name="Line 35"/>
          <p:cNvSpPr>
            <a:spLocks noChangeShapeType="1"/>
          </p:cNvSpPr>
          <p:nvPr/>
        </p:nvSpPr>
        <p:spPr bwMode="auto">
          <a:xfrm flipV="1">
            <a:off x="6265863" y="50228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26" name="Line 36"/>
          <p:cNvSpPr>
            <a:spLocks noChangeShapeType="1"/>
          </p:cNvSpPr>
          <p:nvPr/>
        </p:nvSpPr>
        <p:spPr bwMode="auto">
          <a:xfrm>
            <a:off x="6265863" y="56705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27" name="Text Box 37"/>
          <p:cNvSpPr txBox="1">
            <a:spLocks noChangeArrowheads="1"/>
          </p:cNvSpPr>
          <p:nvPr/>
        </p:nvSpPr>
        <p:spPr bwMode="auto">
          <a:xfrm>
            <a:off x="6410325" y="4878388"/>
            <a:ext cx="2122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freq. respir</a:t>
            </a:r>
          </a:p>
        </p:txBody>
      </p:sp>
      <p:sp>
        <p:nvSpPr>
          <p:cNvPr id="25628" name="Text Box 38"/>
          <p:cNvSpPr txBox="1">
            <a:spLocks noChangeArrowheads="1"/>
          </p:cNvSpPr>
          <p:nvPr/>
        </p:nvSpPr>
        <p:spPr bwMode="auto">
          <a:xfrm>
            <a:off x="6410325" y="5526088"/>
            <a:ext cx="2122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/>
              <a:t>freq. respir</a:t>
            </a:r>
          </a:p>
        </p:txBody>
      </p:sp>
      <p:sp>
        <p:nvSpPr>
          <p:cNvPr id="25629" name="AutoShape 39"/>
          <p:cNvSpPr>
            <a:spLocks/>
          </p:cNvSpPr>
          <p:nvPr/>
        </p:nvSpPr>
        <p:spPr bwMode="auto">
          <a:xfrm>
            <a:off x="3817938" y="4806950"/>
            <a:ext cx="288925" cy="1368425"/>
          </a:xfrm>
          <a:prstGeom prst="leftBrace">
            <a:avLst>
              <a:gd name="adj1" fmla="val 3946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3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/>
      <p:bldP spid="25611" grpId="0"/>
      <p:bldP spid="25612" grpId="0"/>
      <p:bldP spid="25613" grpId="0" animBg="1"/>
      <p:bldP spid="25614" grpId="0"/>
      <p:bldP spid="25615" grpId="0"/>
      <p:bldP spid="25616" grpId="0" animBg="1"/>
      <p:bldP spid="25617" grpId="0" animBg="1"/>
      <p:bldP spid="25618" grpId="0"/>
      <p:bldP spid="25619" grpId="0"/>
      <p:bldP spid="25620" grpId="0"/>
      <p:bldP spid="25621" grpId="0" animBg="1"/>
      <p:bldP spid="25622" grpId="0"/>
      <p:bldP spid="25623" grpId="0"/>
      <p:bldP spid="25624" grpId="0"/>
      <p:bldP spid="25625" grpId="0" animBg="1"/>
      <p:bldP spid="25626" grpId="0" animBg="1"/>
      <p:bldP spid="25627" grpId="0"/>
      <p:bldP spid="25628" grpId="0"/>
      <p:bldP spid="256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1" descr="fig.5.22.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51938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44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DA RESPIRAÇÃO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328592"/>
          </a:xfrm>
        </p:spPr>
        <p:txBody>
          <a:bodyPr/>
          <a:lstStyle/>
          <a:p>
            <a:endParaRPr lang="pt-BR" dirty="0"/>
          </a:p>
          <a:p>
            <a:r>
              <a:rPr lang="pt-BR" b="1" dirty="0" smtClean="0"/>
              <a:t>O </a:t>
            </a:r>
            <a:r>
              <a:rPr lang="pt-BR" b="1" dirty="0"/>
              <a:t>ritmo respiratório basal é mantido pelo centro respiratório, localizado no bulbo. Outros centros respiratórios, localizados no bulbo e ponte também controlam a respiração. </a:t>
            </a:r>
            <a:endParaRPr lang="pt-BR" b="1" dirty="0" smtClean="0"/>
          </a:p>
          <a:p>
            <a:endParaRPr lang="pt-BR" dirty="0"/>
          </a:p>
          <a:p>
            <a:r>
              <a:rPr lang="pt-BR" b="1" dirty="0" err="1" smtClean="0"/>
              <a:t>Quimioreceptores</a:t>
            </a:r>
            <a:r>
              <a:rPr lang="pt-BR" b="1" dirty="0" smtClean="0"/>
              <a:t> </a:t>
            </a:r>
            <a:r>
              <a:rPr lang="pt-BR" b="1" dirty="0"/>
              <a:t>controlam a PCO</a:t>
            </a:r>
            <a:r>
              <a:rPr lang="pt-BR" b="1" baseline="-25000" dirty="0"/>
              <a:t>2</a:t>
            </a:r>
            <a:r>
              <a:rPr lang="pt-BR" b="1" dirty="0"/>
              <a:t>, pH e PO</a:t>
            </a:r>
            <a:r>
              <a:rPr lang="pt-BR" b="1" baseline="-25000" dirty="0"/>
              <a:t>2</a:t>
            </a:r>
            <a:r>
              <a:rPr lang="pt-BR" b="1" dirty="0"/>
              <a:t> dos sangue arterial e alteram o ritmo respiratório.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2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DA RESPIRAÇÃO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22205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CO</a:t>
            </a:r>
            <a:r>
              <a:rPr lang="pt-BR" b="1" baseline="-25000" dirty="0" smtClean="0"/>
              <a:t>2</a:t>
            </a:r>
            <a:r>
              <a:rPr lang="pt-BR" b="1" dirty="0" smtClean="0"/>
              <a:t> </a:t>
            </a:r>
            <a:r>
              <a:rPr lang="pt-BR" b="1" dirty="0"/>
              <a:t>refletido pelas mudanças no pH, é o mais importante estímulo do controle respiratório. </a:t>
            </a:r>
            <a:endParaRPr lang="pt-BR" b="1" dirty="0" smtClean="0"/>
          </a:p>
          <a:p>
            <a:endParaRPr lang="pt-BR" dirty="0"/>
          </a:p>
          <a:p>
            <a:r>
              <a:rPr lang="pt-BR" b="1" dirty="0"/>
              <a:t>Mudanças no pH por acidose metabólica também altera a ventilação. </a:t>
            </a:r>
            <a:endParaRPr lang="pt-BR" b="1" dirty="0" smtClean="0"/>
          </a:p>
          <a:p>
            <a:endParaRPr lang="pt-BR" dirty="0"/>
          </a:p>
          <a:p>
            <a:r>
              <a:rPr lang="pt-BR" b="1" dirty="0"/>
              <a:t>O</a:t>
            </a:r>
            <a:r>
              <a:rPr lang="pt-BR" b="1" baseline="-25000" dirty="0"/>
              <a:t>2</a:t>
            </a:r>
            <a:r>
              <a:rPr lang="pt-BR" b="1" dirty="0"/>
              <a:t> estimula a respiração apenas quando a PO</a:t>
            </a:r>
            <a:r>
              <a:rPr lang="pt-BR" b="1" baseline="-25000" dirty="0"/>
              <a:t>2</a:t>
            </a:r>
            <a:r>
              <a:rPr lang="pt-BR" b="1" dirty="0"/>
              <a:t> sanguínea é muito baixa.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7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HEMATOSE DE 2,45 EM DIANTE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8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5770562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CONCLUSÃO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836712"/>
            <a:ext cx="9144000" cy="6021287"/>
          </a:xfrm>
        </p:spPr>
        <p:txBody>
          <a:bodyPr/>
          <a:lstStyle/>
          <a:p>
            <a:pPr marL="514350" indent="-514350" algn="just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Dentre muitas funções do aparelho respiratório a principal delas é a </a:t>
            </a:r>
            <a:r>
              <a:rPr lang="pt-BR" sz="2400" b="1" dirty="0" smtClean="0">
                <a:solidFill>
                  <a:schemeClr val="tx1"/>
                </a:solidFill>
              </a:rPr>
              <a:t>remoção do CO2  </a:t>
            </a:r>
            <a:r>
              <a:rPr lang="pt-BR" sz="2400" dirty="0" smtClean="0">
                <a:solidFill>
                  <a:schemeClr val="tx1"/>
                </a:solidFill>
              </a:rPr>
              <a:t>e a </a:t>
            </a:r>
            <a:r>
              <a:rPr lang="pt-BR" sz="2400" b="1" dirty="0" smtClean="0">
                <a:solidFill>
                  <a:schemeClr val="tx1"/>
                </a:solidFill>
              </a:rPr>
              <a:t>incorporação do O2 </a:t>
            </a:r>
            <a:r>
              <a:rPr lang="pt-BR" sz="2400" dirty="0" smtClean="0">
                <a:solidFill>
                  <a:schemeClr val="tx1"/>
                </a:solidFill>
              </a:rPr>
              <a:t>no sangue - </a:t>
            </a:r>
            <a:r>
              <a:rPr lang="pt-BR" sz="2400" b="1" dirty="0" smtClean="0">
                <a:solidFill>
                  <a:srgbClr val="FF0000"/>
                </a:solidFill>
              </a:rPr>
              <a:t>HEMATOSE</a:t>
            </a:r>
          </a:p>
          <a:p>
            <a:pPr marL="514350" indent="-514350" algn="just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O processo de  Hematose ocorre pela </a:t>
            </a:r>
            <a:r>
              <a:rPr lang="pt-BR" sz="2400" b="1" dirty="0" smtClean="0">
                <a:solidFill>
                  <a:schemeClr val="tx1"/>
                </a:solidFill>
              </a:rPr>
              <a:t>diferença de pressão </a:t>
            </a:r>
            <a:r>
              <a:rPr lang="pt-BR" sz="2400" dirty="0" smtClean="0">
                <a:solidFill>
                  <a:schemeClr val="tx1"/>
                </a:solidFill>
              </a:rPr>
              <a:t>dos gases entre o meio externo (atmosfera) e o interior dos alvéolos</a:t>
            </a:r>
          </a:p>
          <a:p>
            <a:pPr marL="514350" indent="-514350" algn="just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O </a:t>
            </a:r>
            <a:r>
              <a:rPr lang="pt-BR" sz="2400" b="1" dirty="0" smtClean="0">
                <a:solidFill>
                  <a:schemeClr val="tx1"/>
                </a:solidFill>
              </a:rPr>
              <a:t>oxigênio é transportado </a:t>
            </a:r>
            <a:r>
              <a:rPr lang="pt-BR" sz="2400" dirty="0" smtClean="0">
                <a:solidFill>
                  <a:schemeClr val="tx1"/>
                </a:solidFill>
              </a:rPr>
              <a:t>no sangue  quase que totalmente </a:t>
            </a:r>
            <a:r>
              <a:rPr lang="pt-BR" sz="2400" b="1" dirty="0" smtClean="0">
                <a:solidFill>
                  <a:schemeClr val="tx1"/>
                </a:solidFill>
              </a:rPr>
              <a:t>pela hemoglobina </a:t>
            </a:r>
            <a:r>
              <a:rPr lang="pt-BR" sz="2400" dirty="0" smtClean="0">
                <a:solidFill>
                  <a:schemeClr val="tx1"/>
                </a:solidFill>
              </a:rPr>
              <a:t>do pulmão para os tecidos, já o </a:t>
            </a:r>
            <a:r>
              <a:rPr lang="pt-BR" sz="2400" b="1" dirty="0" smtClean="0">
                <a:solidFill>
                  <a:schemeClr val="tx1"/>
                </a:solidFill>
              </a:rPr>
              <a:t>CO2</a:t>
            </a:r>
            <a:r>
              <a:rPr lang="pt-BR" sz="2400" dirty="0" smtClean="0">
                <a:solidFill>
                  <a:schemeClr val="tx1"/>
                </a:solidFill>
              </a:rPr>
              <a:t> sai das células e é levado pelo sangue  até o pulmão através de sua </a:t>
            </a:r>
            <a:r>
              <a:rPr lang="pt-BR" sz="2400" b="1" dirty="0" smtClean="0">
                <a:solidFill>
                  <a:schemeClr val="tx1"/>
                </a:solidFill>
              </a:rPr>
              <a:t>conversão em  HCO3- </a:t>
            </a:r>
            <a:r>
              <a:rPr lang="pt-BR" sz="2400" dirty="0" smtClean="0">
                <a:solidFill>
                  <a:schemeClr val="tx1"/>
                </a:solidFill>
              </a:rPr>
              <a:t>sendo uma pequena porção carreada pela hemoglobina</a:t>
            </a:r>
          </a:p>
          <a:p>
            <a:pPr marL="514350" indent="-514350" algn="just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O </a:t>
            </a:r>
            <a:r>
              <a:rPr lang="pt-BR" sz="2400" b="1" dirty="0" smtClean="0">
                <a:solidFill>
                  <a:schemeClr val="tx1"/>
                </a:solidFill>
              </a:rPr>
              <a:t>controle central </a:t>
            </a:r>
            <a:r>
              <a:rPr lang="pt-BR" sz="2400" dirty="0" smtClean="0">
                <a:solidFill>
                  <a:schemeClr val="tx1"/>
                </a:solidFill>
              </a:rPr>
              <a:t>da respiração é efetuado pelo </a:t>
            </a:r>
            <a:r>
              <a:rPr lang="pt-BR" sz="2400" b="1" dirty="0" smtClean="0">
                <a:solidFill>
                  <a:schemeClr val="tx1"/>
                </a:solidFill>
              </a:rPr>
              <a:t>SN Autônomo</a:t>
            </a:r>
            <a:r>
              <a:rPr lang="pt-BR" sz="2400" dirty="0" smtClean="0">
                <a:solidFill>
                  <a:schemeClr val="tx1"/>
                </a:solidFill>
              </a:rPr>
              <a:t>, de acordo com os níveis de pressão do CO2 e de O2. </a:t>
            </a:r>
          </a:p>
        </p:txBody>
      </p:sp>
    </p:spTree>
    <p:extLst>
      <p:ext uri="{BB962C8B-B14F-4D97-AF65-F5344CB8AC3E}">
        <p14:creationId xmlns:p14="http://schemas.microsoft.com/office/powerpoint/2010/main" val="6338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4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54"/>
            <a:ext cx="8219256" cy="630907"/>
          </a:xfrm>
        </p:spPr>
        <p:txBody>
          <a:bodyPr/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sz="4000" b="1" dirty="0">
                <a:latin typeface="+mn-lt"/>
              </a:rPr>
              <a:t>CURVA DE DISSOCIAÇÃO DA HEMOGLOBINA </a:t>
            </a:r>
            <a:endParaRPr lang="pt-BR" sz="4000" dirty="0">
              <a:latin typeface="+mn-lt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060848"/>
            <a:ext cx="4032448" cy="3600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060848"/>
            <a:ext cx="44999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7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1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524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3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5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09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4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07950" y="260648"/>
            <a:ext cx="9036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EQUAÇÃO GERAL DA RESPIRAÇÃO CELULAR</a:t>
            </a:r>
            <a:endParaRPr lang="pt-BR" sz="2800" b="1" dirty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2113" y="2195513"/>
            <a:ext cx="30620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 dirty="0">
                <a:solidFill>
                  <a:srgbClr val="0000CC"/>
                </a:solidFill>
              </a:rPr>
              <a:t>C</a:t>
            </a:r>
            <a:r>
              <a:rPr lang="pt-BR" sz="3200" baseline="-25000" dirty="0">
                <a:solidFill>
                  <a:srgbClr val="0000CC"/>
                </a:solidFill>
              </a:rPr>
              <a:t>6</a:t>
            </a:r>
            <a:r>
              <a:rPr lang="pt-BR" sz="3200" dirty="0">
                <a:solidFill>
                  <a:srgbClr val="0000CC"/>
                </a:solidFill>
              </a:rPr>
              <a:t>H</a:t>
            </a:r>
            <a:r>
              <a:rPr lang="pt-BR" sz="3200" baseline="-25000" dirty="0">
                <a:solidFill>
                  <a:srgbClr val="0000CC"/>
                </a:solidFill>
              </a:rPr>
              <a:t>12</a:t>
            </a:r>
            <a:r>
              <a:rPr lang="pt-BR" sz="3200" dirty="0">
                <a:solidFill>
                  <a:srgbClr val="0000CC"/>
                </a:solidFill>
              </a:rPr>
              <a:t>O</a:t>
            </a:r>
            <a:r>
              <a:rPr lang="pt-BR" sz="3200" baseline="-25000" dirty="0">
                <a:solidFill>
                  <a:srgbClr val="0000CC"/>
                </a:solidFill>
              </a:rPr>
              <a:t>6</a:t>
            </a:r>
            <a:r>
              <a:rPr lang="pt-BR" sz="3200" dirty="0">
                <a:solidFill>
                  <a:srgbClr val="0000CC"/>
                </a:solidFill>
              </a:rPr>
              <a:t> + </a:t>
            </a:r>
            <a:r>
              <a:rPr lang="pt-BR" sz="3200" dirty="0" smtClean="0">
                <a:solidFill>
                  <a:srgbClr val="0070C0"/>
                </a:solidFill>
              </a:rPr>
              <a:t>6</a:t>
            </a:r>
            <a:r>
              <a:rPr lang="pt-BR" altLang="en-US" sz="3200" dirty="0" smtClean="0">
                <a:solidFill>
                  <a:srgbClr val="0070C0"/>
                </a:solidFill>
              </a:rPr>
              <a:t>O</a:t>
            </a:r>
            <a:r>
              <a:rPr lang="pt-BR" altLang="en-US" sz="3200" baseline="-25000" dirty="0" smtClean="0">
                <a:solidFill>
                  <a:srgbClr val="0070C0"/>
                </a:solidFill>
              </a:rPr>
              <a:t>2</a:t>
            </a:r>
            <a:r>
              <a:rPr lang="pt-BR" sz="3200" dirty="0" smtClean="0">
                <a:solidFill>
                  <a:srgbClr val="0000CC"/>
                </a:solidFill>
              </a:rPr>
              <a:t> </a:t>
            </a:r>
            <a:r>
              <a:rPr lang="pt-BR" sz="3200" baseline="-25000" dirty="0" smtClean="0">
                <a:solidFill>
                  <a:srgbClr val="0000CC"/>
                </a:solidFill>
              </a:rPr>
              <a:t> </a:t>
            </a:r>
            <a:endParaRPr lang="pt-BR" sz="3200" dirty="0">
              <a:solidFill>
                <a:srgbClr val="0000CC"/>
              </a:solidFill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3241675" y="24939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249738" y="2205038"/>
            <a:ext cx="4425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>
                <a:solidFill>
                  <a:srgbClr val="0000CC"/>
                </a:solidFill>
              </a:rPr>
              <a:t>6CO</a:t>
            </a:r>
            <a:r>
              <a:rPr lang="pt-BR" sz="3200" baseline="-25000">
                <a:solidFill>
                  <a:srgbClr val="0000CC"/>
                </a:solidFill>
              </a:rPr>
              <a:t>2</a:t>
            </a:r>
            <a:r>
              <a:rPr lang="pt-BR" sz="3200">
                <a:solidFill>
                  <a:srgbClr val="0000CC"/>
                </a:solidFill>
              </a:rPr>
              <a:t> + 6H</a:t>
            </a:r>
            <a:r>
              <a:rPr lang="pt-BR" sz="3200" baseline="-25000">
                <a:solidFill>
                  <a:srgbClr val="0000CC"/>
                </a:solidFill>
              </a:rPr>
              <a:t>2</a:t>
            </a:r>
            <a:r>
              <a:rPr lang="pt-BR" sz="3200">
                <a:solidFill>
                  <a:srgbClr val="0000CC"/>
                </a:solidFill>
              </a:rPr>
              <a:t>O + 30 ATP</a:t>
            </a:r>
          </a:p>
        </p:txBody>
      </p:sp>
      <p:pic>
        <p:nvPicPr>
          <p:cNvPr id="6152" name="Picture 8" descr="http://morpheus.fmrp.usp.br/biocell/imagens/mitocond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4175"/>
            <a:ext cx="28559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upload.wikimedia.org/wikipedia/commons/thumb/9/91/Animal_mitochondrion_diagram_pt.svg/360px-Animal_mitochondrion_diagram_p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52738"/>
            <a:ext cx="591185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611188" y="5516563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/>
              <a:t>eletromicrografia</a:t>
            </a:r>
          </a:p>
        </p:txBody>
      </p:sp>
    </p:spTree>
    <p:extLst>
      <p:ext uri="{BB962C8B-B14F-4D97-AF65-F5344CB8AC3E}">
        <p14:creationId xmlns:p14="http://schemas.microsoft.com/office/powerpoint/2010/main" val="40840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animBg="1"/>
      <p:bldP spid="614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60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51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181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8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24144"/>
            <a:ext cx="8892480" cy="5206781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altLang="en-US" sz="3200" dirty="0"/>
              <a:t>Dissolvido no plasma (10%)</a:t>
            </a:r>
          </a:p>
          <a:p>
            <a:pPr eaLnBrk="1" hangingPunct="1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 smtClean="0"/>
              <a:t>A maior </a:t>
            </a:r>
            <a:r>
              <a:rPr lang="pt-BR" sz="3200" dirty="0"/>
              <a:t>parte difunde-se no eritrócito e é convertido em </a:t>
            </a:r>
            <a:r>
              <a:rPr lang="pt-BR" sz="3200" dirty="0" smtClean="0"/>
              <a:t>bicarbonato </a:t>
            </a:r>
            <a:r>
              <a:rPr lang="pt-BR" altLang="en-US" sz="3200" dirty="0"/>
              <a:t>(70%) </a:t>
            </a:r>
            <a:r>
              <a:rPr lang="pt-BR" sz="3200" dirty="0" smtClean="0"/>
              <a:t> - CO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 </a:t>
            </a:r>
            <a:r>
              <a:rPr lang="pt-BR" sz="3200" dirty="0"/>
              <a:t>tem alta  solubilidade em soluções </a:t>
            </a:r>
            <a:r>
              <a:rPr lang="pt-BR" sz="3200" dirty="0" smtClean="0"/>
              <a:t>aquosas</a:t>
            </a:r>
            <a:endParaRPr lang="pt-BR" sz="3200" dirty="0"/>
          </a:p>
          <a:p>
            <a:pPr algn="ctr" eaLnBrk="1" hangingPunct="1">
              <a:spcAft>
                <a:spcPts val="1800"/>
              </a:spcAft>
              <a:buClr>
                <a:schemeClr val="accent2"/>
              </a:buClr>
              <a:buFont typeface="Calibri" pitchFamily="34" charset="0"/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CO</a:t>
            </a:r>
            <a:r>
              <a:rPr lang="pt-BR" sz="3200" baseline="-25000" dirty="0" smtClean="0">
                <a:solidFill>
                  <a:schemeClr val="tx1"/>
                </a:solidFill>
              </a:rPr>
              <a:t>2</a:t>
            </a:r>
            <a:r>
              <a:rPr lang="pt-BR" sz="3200" dirty="0" smtClean="0">
                <a:solidFill>
                  <a:schemeClr val="tx1"/>
                </a:solidFill>
              </a:rPr>
              <a:t> + H</a:t>
            </a:r>
            <a:r>
              <a:rPr lang="pt-BR" sz="3200" baseline="-25000" dirty="0" smtClean="0">
                <a:solidFill>
                  <a:schemeClr val="tx1"/>
                </a:solidFill>
              </a:rPr>
              <a:t>2</a:t>
            </a:r>
            <a:r>
              <a:rPr lang="pt-BR" sz="3200" dirty="0" smtClean="0">
                <a:solidFill>
                  <a:schemeClr val="tx1"/>
                </a:solidFill>
              </a:rPr>
              <a:t>O            H</a:t>
            </a:r>
            <a:r>
              <a:rPr lang="pt-BR" sz="3200" baseline="-25000" dirty="0" smtClean="0">
                <a:solidFill>
                  <a:schemeClr val="tx1"/>
                </a:solidFill>
              </a:rPr>
              <a:t>2</a:t>
            </a:r>
            <a:r>
              <a:rPr lang="pt-BR" sz="3200" dirty="0" smtClean="0">
                <a:solidFill>
                  <a:schemeClr val="tx1"/>
                </a:solidFill>
              </a:rPr>
              <a:t>CO</a:t>
            </a:r>
            <a:r>
              <a:rPr lang="pt-BR" sz="3200" baseline="-25000" dirty="0" smtClean="0">
                <a:solidFill>
                  <a:schemeClr val="tx1"/>
                </a:solidFill>
              </a:rPr>
              <a:t>3     </a:t>
            </a:r>
            <a:r>
              <a:rPr lang="pt-BR" sz="3200" dirty="0" smtClean="0">
                <a:solidFill>
                  <a:schemeClr val="tx1"/>
                </a:solidFill>
              </a:rPr>
              <a:t>           H</a:t>
            </a:r>
            <a:r>
              <a:rPr lang="pt-BR" sz="3200" baseline="30000" dirty="0" smtClean="0">
                <a:solidFill>
                  <a:schemeClr val="tx1"/>
                </a:solidFill>
              </a:rPr>
              <a:t>+</a:t>
            </a:r>
            <a:r>
              <a:rPr lang="pt-BR" sz="3200" dirty="0" smtClean="0">
                <a:solidFill>
                  <a:schemeClr val="tx1"/>
                </a:solidFill>
              </a:rPr>
              <a:t> + HCO</a:t>
            </a:r>
            <a:r>
              <a:rPr lang="pt-BR" sz="3200" baseline="-25000" dirty="0" smtClean="0">
                <a:solidFill>
                  <a:schemeClr val="tx1"/>
                </a:solidFill>
              </a:rPr>
              <a:t>3</a:t>
            </a:r>
            <a:r>
              <a:rPr lang="pt-BR" sz="3200" baseline="30000" dirty="0" smtClean="0">
                <a:solidFill>
                  <a:schemeClr val="tx1"/>
                </a:solidFill>
              </a:rPr>
              <a:t>-</a:t>
            </a:r>
            <a:r>
              <a:rPr lang="pt-BR" sz="3200" baseline="-25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1"/>
                </a:solidFill>
              </a:rPr>
              <a:t>Pequena parte dissolvido no plasma e na hemoglobina - </a:t>
            </a:r>
            <a:r>
              <a:rPr lang="pt-BR" sz="3200" dirty="0" err="1" smtClean="0">
                <a:solidFill>
                  <a:schemeClr val="tx1"/>
                </a:solidFill>
              </a:rPr>
              <a:t>carboemoglobina</a:t>
            </a:r>
            <a:r>
              <a:rPr lang="pt-BR" sz="3200" dirty="0" smtClean="0">
                <a:solidFill>
                  <a:schemeClr val="tx1"/>
                </a:solidFill>
              </a:rPr>
              <a:t> (Hb.CO</a:t>
            </a:r>
            <a:r>
              <a:rPr lang="pt-BR" sz="3200" baseline="-25000" dirty="0" smtClean="0">
                <a:solidFill>
                  <a:schemeClr val="tx1"/>
                </a:solidFill>
              </a:rPr>
              <a:t>2</a:t>
            </a:r>
            <a:r>
              <a:rPr lang="pt-BR" sz="3200" dirty="0" smtClean="0">
                <a:solidFill>
                  <a:schemeClr val="tx1"/>
                </a:solidFill>
              </a:rPr>
              <a:t>) </a:t>
            </a:r>
            <a:r>
              <a:rPr lang="pt-BR" altLang="en-US" sz="3200" dirty="0"/>
              <a:t>(20%)</a:t>
            </a:r>
            <a:r>
              <a:rPr lang="pt-BR" sz="3200" dirty="0"/>
              <a:t> </a:t>
            </a:r>
            <a:endParaRPr lang="pt-BR" sz="3200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1"/>
                </a:solidFill>
              </a:rPr>
              <a:t>Aumento de  CO</a:t>
            </a:r>
            <a:r>
              <a:rPr lang="pt-BR" sz="3200" baseline="-25000" dirty="0" smtClean="0">
                <a:solidFill>
                  <a:schemeClr val="tx1"/>
                </a:solidFill>
              </a:rPr>
              <a:t>2 </a:t>
            </a:r>
            <a:r>
              <a:rPr lang="pt-BR" sz="3200" dirty="0" smtClean="0">
                <a:solidFill>
                  <a:schemeClr val="tx1"/>
                </a:solidFill>
              </a:rPr>
              <a:t> causa acidose respiratória</a:t>
            </a:r>
          </a:p>
          <a:p>
            <a:pPr eaLnBrk="1" hangingPunct="1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pt-BR" sz="3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pt-BR" sz="3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lvl="1" indent="-457200" eaLnBrk="1" hangingPunct="1"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pt-BR" sz="32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88913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TRANSPORTE DE 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</a:t>
            </a:r>
            <a:r>
              <a:rPr lang="pt-BR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PELO SANGUE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771800" y="3861048"/>
            <a:ext cx="57626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508104" y="3861048"/>
            <a:ext cx="57626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82245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/>
              <a:t>O transporte de O</a:t>
            </a:r>
            <a:r>
              <a:rPr lang="pt-BR" b="1" baseline="-25000" dirty="0"/>
              <a:t>2</a:t>
            </a:r>
            <a:r>
              <a:rPr lang="pt-BR" b="1" dirty="0"/>
              <a:t> facilita a liberação de CO</a:t>
            </a:r>
            <a:r>
              <a:rPr lang="pt-BR" b="1" baseline="-25000" dirty="0"/>
              <a:t>2</a:t>
            </a:r>
            <a:r>
              <a:rPr lang="pt-BR" b="1" dirty="0"/>
              <a:t> pela hemoglobina. Isto é conhecido como </a:t>
            </a:r>
            <a:r>
              <a:rPr lang="pt-BR" b="1" dirty="0">
                <a:solidFill>
                  <a:srgbClr val="FF0000"/>
                </a:solidFill>
              </a:rPr>
              <a:t>Efeito </a:t>
            </a:r>
            <a:r>
              <a:rPr lang="pt-BR" b="1" dirty="0" err="1">
                <a:solidFill>
                  <a:srgbClr val="FF0000"/>
                </a:solidFill>
              </a:rPr>
              <a:t>Haldane</a:t>
            </a:r>
            <a:r>
              <a:rPr lang="pt-BR" b="1" dirty="0"/>
              <a:t>. </a:t>
            </a:r>
            <a:endParaRPr lang="pt-BR" dirty="0"/>
          </a:p>
          <a:p>
            <a:r>
              <a:rPr lang="pt-BR" b="1" dirty="0"/>
              <a:t>O transporte de CO</a:t>
            </a:r>
            <a:r>
              <a:rPr lang="pt-BR" b="1" baseline="-25000" dirty="0"/>
              <a:t>2</a:t>
            </a:r>
            <a:r>
              <a:rPr lang="pt-BR" b="1" dirty="0"/>
              <a:t>, através da formação de íons hidrogênio, facilita a liberação de O</a:t>
            </a:r>
            <a:r>
              <a:rPr lang="pt-BR" b="1" baseline="-25000" dirty="0"/>
              <a:t>2</a:t>
            </a:r>
            <a:r>
              <a:rPr lang="pt-BR" b="1" dirty="0"/>
              <a:t> pela hemoglobina. </a:t>
            </a:r>
            <a:endParaRPr lang="pt-BR" dirty="0"/>
          </a:p>
          <a:p>
            <a:r>
              <a:rPr lang="pt-BR" b="1" dirty="0"/>
              <a:t>O efeito de redução do pH com a liberação de O</a:t>
            </a:r>
            <a:r>
              <a:rPr lang="pt-BR" b="1" baseline="-25000" dirty="0"/>
              <a:t>2</a:t>
            </a:r>
            <a:r>
              <a:rPr lang="pt-BR" b="1" dirty="0"/>
              <a:t> é conhecido como </a:t>
            </a:r>
            <a:r>
              <a:rPr lang="pt-BR" b="1" dirty="0">
                <a:solidFill>
                  <a:srgbClr val="FF0000"/>
                </a:solidFill>
              </a:rPr>
              <a:t>Efeito Bohr</a:t>
            </a:r>
            <a:r>
              <a:rPr lang="pt-BR" b="1" dirty="0"/>
              <a:t>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950" y="20638"/>
            <a:ext cx="8712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+mn-cs"/>
              </a:rPr>
              <a:t>TRANSPORTE DE </a:t>
            </a:r>
            <a:r>
              <a:rPr lang="pt-BR" sz="2800" b="1" dirty="0" smtClean="0">
                <a:latin typeface="+mn-lt"/>
                <a:cs typeface="+mn-cs"/>
              </a:rPr>
              <a:t>CO</a:t>
            </a:r>
            <a:r>
              <a:rPr lang="pt-BR" sz="2800" b="1" baseline="-25000" dirty="0" smtClean="0">
                <a:latin typeface="+mn-lt"/>
                <a:cs typeface="+mn-cs"/>
              </a:rPr>
              <a:t>2</a:t>
            </a:r>
            <a:r>
              <a:rPr lang="pt-BR" sz="2800" b="1" dirty="0" smtClean="0">
                <a:latin typeface="+mn-lt"/>
                <a:cs typeface="+mn-cs"/>
              </a:rPr>
              <a:t> </a:t>
            </a:r>
            <a:r>
              <a:rPr lang="pt-BR" sz="2800" b="1" dirty="0">
                <a:latin typeface="+mn-lt"/>
                <a:cs typeface="+mn-cs"/>
              </a:rPr>
              <a:t>PELO SANGUE</a:t>
            </a:r>
          </a:p>
        </p:txBody>
      </p:sp>
      <p:pic>
        <p:nvPicPr>
          <p:cNvPr id="43011" name="Imagem 2" descr="18_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4" b="5411"/>
          <a:stretch>
            <a:fillRect/>
          </a:stretch>
        </p:blipFill>
        <p:spPr bwMode="auto">
          <a:xfrm>
            <a:off x="0" y="560388"/>
            <a:ext cx="7639050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CaixaDeTexto 1"/>
          <p:cNvSpPr txBox="1">
            <a:spLocks noChangeArrowheads="1"/>
          </p:cNvSpPr>
          <p:nvPr/>
        </p:nvSpPr>
        <p:spPr bwMode="auto">
          <a:xfrm>
            <a:off x="2771775" y="1341438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latin typeface="Arial Narrow" pitchFamily="34" charset="0"/>
              </a:rPr>
              <a:t>carbohemoglobina</a:t>
            </a:r>
            <a:endParaRPr lang="pt-BR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93038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en-US" b="1" dirty="0" smtClean="0">
                <a:latin typeface="+mn-lt"/>
              </a:rPr>
              <a:t>Liberação de CO</a:t>
            </a:r>
            <a:r>
              <a:rPr lang="pt-BR" altLang="en-US" b="1" baseline="-25000" dirty="0" smtClean="0">
                <a:latin typeface="+mn-lt"/>
              </a:rPr>
              <a:t>2</a:t>
            </a:r>
            <a:r>
              <a:rPr lang="pt-BR" altLang="en-US" b="1" dirty="0" smtClean="0">
                <a:latin typeface="+mn-lt"/>
              </a:rPr>
              <a:t> do sangue</a:t>
            </a:r>
          </a:p>
        </p:txBody>
      </p:sp>
      <p:pic>
        <p:nvPicPr>
          <p:cNvPr id="41987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3673" r="2910" b="4514"/>
          <a:stretch>
            <a:fillRect/>
          </a:stretch>
        </p:blipFill>
        <p:spPr bwMode="auto">
          <a:xfrm>
            <a:off x="381000" y="1268413"/>
            <a:ext cx="84883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VÍDEO: HEMOGLOBINA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835724"/>
      </p:ext>
    </p:extLst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680</Words>
  <Application>Microsoft Office PowerPoint</Application>
  <PresentationFormat>Apresentação na tela (4:3)</PresentationFormat>
  <Paragraphs>114</Paragraphs>
  <Slides>43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MS PGothic</vt:lpstr>
      <vt:lpstr>Arial</vt:lpstr>
      <vt:lpstr>Arial Narrow</vt:lpstr>
      <vt:lpstr>Calibri</vt:lpstr>
      <vt:lpstr>Garamond</vt:lpstr>
      <vt:lpstr>Times New Roman</vt:lpstr>
      <vt:lpstr>Wingdings</vt:lpstr>
      <vt:lpstr>Borda</vt:lpstr>
      <vt:lpstr>Bitmap Image</vt:lpstr>
      <vt:lpstr>Apresentação do PowerPoint</vt:lpstr>
      <vt:lpstr>Apresentação do PowerPoint</vt:lpstr>
      <vt:lpstr> CURVA DE DISSOCIAÇÃO DA HEMOGLOBINA </vt:lpstr>
      <vt:lpstr>Apresentação do PowerPoint</vt:lpstr>
      <vt:lpstr>Apresentação do PowerPoint</vt:lpstr>
      <vt:lpstr>Apresentação do PowerPoint</vt:lpstr>
      <vt:lpstr>Apresentação do PowerPoint</vt:lpstr>
      <vt:lpstr>Liberação de CO2 do sangue</vt:lpstr>
      <vt:lpstr>VÍDEO: HEMOGLOBINA</vt:lpstr>
      <vt:lpstr>Apresentação do PowerPoint</vt:lpstr>
      <vt:lpstr>Apresentação do PowerPoint</vt:lpstr>
      <vt:lpstr>Apresentação do PowerPoint</vt:lpstr>
      <vt:lpstr>Apresentação do PowerPoint</vt:lpstr>
      <vt:lpstr>CAPACIDADE PULMONAR</vt:lpstr>
      <vt:lpstr>CAPACIDADE PULMONAR</vt:lpstr>
      <vt:lpstr>Apresentação do PowerPoint</vt:lpstr>
      <vt:lpstr>CENTRO RESPIRATÓRIO  Grupo de neurônios que controlam a Respiração</vt:lpstr>
      <vt:lpstr>CENTRO RESPIRATÓRIO  Grupo de neurônios que controlam a Respiração</vt:lpstr>
      <vt:lpstr>REGULAÇÃO DA RESPIRAÇÃO</vt:lpstr>
      <vt:lpstr>Apresentação do PowerPoint</vt:lpstr>
      <vt:lpstr>RITMO RESPIRATÓRIO</vt:lpstr>
      <vt:lpstr>Apresentação do PowerPoint</vt:lpstr>
      <vt:lpstr>Apresentação do PowerPoint</vt:lpstr>
      <vt:lpstr>CONTROLE DA RESPIRAÇÃO  </vt:lpstr>
      <vt:lpstr>CONTROLE DA RESPIRAÇÃO</vt:lpstr>
      <vt:lpstr>VÍDEO HEMATOSE DE 2,45 EM DIANTE</vt:lpstr>
      <vt:lpstr>CONCLUSÃO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FUNÇÕES DO SISTEMA RESPIRATÓRIO</dc:title>
  <dc:creator>Isabela</dc:creator>
  <cp:lastModifiedBy>Cliente</cp:lastModifiedBy>
  <cp:revision>100</cp:revision>
  <dcterms:created xsi:type="dcterms:W3CDTF">2020-03-10T17:13:14Z</dcterms:created>
  <dcterms:modified xsi:type="dcterms:W3CDTF">2021-03-02T19:43:28Z</dcterms:modified>
</cp:coreProperties>
</file>