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72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03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00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2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8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95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6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57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36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6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16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4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5586-E9C8-4328-9793-EC09A709DC8B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7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p4IIRbHQX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4000" dirty="0">
                <a:solidFill>
                  <a:srgbClr val="FF0000"/>
                </a:solidFill>
              </a:rPr>
              <a:t>Sondagem </a:t>
            </a:r>
            <a:r>
              <a:rPr lang="pt-BR" sz="4000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08912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19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3600" dirty="0"/>
              <a:t>11.Pedir   para   o   cliente fletir   a  cabeça   para   frente   e   introduzir   a   sonda   até   a marca; </a:t>
            </a:r>
          </a:p>
          <a:p>
            <a:pPr marL="0" indent="0">
              <a:buNone/>
            </a:pPr>
            <a:r>
              <a:rPr lang="pt-BR" sz="3600" dirty="0"/>
              <a:t>12.Orientar o paciente para relaxar os músculos da face e, quando sentir que a sonda   chegou   à   garganta,   orientá-lo   para   inspirar   e   engolir  ,   para evitar a sensação de náusea, causada pela presença da sonda na faringe;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5308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/>
              <a:t>Observar se o paciente apresenta tosse, dificuldade     respiratória, cianose, agitação, que podem ser  manifestações de um desvio da sonda para as vias aéreas. Nesse caso, deverá ela ser retirada imediatamente e reintroduzida. A flexão da cabeça obstrui  as  vias   aéreas   superiores,   portanto,    nunca    tentar  passar    a  sonda enteral com a cabeça em extensão;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23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/>
              <a:t>Com uma seringa de  20ml conectar   à  sonda    e   aspirar;  se  estiver   no  estômago provavelmente        sairá  suco    gástrico  (seringas     menores     são  contraindicadas, porque     oferecem   pressão      excessiva     e  podem   danificar     a  sonda    e   lesar  a mucosa gástrica); </a:t>
            </a:r>
          </a:p>
          <a:p>
            <a:pPr lvl="0"/>
            <a:r>
              <a:rPr lang="pt-BR" dirty="0"/>
              <a:t> Introduzir     de 10 a  20    ml   de   ar   através    da   sonda    rapidamente       e concomitantemente           colocar    o    estetoscópio      sobre    a    área    epigástrica, procurando ouvir um ruído surdo borbulhante (indicando que a extremidade da sonda está no estômago e está pérvia).  Imediatamente após, aspirar à sonda, procurando ouvir ruído semelhante ao primeiro (refluxo do ar injetado);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3613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/>
              <a:t>Colocar a   extremidade   da   sonda   dentro   de   um   copo   com   água   na   fase expiratória; se houver </a:t>
            </a:r>
            <a:r>
              <a:rPr lang="pt-BR" dirty="0" err="1"/>
              <a:t>borbulhamento</a:t>
            </a:r>
            <a:r>
              <a:rPr lang="pt-BR" dirty="0"/>
              <a:t> a sonda deverá ser retirada e repassada, isto indica que ela está nas vias aéreas. Fazer este último procedimento com cuidado, para se evitar ocorrência rara de aspiração de líquido para o pulmão;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4314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616624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14</a:t>
            </a:r>
            <a:r>
              <a:rPr lang="pt-BR" sz="3600" dirty="0"/>
              <a:t>. Fixar a sonda no nariz com esparadrapo ou </a:t>
            </a:r>
            <a:r>
              <a:rPr lang="pt-BR" sz="3600" dirty="0" err="1"/>
              <a:t>micropore</a:t>
            </a:r>
            <a:r>
              <a:rPr lang="pt-BR" sz="3600" dirty="0"/>
              <a:t>; Primeiramente colocando um adesivo tipo </a:t>
            </a:r>
            <a:r>
              <a:rPr lang="pt-BR" sz="3600" dirty="0" err="1"/>
              <a:t>micropore</a:t>
            </a:r>
            <a:r>
              <a:rPr lang="pt-BR" sz="3600" dirty="0"/>
              <a:t> na pele do nariz do paciente em seguida fixando a sonda nessa base de </a:t>
            </a:r>
            <a:r>
              <a:rPr lang="pt-BR" sz="3600" dirty="0" err="1"/>
              <a:t>micropore</a:t>
            </a:r>
            <a:r>
              <a:rPr lang="pt-BR" sz="3600" dirty="0"/>
              <a:t>.</a:t>
            </a:r>
          </a:p>
          <a:p>
            <a:pPr marL="0" indent="0">
              <a:buNone/>
            </a:pPr>
            <a:r>
              <a:rPr lang="pt-BR" sz="3600" dirty="0"/>
              <a:t>15. Retirar as luvas;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579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16. Providenciar a limpeza e a ordem do material; </a:t>
            </a:r>
          </a:p>
          <a:p>
            <a:pPr marL="0" indent="0">
              <a:buNone/>
            </a:pPr>
            <a:r>
              <a:rPr lang="pt-BR" dirty="0"/>
              <a:t>17. Higienizar as mãos; </a:t>
            </a:r>
          </a:p>
          <a:p>
            <a:pPr marL="0" indent="0">
              <a:buNone/>
            </a:pPr>
            <a:r>
              <a:rPr lang="pt-BR" dirty="0"/>
              <a:t>18. Registrar o cuidado prestado e possíveis intercorrências. </a:t>
            </a:r>
          </a:p>
          <a:p>
            <a:pPr marL="0" indent="0">
              <a:buNone/>
            </a:pPr>
            <a:r>
              <a:rPr lang="pt-BR" dirty="0"/>
              <a:t>19. Estando a sonda no estômago, esperar alguns minutos para que a respiração se normalize, e os espasmos acabem;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8329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Sonda </a:t>
            </a:r>
            <a:r>
              <a:rPr lang="pt-BR" dirty="0" err="1"/>
              <a:t>Nasoenteral</a:t>
            </a:r>
            <a:r>
              <a:rPr lang="pt-BR" dirty="0"/>
              <a:t> e os Cuidados de Enfermagem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https://www.youtube.com/watch?v=yp4IIRbHQXA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7599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664"/>
            <a:ext cx="8363271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098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00200"/>
            <a:ext cx="5836493" cy="3556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439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8003232" cy="528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582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370583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Sondagem </a:t>
            </a:r>
            <a:r>
              <a:rPr lang="pt-BR" dirty="0" err="1">
                <a:solidFill>
                  <a:srgbClr val="FF0000"/>
                </a:solidFill>
              </a:rPr>
              <a:t>nasogástrica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856984" cy="5090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>
                <a:solidFill>
                  <a:schemeClr val="tx1"/>
                </a:solidFill>
              </a:rPr>
              <a:t>FINALIDADES: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Proporcionar nutrição-</a:t>
            </a:r>
            <a:r>
              <a:rPr lang="pt-BR" sz="3500" dirty="0" err="1">
                <a:solidFill>
                  <a:schemeClr val="tx1"/>
                </a:solidFill>
              </a:rPr>
              <a:t>gavagem</a:t>
            </a:r>
            <a:r>
              <a:rPr lang="pt-BR" sz="3500" dirty="0">
                <a:solidFill>
                  <a:schemeClr val="tx1"/>
                </a:solidFill>
              </a:rPr>
              <a:t>;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Administrar medicação oral;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Obter amostra de secreções para testes diagnóstico;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Remover substâncias venenosas-lavagem;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Remover gases e secreções do estômago e intestino-descompressão; </a:t>
            </a:r>
          </a:p>
          <a:p>
            <a:pPr algn="l"/>
            <a:r>
              <a:rPr lang="pt-BR" sz="3500" dirty="0">
                <a:solidFill>
                  <a:schemeClr val="tx1"/>
                </a:solidFill>
              </a:rPr>
              <a:t>- Controlar sangramento gástrico-compressão ou tamponamento.</a:t>
            </a:r>
          </a:p>
        </p:txBody>
      </p:sp>
    </p:spTree>
    <p:extLst>
      <p:ext uri="{BB962C8B-B14F-4D97-AF65-F5344CB8AC3E}">
        <p14:creationId xmlns:p14="http://schemas.microsoft.com/office/powerpoint/2010/main" val="158948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8229600" cy="630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83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Sondagem </a:t>
            </a:r>
            <a:r>
              <a:rPr lang="pt-BR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/>
          </a:bodyPr>
          <a:lstStyle/>
          <a:p>
            <a:r>
              <a:rPr lang="pt-BR" dirty="0"/>
              <a:t>Importante: </a:t>
            </a:r>
          </a:p>
          <a:p>
            <a:r>
              <a:rPr lang="pt-BR" dirty="0"/>
              <a:t>Inspecionar a sonda à procura de danos e testar sua permeabilidade; </a:t>
            </a:r>
          </a:p>
          <a:p>
            <a:r>
              <a:rPr lang="pt-BR" dirty="0"/>
              <a:t>Aumente a flexibilidade da sonda enrolando-a na mão; </a:t>
            </a:r>
          </a:p>
          <a:p>
            <a:r>
              <a:rPr lang="pt-BR" dirty="0"/>
              <a:t>Orientar    o  paciente    quanto    ao  desconforto    (náuseas     e   vômitos)   e   a necessidade da sua cooperação; </a:t>
            </a:r>
          </a:p>
          <a:p>
            <a:r>
              <a:rPr lang="pt-BR" dirty="0"/>
              <a:t>Lubrificar a sonda com substância hidrossolúvel para facilitar inseri-la; </a:t>
            </a:r>
          </a:p>
        </p:txBody>
      </p:sp>
    </p:spTree>
    <p:extLst>
      <p:ext uri="{BB962C8B-B14F-4D97-AF65-F5344CB8AC3E}">
        <p14:creationId xmlns:p14="http://schemas.microsoft.com/office/powerpoint/2010/main" val="77940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Sondagem </a:t>
            </a:r>
            <a:r>
              <a:rPr lang="pt-BR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Evitar as lipossolúveis, pois pode ser aspirado causando a pneumonia lipoide; </a:t>
            </a:r>
          </a:p>
          <a:p>
            <a:r>
              <a:rPr lang="pt-BR" dirty="0"/>
              <a:t>Após a inserção inspecionar se a sonda não ficou na boca ou torcida usando abaixador de língua e lanterna; </a:t>
            </a:r>
          </a:p>
          <a:p>
            <a:r>
              <a:rPr lang="pt-BR" dirty="0"/>
              <a:t>Durante a inserção observar reações do paciente; </a:t>
            </a:r>
          </a:p>
          <a:p>
            <a:r>
              <a:rPr lang="pt-BR" dirty="0"/>
              <a:t>A presença de desconforto respiratório, cianose e tosse indicam que a sonda está na árvore brônquica; </a:t>
            </a:r>
          </a:p>
          <a:p>
            <a:r>
              <a:rPr lang="pt-BR" dirty="0"/>
              <a:t>Antes    de   inserir  a   sonda,   realize   exame     físico  nasal   à  procura    de anormalidades; </a:t>
            </a:r>
          </a:p>
        </p:txBody>
      </p:sp>
    </p:spTree>
    <p:extLst>
      <p:ext uri="{BB962C8B-B14F-4D97-AF65-F5344CB8AC3E}">
        <p14:creationId xmlns:p14="http://schemas.microsoft.com/office/powerpoint/2010/main" val="322645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>
                <a:solidFill>
                  <a:srgbClr val="FF0000"/>
                </a:solidFill>
              </a:rPr>
              <a:t>Sondagem </a:t>
            </a:r>
            <a:r>
              <a:rPr lang="pt-BR" sz="4000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rmAutofit/>
          </a:bodyPr>
          <a:lstStyle/>
          <a:p>
            <a:r>
              <a:rPr lang="pt-BR" dirty="0"/>
              <a:t> Em   casos   de   sondagem oro gástrica   retirar   próteses   dentárias   e   deslizar   a sonda sobre a língua; </a:t>
            </a:r>
          </a:p>
          <a:p>
            <a:r>
              <a:rPr lang="pt-BR" dirty="0"/>
              <a:t>Se o paciente estiver inconsciente, incline o queixo na direção do peito para fechar a traqueia.</a:t>
            </a:r>
          </a:p>
          <a:p>
            <a:r>
              <a:rPr lang="pt-BR" dirty="0"/>
              <a:t> A seguir avance a sonda entre as respirações para garantir que ela não irá penetrar na traqueia; </a:t>
            </a:r>
          </a:p>
          <a:p>
            <a:r>
              <a:rPr lang="pt-BR" dirty="0"/>
              <a:t>-  Vômitos    após    a  colocação    da   sonda   sugerem     obstrução    da  sonda    ou </a:t>
            </a:r>
          </a:p>
          <a:p>
            <a:pPr marL="0" indent="0">
              <a:buNone/>
            </a:pPr>
            <a:r>
              <a:rPr lang="pt-BR" dirty="0"/>
              <a:t>    posicionamento incorreto. </a:t>
            </a:r>
          </a:p>
        </p:txBody>
      </p:sp>
    </p:spTree>
    <p:extLst>
      <p:ext uri="{BB962C8B-B14F-4D97-AF65-F5344CB8AC3E}">
        <p14:creationId xmlns:p14="http://schemas.microsoft.com/office/powerpoint/2010/main" val="15468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/>
              <a:t>Material Necessário SNG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51520" y="141277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- bandeja; </a:t>
            </a:r>
          </a:p>
          <a:p>
            <a:r>
              <a:rPr lang="pt-BR" sz="3200" dirty="0"/>
              <a:t>- gaze; </a:t>
            </a:r>
          </a:p>
          <a:p>
            <a:r>
              <a:rPr lang="pt-BR" sz="3200" dirty="0"/>
              <a:t>- sonda gástrica; </a:t>
            </a:r>
          </a:p>
          <a:p>
            <a:r>
              <a:rPr lang="pt-BR" sz="3200" dirty="0"/>
              <a:t>- seringa de 20 ml; </a:t>
            </a:r>
          </a:p>
          <a:p>
            <a:r>
              <a:rPr lang="pt-BR" sz="3200" dirty="0"/>
              <a:t>- lubrificante: xilocaína gel a base de água ou solução fisiológica; </a:t>
            </a:r>
          </a:p>
          <a:p>
            <a:r>
              <a:rPr lang="pt-BR" sz="3200" dirty="0"/>
              <a:t>- esparadrapo ou </a:t>
            </a:r>
            <a:r>
              <a:rPr lang="pt-BR" sz="3200" dirty="0" err="1"/>
              <a:t>micropore</a:t>
            </a:r>
            <a:r>
              <a:rPr lang="pt-BR" sz="3200" dirty="0"/>
              <a:t>; </a:t>
            </a:r>
          </a:p>
          <a:p>
            <a:r>
              <a:rPr lang="pt-BR" sz="3200" dirty="0"/>
              <a:t>- copo com água; </a:t>
            </a:r>
          </a:p>
          <a:p>
            <a:r>
              <a:rPr lang="pt-BR" sz="3200" dirty="0"/>
              <a:t>- estetoscópio; </a:t>
            </a:r>
          </a:p>
          <a:p>
            <a:r>
              <a:rPr lang="pt-BR" sz="3200" dirty="0"/>
              <a:t>- luvas de procedimento. </a:t>
            </a:r>
          </a:p>
        </p:txBody>
      </p:sp>
    </p:spTree>
    <p:extLst>
      <p:ext uri="{BB962C8B-B14F-4D97-AF65-F5344CB8AC3E}">
        <p14:creationId xmlns:p14="http://schemas.microsoft.com/office/powerpoint/2010/main" val="316579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1.Separar e organizar o material;</a:t>
            </a:r>
          </a:p>
          <a:p>
            <a:pPr marL="0" indent="0">
              <a:buNone/>
            </a:pPr>
            <a:r>
              <a:rPr lang="pt-BR" dirty="0"/>
              <a:t>2.Perguntar o nome do paciente. Apresentar-se e orientar o cliente sobre o procedimento; </a:t>
            </a:r>
          </a:p>
          <a:p>
            <a:pPr marL="0" indent="0">
              <a:buNone/>
            </a:pPr>
            <a:r>
              <a:rPr lang="pt-BR" dirty="0"/>
              <a:t>3. Higienizar as mãos; </a:t>
            </a:r>
          </a:p>
          <a:p>
            <a:pPr marL="0" indent="0">
              <a:buNone/>
            </a:pPr>
            <a:r>
              <a:rPr lang="pt-BR" dirty="0"/>
              <a:t>4. Posicionar o paciente em Fowler; </a:t>
            </a:r>
          </a:p>
          <a:p>
            <a:pPr marL="0" indent="0">
              <a:buNone/>
            </a:pPr>
            <a:r>
              <a:rPr lang="pt-BR" dirty="0"/>
              <a:t>5. Observar e limpar as narinas do cliente com gaze se necessário; Verificar uso de prótese dentária.</a:t>
            </a:r>
          </a:p>
          <a:p>
            <a:pPr marL="0" indent="0">
              <a:buNone/>
            </a:pPr>
            <a:r>
              <a:rPr lang="pt-BR" dirty="0"/>
              <a:t>6. Cortar o esparadrapo para fixação e para marcar a sonda;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011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7. Calçar as luvas de procedimento; </a:t>
            </a:r>
          </a:p>
          <a:p>
            <a:pPr marL="0" indent="0">
              <a:buNone/>
            </a:pPr>
            <a:r>
              <a:rPr lang="pt-BR" dirty="0"/>
              <a:t>8.Inspecionas as narinas com uso de lanterna de bolso para detectar anormalidades, ocluir cada narina e solicitar ao cliente que respire para determinar qual narina está mais pérvia, pois e nesta narina que será introduzido. </a:t>
            </a:r>
          </a:p>
          <a:p>
            <a:pPr marL="0" indent="0">
              <a:buNone/>
            </a:pPr>
            <a:r>
              <a:rPr lang="pt-BR" dirty="0"/>
              <a:t>9.Medir a extremidade que contem os orifícios da sonda desde a ponta do nariz até o lóbulo da orelha e ate o apêndice xifoide e marca-se com o esparadrapo; </a:t>
            </a:r>
          </a:p>
          <a:p>
            <a:pPr marL="0" indent="0">
              <a:buNone/>
            </a:pPr>
            <a:r>
              <a:rPr lang="pt-BR" dirty="0"/>
              <a:t>10.Lubrificar a sonda;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219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937</Words>
  <Application>Microsoft Office PowerPoint</Application>
  <PresentationFormat>Apresentação na tela (4:3)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Sondagem nasogástrica</vt:lpstr>
      <vt:lpstr>Sondagem nasogástrica</vt:lpstr>
      <vt:lpstr>Apresentação do PowerPoint</vt:lpstr>
      <vt:lpstr>Sondagem nasogástrica</vt:lpstr>
      <vt:lpstr>Sondagem nasogástrica</vt:lpstr>
      <vt:lpstr>Sondagem nasogástrica</vt:lpstr>
      <vt:lpstr>Material Necessário SNG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 Sonda Nasoenteral e os Cuidados de Enfermagem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Sondagem nasogástrica</dc:title>
  <dc:creator>User</dc:creator>
  <cp:lastModifiedBy>Cliente</cp:lastModifiedBy>
  <cp:revision>10</cp:revision>
  <dcterms:created xsi:type="dcterms:W3CDTF">2019-08-09T18:11:32Z</dcterms:created>
  <dcterms:modified xsi:type="dcterms:W3CDTF">2022-11-25T12:28:33Z</dcterms:modified>
</cp:coreProperties>
</file>