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63" r:id="rId4"/>
    <p:sldId id="264" r:id="rId5"/>
    <p:sldId id="278" r:id="rId6"/>
    <p:sldId id="275" r:id="rId7"/>
    <p:sldId id="274" r:id="rId8"/>
    <p:sldId id="279" r:id="rId9"/>
    <p:sldId id="270" r:id="rId10"/>
    <p:sldId id="281" r:id="rId11"/>
    <p:sldId id="282" r:id="rId12"/>
    <p:sldId id="284" r:id="rId13"/>
    <p:sldId id="280" r:id="rId14"/>
    <p:sldId id="265" r:id="rId15"/>
    <p:sldId id="276" r:id="rId16"/>
    <p:sldId id="288" r:id="rId17"/>
    <p:sldId id="287" r:id="rId18"/>
    <p:sldId id="293" r:id="rId19"/>
    <p:sldId id="297" r:id="rId20"/>
    <p:sldId id="266" r:id="rId21"/>
    <p:sldId id="289" r:id="rId22"/>
    <p:sldId id="290" r:id="rId23"/>
    <p:sldId id="291" r:id="rId24"/>
    <p:sldId id="268" r:id="rId25"/>
    <p:sldId id="294" r:id="rId26"/>
    <p:sldId id="292" r:id="rId27"/>
    <p:sldId id="295" r:id="rId28"/>
    <p:sldId id="296" r:id="rId29"/>
    <p:sldId id="302" r:id="rId30"/>
    <p:sldId id="271" r:id="rId31"/>
    <p:sldId id="257" r:id="rId32"/>
    <p:sldId id="298" r:id="rId33"/>
    <p:sldId id="299" r:id="rId34"/>
    <p:sldId id="300" r:id="rId35"/>
    <p:sldId id="258" r:id="rId36"/>
    <p:sldId id="301" r:id="rId37"/>
    <p:sldId id="259" r:id="rId38"/>
    <p:sldId id="305" r:id="rId39"/>
    <p:sldId id="303" r:id="rId40"/>
    <p:sldId id="304" r:id="rId41"/>
    <p:sldId id="260" r:id="rId42"/>
    <p:sldId id="306" r:id="rId43"/>
    <p:sldId id="307" r:id="rId44"/>
    <p:sldId id="262" r:id="rId45"/>
    <p:sldId id="309" r:id="rId46"/>
    <p:sldId id="308" r:id="rId47"/>
    <p:sldId id="286" r:id="rId48"/>
    <p:sldId id="285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236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1097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555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657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0206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877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83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06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8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378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447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6223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82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09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59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35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FCE9C-2376-4608-8980-795D1BC00CE1}" type="datetimeFigureOut">
              <a:rPr lang="pt-BR" smtClean="0"/>
              <a:t>03/11/2022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25D33A8-C511-4035-8348-AA43EADB2B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666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56DF27-F703-DA6C-DAEB-3BA26EE89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800" dirty="0">
                <a:latin typeface="Algerian" panose="04020705040A02060702" pitchFamily="82" charset="0"/>
              </a:rPr>
              <a:t>Patologias da pele e</a:t>
            </a:r>
            <a:br>
              <a:rPr lang="pt-BR" sz="4800" dirty="0">
                <a:latin typeface="Algerian" panose="04020705040A02060702" pitchFamily="82" charset="0"/>
              </a:rPr>
            </a:br>
            <a:r>
              <a:rPr lang="pt-BR" sz="4800" dirty="0">
                <a:latin typeface="Algerian" panose="04020705040A02060702" pitchFamily="82" charset="0"/>
              </a:rPr>
              <a:t>Eletroterapia Facial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6A14B5-922C-2A2F-5C20-8F8A2BF621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latin typeface="Edwardian Script ITC" panose="030303020407070D0804" pitchFamily="66" charset="0"/>
              </a:rPr>
              <a:t>Prof. Brenda Caroline </a:t>
            </a:r>
          </a:p>
        </p:txBody>
      </p:sp>
    </p:spTree>
    <p:extLst>
      <p:ext uri="{BB962C8B-B14F-4D97-AF65-F5344CB8AC3E}">
        <p14:creationId xmlns:p14="http://schemas.microsoft.com/office/powerpoint/2010/main" val="1958751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B4B67-8D9F-93D8-F9E8-25C49AB4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Dermatite atópica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A3801C-9648-9680-3F47-B75AC1645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3027"/>
            <a:ext cx="5908996" cy="4358336"/>
          </a:xfrm>
        </p:spPr>
        <p:txBody>
          <a:bodyPr>
            <a:normAutofit/>
          </a:bodyPr>
          <a:lstStyle/>
          <a:p>
            <a:r>
              <a:rPr lang="pt-BR" dirty="0"/>
              <a:t>A dermatite atópica é caracterizada pelo aparecimento de lesões vermelhas, que causam coceira e, por vezes, descamação, especialmente em dobras de pele, como atrás dos joelhos, virilhas e dobras dos braços, sendo muito comum em crianças.</a:t>
            </a:r>
          </a:p>
          <a:p>
            <a:r>
              <a:rPr lang="pt-BR" dirty="0"/>
              <a:t>Ainda não se sabe ao certo quais as causas que estão na origem da dermatite atópica, mas sabe-se que é uma doença com a resposta imunológica. </a:t>
            </a:r>
          </a:p>
          <a:p>
            <a:r>
              <a:rPr lang="pt-BR" dirty="0"/>
              <a:t>Como tratar: normalmente, podem ser controlados com cremes ou pomadas com corticoide.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0CFE39E-23B1-436E-E299-E513445F1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887" y="2385391"/>
            <a:ext cx="4594229" cy="2869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2396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7FF8E-246F-B37D-B9F1-32F819FD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Dermatite seborreica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B4D46C-8F37-5CA8-C50C-504B12ECD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968092" cy="3880773"/>
          </a:xfrm>
        </p:spPr>
        <p:txBody>
          <a:bodyPr/>
          <a:lstStyle/>
          <a:p>
            <a:r>
              <a:rPr lang="pt-BR" dirty="0"/>
              <a:t>A dermatite seborreica é um problema de pele que afeta maioritariamente o couro cabeludo causando vermelhidão, manchas e descamação. </a:t>
            </a:r>
          </a:p>
          <a:p>
            <a:r>
              <a:rPr lang="pt-BR" dirty="0"/>
              <a:t>Não se sabe ao certo o que causa a dermatite seborreica.</a:t>
            </a:r>
          </a:p>
          <a:p>
            <a:r>
              <a:rPr lang="pt-BR" dirty="0"/>
              <a:t>Como tratar: recomendado a aplicação de cremes, shampoos ou pomadas que contenham corticoides, e produtos com antifúngico na composição.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B6F923-2D72-8D35-946B-368B0EA6F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714" y="2160589"/>
            <a:ext cx="4968092" cy="331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4311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3534A-B49F-A2B8-0AC5-86A4D761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Dermatite alérgica ou de contato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0FED1F-98DE-8CA3-B70E-07F503EFB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670457" cy="3880773"/>
          </a:xfrm>
        </p:spPr>
        <p:txBody>
          <a:bodyPr/>
          <a:lstStyle/>
          <a:p>
            <a:r>
              <a:rPr lang="pt-BR" dirty="0"/>
              <a:t>A dermatite alérgica, também conhecida como dermatite de contato, provoca o surgimento de bolhas, coceira e vermelhidão em locais da pele que estiveram em contato direto com uma substância irritante, como, por exemplo, bijuteria ou produtos cosméticos.</a:t>
            </a:r>
          </a:p>
          <a:p>
            <a:r>
              <a:rPr lang="pt-BR" dirty="0"/>
              <a:t>Como tratar: deve-se evitar o contato entre a pele e a substância alérgena, aplicar cremes emolientes que nutram e protejam a pele e, em alguns casos, pode ser necessário aplicar pomadas com corticoide e/ou fazer um tratamento com remédios anti-histamínicos.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581DA6-F73F-571D-D1D1-E13C794B2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173" y="2504660"/>
            <a:ext cx="4197658" cy="280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8334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56EA22D-D3C2-5B46-9ACA-F4CF69032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09601"/>
            <a:ext cx="8596668" cy="5431762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Causas: </a:t>
            </a:r>
          </a:p>
          <a:p>
            <a:r>
              <a:rPr lang="pt-BR" dirty="0"/>
              <a:t>As dermatites podem ser causadas por diversas razões, como alergias, efeitos colaterais de medicamentos, fatores genéticos, banhos quentes e agentes externos, como tecidos sintéticos, plantas, metais, produtos químicos, produtos de limpeza e cosméticos. 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Sintomas:</a:t>
            </a:r>
          </a:p>
          <a:p>
            <a:r>
              <a:rPr lang="pt-BR" dirty="0"/>
              <a:t>Os principais sintomas das dermatites são vermelhidão na pele, coceiras, pequenas bolhas, descamação, ardência e queimação. No entanto, estes sintomas dependem do tipo da dermatite.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Tratamento:</a:t>
            </a:r>
          </a:p>
          <a:p>
            <a:r>
              <a:rPr lang="pt-BR" dirty="0"/>
              <a:t>Dermatite tem cura e o tratamento varia de acordo com a causa. No entanto, na maioria dos casos, o tratamento é focado nos sintomas que causam desconfortos funcionais e estéticos. Além disso, o uso de cremes hidratantes específicos podem ser recomendados para a prevenção. No geral, o cuidado com a pele é importantíssimo, além de evitar piora no quadro de dermatite.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0112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B1AC94-97D7-A946-2E5A-AED03312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Flacidez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0793A1-3CC6-65C9-4B9D-6578921F2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2160589"/>
            <a:ext cx="5579165" cy="4332976"/>
          </a:xfrm>
        </p:spPr>
        <p:txBody>
          <a:bodyPr>
            <a:normAutofit/>
          </a:bodyPr>
          <a:lstStyle/>
          <a:p>
            <a:r>
              <a:rPr lang="pt-BR" dirty="0"/>
              <a:t>A flacidez é um dos principais sinais de envelhecimento da pele e está relacionada à diminuição da produção de colágeno, que promove a firmeza da pele.</a:t>
            </a:r>
          </a:p>
          <a:p>
            <a:r>
              <a:rPr lang="pt-BR" dirty="0"/>
              <a:t>Com a queda dessa substância, que ocorre a partir dos 30 anos, a pele do rosto começa a se tornar flácida e adquire rugas e linhas de expressão. </a:t>
            </a:r>
          </a:p>
          <a:p>
            <a:r>
              <a:rPr lang="pt-BR" dirty="0"/>
              <a:t>Apesar de ser um processo natural, alguns hábitos podem agravar ou adiantar o aparecimento de rugas e da flacidez, como má alimentação, exposição excessiva ao sol, sedentarismo e estresse.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070880-70FC-3E6B-7EA5-4CE4CB8AC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052" y="2273541"/>
            <a:ext cx="3809999" cy="2795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6574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7826FB-6CDE-A10D-557B-02B5B3F78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728871"/>
            <a:ext cx="8596668" cy="5312492"/>
          </a:xfrm>
        </p:spPr>
        <p:txBody>
          <a:bodyPr>
            <a:normAutofit lnSpcReduction="10000"/>
          </a:bodyPr>
          <a:lstStyle/>
          <a:p>
            <a:r>
              <a:rPr lang="pt-BR" dirty="0">
                <a:solidFill>
                  <a:srgbClr val="FF0000"/>
                </a:solidFill>
              </a:rPr>
              <a:t>Flacidez muscular: </a:t>
            </a:r>
            <a:r>
              <a:rPr lang="pt-BR" dirty="0"/>
              <a:t>A flacidez muscular acontece devido à atrofia e desgaste das fibras de sustentação da musculatura subcutânea. Isso acontece devido à </a:t>
            </a:r>
            <a:r>
              <a:rPr lang="pt-BR" dirty="0">
                <a:solidFill>
                  <a:srgbClr val="FF0000"/>
                </a:solidFill>
              </a:rPr>
              <a:t>diminuição das proteínas </a:t>
            </a:r>
            <a:r>
              <a:rPr lang="pt-BR" dirty="0"/>
              <a:t>que dão vigor a essas fibras, causada principalmente pelo sedentarismo e falta de atividade física.</a:t>
            </a:r>
          </a:p>
          <a:p>
            <a:r>
              <a:rPr lang="pt-BR" dirty="0"/>
              <a:t>Devido à flacidez, os músculos ficam sem os contornos definidos, com o aspecto “mole” e não tonificados, já que com a </a:t>
            </a:r>
            <a:r>
              <a:rPr lang="pt-BR" dirty="0">
                <a:solidFill>
                  <a:srgbClr val="FF0000"/>
                </a:solidFill>
              </a:rPr>
              <a:t>falta de estímulos vindos da atividade física, suas fibras se atrofiam.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Flacidez tissular: </a:t>
            </a:r>
            <a:r>
              <a:rPr lang="pt-BR" dirty="0"/>
              <a:t>A flacidez tissular é devido à soma de fatores intrínsecos e extrínsecos. Os primeiros relacionados à diminuição, </a:t>
            </a:r>
            <a:r>
              <a:rPr lang="pt-BR" dirty="0">
                <a:solidFill>
                  <a:srgbClr val="FF0000"/>
                </a:solidFill>
              </a:rPr>
              <a:t>desorganização</a:t>
            </a:r>
            <a:r>
              <a:rPr lang="pt-BR" dirty="0"/>
              <a:t> e </a:t>
            </a:r>
            <a:r>
              <a:rPr lang="pt-BR" dirty="0">
                <a:solidFill>
                  <a:schemeClr val="tx1"/>
                </a:solidFill>
              </a:rPr>
              <a:t>enfraquecimento das fibras de colágeno e elásticas, o </a:t>
            </a:r>
            <a:r>
              <a:rPr lang="pt-BR" dirty="0"/>
              <a:t>que faz com que haja alteração na rede de elementos que sustentam a pele, diminuindo sua densidade e tirando a firmeza entre as células.</a:t>
            </a:r>
          </a:p>
          <a:p>
            <a:r>
              <a:rPr lang="pt-BR" dirty="0">
                <a:solidFill>
                  <a:srgbClr val="FF0000"/>
                </a:solidFill>
              </a:rPr>
              <a:t>Os fatores externos relacionados à flacidez tissular são</a:t>
            </a:r>
            <a:r>
              <a:rPr lang="pt-BR" dirty="0"/>
              <a:t>: aumento de depósito de gordura local, tabagismo, exposição solar excessiva sem proteção, gravidez, maus hábitos alimentares, ação gravitacional, efeito sanfona (emagrecer e engordar abruptamente), pouca ingestão de água, falta de cuidados com a pele, dentre outros.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1335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81F5D-5A0A-242F-719E-58AFA3CE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Flacidez tissular X muscular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4E75E2-6ED7-3B0B-4A51-6EF580005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419348"/>
            <a:ext cx="4877581" cy="311145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9CB7B12-1A5B-BB27-F2D3-AE3935AC1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915" y="2419349"/>
            <a:ext cx="5959751" cy="311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0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7A903-09F3-5ADF-75D3-5BA84A30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Tratamento: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95337F-D172-AD3D-CC29-60E3D2DBD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No caso da </a:t>
            </a:r>
            <a:r>
              <a:rPr lang="pt-BR" b="1" dirty="0">
                <a:solidFill>
                  <a:srgbClr val="FF0000"/>
                </a:solidFill>
              </a:rPr>
              <a:t>flacidez muscular</a:t>
            </a:r>
            <a:r>
              <a:rPr lang="pt-BR" dirty="0"/>
              <a:t>, o tratamento mais indicado é criar o hábito de uma rotina de exercícios físicos, que irão estimular as fibras musculares e fazer com que elas fiquem mais densas e renovem a sua sustentação.</a:t>
            </a:r>
          </a:p>
          <a:p>
            <a:endParaRPr lang="pt-BR" dirty="0"/>
          </a:p>
          <a:p>
            <a:r>
              <a:rPr lang="pt-BR" dirty="0"/>
              <a:t>Já no caso da </a:t>
            </a:r>
            <a:r>
              <a:rPr lang="pt-BR" b="1" dirty="0">
                <a:solidFill>
                  <a:srgbClr val="FF0000"/>
                </a:solidFill>
              </a:rPr>
              <a:t>flacidez tissular</a:t>
            </a:r>
            <a:r>
              <a:rPr lang="pt-BR" dirty="0"/>
              <a:t>, o ideal é combinar os bons hábitos à tratamentos estéticos que possam estimular a contração e a formação de novas fibras de colágeno, que irão melhorar o aspecto de flacidez da pele.</a:t>
            </a:r>
          </a:p>
        </p:txBody>
      </p:sp>
    </p:spTree>
    <p:extLst>
      <p:ext uri="{BB962C8B-B14F-4D97-AF65-F5344CB8AC3E}">
        <p14:creationId xmlns:p14="http://schemas.microsoft.com/office/powerpoint/2010/main" val="2021108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FE09F3-E8EF-CF5F-5EAB-9E19F008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Manchas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9862FB-C4D0-43EA-42C4-25CD9A69B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As manchas são essas alterações formadas por anormalidades na pigmentação da pele e podem surgir por vários motivos. </a:t>
            </a:r>
          </a:p>
          <a:p>
            <a:r>
              <a:rPr lang="pt-BR" dirty="0"/>
              <a:t>Genética, alterações hormonais, hábitos de vida e, principalmente, exposição solar sem proteção são as principais delas. </a:t>
            </a:r>
          </a:p>
          <a:p>
            <a:r>
              <a:rPr lang="pt-BR" dirty="0"/>
              <a:t>O </a:t>
            </a:r>
            <a:r>
              <a:rPr lang="pt-BR" dirty="0">
                <a:solidFill>
                  <a:srgbClr val="FF0000"/>
                </a:solidFill>
              </a:rPr>
              <a:t>melanócito,</a:t>
            </a:r>
            <a:r>
              <a:rPr lang="pt-BR" dirty="0"/>
              <a:t> responsável por produzir a </a:t>
            </a:r>
            <a:r>
              <a:rPr lang="pt-BR" dirty="0">
                <a:solidFill>
                  <a:srgbClr val="FF0000"/>
                </a:solidFill>
              </a:rPr>
              <a:t>melanina</a:t>
            </a:r>
            <a:r>
              <a:rPr lang="pt-BR" dirty="0"/>
              <a:t>, pode sofrer um desequilíbrio por alguma dessas razões e também por maus hábitos, como falta de cuidados, uso de medicamentos fotossensíveis, lesões na pele, tabagismo e estresse.</a:t>
            </a:r>
          </a:p>
          <a:p>
            <a:r>
              <a:rPr lang="pt-BR" dirty="0"/>
              <a:t>Essas manchas são classificadas de duas formas:</a:t>
            </a:r>
          </a:p>
          <a:p>
            <a:pPr marL="0" indent="0">
              <a:buNone/>
            </a:pPr>
            <a:r>
              <a:rPr lang="pt-BR" dirty="0"/>
              <a:t>&gt; </a:t>
            </a:r>
            <a:r>
              <a:rPr lang="pt-BR" u="sng" dirty="0"/>
              <a:t>Hipercromia:</a:t>
            </a:r>
            <a:r>
              <a:rPr lang="pt-BR" dirty="0"/>
              <a:t> o excesso de pigmentação, resultando em manchas escuras;</a:t>
            </a:r>
          </a:p>
          <a:p>
            <a:pPr marL="0" indent="0">
              <a:buNone/>
            </a:pPr>
            <a:r>
              <a:rPr lang="pt-BR" dirty="0"/>
              <a:t>&gt; </a:t>
            </a:r>
            <a:r>
              <a:rPr lang="pt-BR" u="sng" dirty="0"/>
              <a:t>Hipocromia:</a:t>
            </a:r>
            <a:r>
              <a:rPr lang="pt-BR" dirty="0"/>
              <a:t> a falta de pigmentação, que causa manchas claras.</a:t>
            </a:r>
          </a:p>
        </p:txBody>
      </p:sp>
    </p:spTree>
    <p:extLst>
      <p:ext uri="{BB962C8B-B14F-4D97-AF65-F5344CB8AC3E}">
        <p14:creationId xmlns:p14="http://schemas.microsoft.com/office/powerpoint/2010/main" val="416183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B7E4763-7887-B998-84EF-C74782EA5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246" y="325414"/>
            <a:ext cx="8165458" cy="620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8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A56CC-C710-491D-E3D9-15123F488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Oque uma patologia?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985048-CCEF-1527-E89D-5A17F25E5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Especialidade médica que estuda as doenças e as alterações que estas provocam no organismo.</a:t>
            </a:r>
          </a:p>
          <a:p>
            <a:r>
              <a:rPr lang="pt-BR" dirty="0"/>
              <a:t>Qualquer desvio anatômico e/ou fisiológico, em relação à normalidade, que constitua uma doença.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B491DC-EFE1-6D4B-3D2E-5251FC699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735" y="3939029"/>
            <a:ext cx="4204666" cy="2102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4727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353ED-9FD6-AB55-F508-2A168B8B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Melasma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224F64-DC6E-B3F9-3848-4595039F7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2160589"/>
            <a:ext cx="5963479" cy="4438994"/>
          </a:xfrm>
        </p:spPr>
        <p:txBody>
          <a:bodyPr>
            <a:normAutofit/>
          </a:bodyPr>
          <a:lstStyle/>
          <a:p>
            <a:r>
              <a:rPr lang="pt-BR" dirty="0"/>
              <a:t>Melasma é uma condição que se caracteriza pelo surgimento de manchas escuras na pele, mais comumente na face, mas também pode acometimento dos braços, pescoço e colo. </a:t>
            </a:r>
          </a:p>
          <a:p>
            <a:r>
              <a:rPr lang="pt-BR" dirty="0"/>
              <a:t>Afeta mais frequentemente as mulheres, podendo ser vista também em homens. </a:t>
            </a:r>
          </a:p>
          <a:p>
            <a:r>
              <a:rPr lang="pt-BR" dirty="0"/>
              <a:t>Não há uma causa definida, mas muitas vezes esta </a:t>
            </a:r>
            <a:r>
              <a:rPr lang="pt-BR" dirty="0">
                <a:solidFill>
                  <a:srgbClr val="FF0000"/>
                </a:solidFill>
              </a:rPr>
              <a:t>condição está relacionada ao uso de anticoncepcionais femininos, à gravidez e, principalmente, à exposição solar. </a:t>
            </a:r>
          </a:p>
          <a:p>
            <a:r>
              <a:rPr lang="pt-BR" dirty="0"/>
              <a:t>O fator desencadeante é a exposição à luz ultravioleta e, até mesmo, à luz visível. Além dos </a:t>
            </a:r>
            <a:r>
              <a:rPr lang="pt-BR" dirty="0">
                <a:solidFill>
                  <a:srgbClr val="FF0000"/>
                </a:solidFill>
              </a:rPr>
              <a:t>fatores hormonais </a:t>
            </a:r>
            <a:r>
              <a:rPr lang="pt-BR" dirty="0"/>
              <a:t>e da exposição aos raios solares.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AF6CB20-E34B-65C1-E82C-6AE206B55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0" y="997467"/>
            <a:ext cx="4055165" cy="540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9138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61489E-8D71-71E8-3BC6-2ABBB2EB4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410817"/>
            <a:ext cx="6412579" cy="5630545"/>
          </a:xfrm>
        </p:spPr>
        <p:txBody>
          <a:bodyPr>
            <a:normAutofit/>
          </a:bodyPr>
          <a:lstStyle/>
          <a:p>
            <a:r>
              <a:rPr lang="pt-BR" dirty="0"/>
              <a:t>Algumas mulheres podem apresentar uma predisposição genética para desenvolver o </a:t>
            </a:r>
            <a:r>
              <a:rPr lang="pt-BR" dirty="0" err="1"/>
              <a:t>melasma</a:t>
            </a:r>
            <a:r>
              <a:rPr lang="pt-BR" dirty="0"/>
              <a:t>. </a:t>
            </a:r>
          </a:p>
          <a:p>
            <a:r>
              <a:rPr lang="pt-BR" dirty="0"/>
              <a:t>Quem tem </a:t>
            </a:r>
            <a:r>
              <a:rPr lang="pt-BR" dirty="0" err="1"/>
              <a:t>melasma</a:t>
            </a:r>
            <a:r>
              <a:rPr lang="pt-BR" dirty="0"/>
              <a:t>, habitualmente, tem algum familiar que também apresenta </a:t>
            </a:r>
            <a:r>
              <a:rPr lang="pt-BR" dirty="0" err="1"/>
              <a:t>melasma</a:t>
            </a:r>
            <a:r>
              <a:rPr lang="pt-BR" dirty="0"/>
              <a:t>. </a:t>
            </a:r>
          </a:p>
          <a:p>
            <a:r>
              <a:rPr lang="pt-BR" u="sng" dirty="0"/>
              <a:t>Já existe tratamento para controle do </a:t>
            </a:r>
            <a:r>
              <a:rPr lang="pt-BR" u="sng" dirty="0" err="1"/>
              <a:t>melasma</a:t>
            </a:r>
            <a:r>
              <a:rPr lang="pt-BR" u="sng" dirty="0"/>
              <a:t>, mas não há cura. </a:t>
            </a:r>
          </a:p>
          <a:p>
            <a:r>
              <a:rPr lang="pt-BR" dirty="0"/>
              <a:t>Ou seja, enquanto a paciente estiver tratando o problema, a mancha quase que desaparece por completo, porém, se tomar sol, ou deixar de usar o protetor solar, a mancha volta a aparecer.</a:t>
            </a:r>
          </a:p>
          <a:p>
            <a:r>
              <a:rPr lang="pt-BR" dirty="0"/>
              <a:t>Tratamento: peeling, laser, luz pulsada, </a:t>
            </a:r>
            <a:r>
              <a:rPr lang="pt-BR" dirty="0" err="1"/>
              <a:t>microagulhamento</a:t>
            </a:r>
            <a:r>
              <a:rPr lang="pt-BR" dirty="0"/>
              <a:t> e etc.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7EA0A1-BFE2-0A8C-4380-46A09B234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775" y="3853069"/>
            <a:ext cx="4604553" cy="259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E90511-FA19-2BF1-3EE1-D631CF754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4" t="6606" r="7150" b="11059"/>
          <a:stretch/>
        </p:blipFill>
        <p:spPr>
          <a:xfrm>
            <a:off x="7938052" y="834886"/>
            <a:ext cx="2729947" cy="259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1600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C3D1D-EC93-7CA6-5156-16AF2465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Melanose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B2F28F-8391-53E1-4902-F74C3BF61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1930401"/>
            <a:ext cx="6096000" cy="4470399"/>
          </a:xfrm>
        </p:spPr>
        <p:txBody>
          <a:bodyPr>
            <a:normAutofit/>
          </a:bodyPr>
          <a:lstStyle/>
          <a:p>
            <a:r>
              <a:rPr lang="pt-BR" dirty="0"/>
              <a:t>As melanoses solares são manchas popularmente chamadas de </a:t>
            </a:r>
            <a:r>
              <a:rPr lang="pt-BR" dirty="0">
                <a:solidFill>
                  <a:srgbClr val="FF0000"/>
                </a:solidFill>
              </a:rPr>
              <a:t>“manchas senis”. </a:t>
            </a:r>
            <a:r>
              <a:rPr lang="pt-BR" dirty="0"/>
              <a:t>Ficaram conhecidas por esse nome pois costumam aparecer com a idade, mas, na verdade, estão relacionadas à exposição solar. No caso, são mais comuns em pessoas mais velhas devido ao </a:t>
            </a:r>
            <a:r>
              <a:rPr lang="pt-BR" dirty="0">
                <a:solidFill>
                  <a:srgbClr val="FF0000"/>
                </a:solidFill>
              </a:rPr>
              <a:t>acúmulo de sol ao longo da vida</a:t>
            </a:r>
            <a:r>
              <a:rPr lang="pt-BR" dirty="0"/>
              <a:t>. </a:t>
            </a:r>
          </a:p>
          <a:p>
            <a:r>
              <a:rPr lang="pt-BR" dirty="0"/>
              <a:t>Ocorre, portanto, uma </a:t>
            </a:r>
            <a:r>
              <a:rPr lang="pt-BR" dirty="0">
                <a:solidFill>
                  <a:srgbClr val="FF0000"/>
                </a:solidFill>
              </a:rPr>
              <a:t>hiperprodução de melanina, </a:t>
            </a:r>
            <a:r>
              <a:rPr lang="pt-BR" dirty="0"/>
              <a:t>que confere pigmento escuro à pele. Consequentemente, as manchas surgem. </a:t>
            </a:r>
          </a:p>
          <a:p>
            <a:r>
              <a:rPr lang="pt-BR" dirty="0"/>
              <a:t>As melanoses solares </a:t>
            </a:r>
            <a:r>
              <a:rPr lang="pt-BR" dirty="0">
                <a:solidFill>
                  <a:srgbClr val="FF0000"/>
                </a:solidFill>
              </a:rPr>
              <a:t>são lesões benignas</a:t>
            </a:r>
            <a:r>
              <a:rPr lang="pt-BR" dirty="0"/>
              <a:t>, que não apresentam riscos para as pessoas. </a:t>
            </a:r>
          </a:p>
          <a:p>
            <a:r>
              <a:rPr lang="pt-BR" dirty="0"/>
              <a:t>São mais comuns em áreas </a:t>
            </a:r>
            <a:r>
              <a:rPr lang="pt-BR" dirty="0" err="1"/>
              <a:t>fotoexpostas</a:t>
            </a:r>
            <a:r>
              <a:rPr lang="pt-BR" dirty="0"/>
              <a:t>, como o rosto, dorso das mãos e dos braços, colo e ombros. </a:t>
            </a:r>
          </a:p>
          <a:p>
            <a:r>
              <a:rPr lang="pt-BR" dirty="0"/>
              <a:t>Tratamento: ácidos e luz pulsada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6C7C36-C8AD-56F5-EF02-144C0A8E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779" y="1073425"/>
            <a:ext cx="3540789" cy="250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EFC2E87-61DC-3960-AE62-B17EB9A5F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778" y="3573530"/>
            <a:ext cx="3540789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7019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D5DD0-9E45-DF27-443F-B4770FCD6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Sardas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D06122-33F9-DF69-39DC-AA9462D6E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45240" cy="3880773"/>
          </a:xfrm>
        </p:spPr>
        <p:txBody>
          <a:bodyPr/>
          <a:lstStyle/>
          <a:p>
            <a:r>
              <a:rPr lang="pt-BR" dirty="0"/>
              <a:t>Popularmente chamadas de “sardas”, as </a:t>
            </a:r>
            <a:r>
              <a:rPr lang="pt-BR" dirty="0" err="1"/>
              <a:t>efélides</a:t>
            </a:r>
            <a:r>
              <a:rPr lang="pt-BR" dirty="0"/>
              <a:t> são manchas causadas pelo excesso de melanina na pele.</a:t>
            </a:r>
          </a:p>
          <a:p>
            <a:r>
              <a:rPr lang="pt-BR" dirty="0"/>
              <a:t> As famosas pintinhas são mais comuns em pessoas de pele clara, ruivas e com predisposição genética.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F60FB4-81E9-70FF-8969-021F7A719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89" y="1336356"/>
            <a:ext cx="3864333" cy="4830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0451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727C83-107B-0226-468B-690F0CBD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Câncer de pele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537C2D-F32D-F5A3-E539-DC450D948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047606" cy="3880773"/>
          </a:xfrm>
        </p:spPr>
        <p:txBody>
          <a:bodyPr/>
          <a:lstStyle/>
          <a:p>
            <a:r>
              <a:rPr lang="pt-BR" dirty="0"/>
              <a:t>É um </a:t>
            </a:r>
            <a:r>
              <a:rPr lang="pt-BR" dirty="0">
                <a:solidFill>
                  <a:srgbClr val="FF0000"/>
                </a:solidFill>
              </a:rPr>
              <a:t>tumor</a:t>
            </a:r>
            <a:r>
              <a:rPr lang="pt-BR" dirty="0"/>
              <a:t> que atinge a pele, sendo o câncer mais frequente no Brasil e no mundo. </a:t>
            </a:r>
          </a:p>
          <a:p>
            <a:r>
              <a:rPr lang="pt-BR" dirty="0"/>
              <a:t>É mais comum em pessoas com mais de 40 anos e é considerado raro em crianças e pessoas negras. </a:t>
            </a:r>
          </a:p>
          <a:p>
            <a:r>
              <a:rPr lang="pt-BR" dirty="0"/>
              <a:t>Causado principalmente pela exposição excessiva ao sol.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06CAEDD-B80E-E27D-3BB8-BFA949F29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87" y="0"/>
            <a:ext cx="4081670" cy="656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03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DBAB814-53E4-4049-DC09-F6DBF4561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425" y="1057344"/>
            <a:ext cx="8564071" cy="474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4542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3159A-E4A6-D352-2524-48B1FD81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câncer de pele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EDA60C-3D2C-C770-B2E1-EA001D6C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Carcinoma </a:t>
            </a:r>
            <a:r>
              <a:rPr lang="pt-BR" dirty="0" err="1">
                <a:solidFill>
                  <a:srgbClr val="FF0000"/>
                </a:solidFill>
              </a:rPr>
              <a:t>basocelular</a:t>
            </a:r>
            <a:r>
              <a:rPr lang="pt-BR" dirty="0">
                <a:solidFill>
                  <a:srgbClr val="FF0000"/>
                </a:solidFill>
              </a:rPr>
              <a:t> (CBC): </a:t>
            </a:r>
            <a:r>
              <a:rPr lang="pt-BR" dirty="0"/>
              <a:t>é o tipo mais comum de câncer de pele: anualmente, afeta aproximadamente um milhão de habitantes. </a:t>
            </a:r>
          </a:p>
          <a:p>
            <a:r>
              <a:rPr lang="pt-BR" dirty="0"/>
              <a:t>Na verdade, o CBC é o mais comum entre todos os tipos de câncer. Mais de um em cada três cânceres novos é câncer de pele, e a maioria é CBC.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1E49B5-90F6-5357-0D62-C8CB953D0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710608"/>
            <a:ext cx="3641034" cy="18205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0356F3B-2981-4C8C-5B6A-0F0EC96D2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298" y="3710608"/>
            <a:ext cx="3653443" cy="22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07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7E9032-9FAA-F2E0-7F10-58370B60B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24070"/>
            <a:ext cx="8596668" cy="376361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Carcinoma </a:t>
            </a:r>
            <a:r>
              <a:rPr lang="pt-BR" dirty="0" err="1">
                <a:solidFill>
                  <a:srgbClr val="FF0000"/>
                </a:solidFill>
              </a:rPr>
              <a:t>epidermoide</a:t>
            </a:r>
            <a:r>
              <a:rPr lang="pt-BR" dirty="0">
                <a:solidFill>
                  <a:srgbClr val="FF0000"/>
                </a:solidFill>
              </a:rPr>
              <a:t> de pele:  </a:t>
            </a:r>
            <a:r>
              <a:rPr lang="pt-BR" dirty="0"/>
              <a:t>é um tipo de tumor maligno que surge especialmente nas regiões do corpo mais expostas à radiação solar, como o rosto, cabeça, pescoço, braços, mãos e pés.</a:t>
            </a:r>
          </a:p>
          <a:p>
            <a:r>
              <a:rPr lang="pt-BR" dirty="0"/>
              <a:t>O CEC é duas vezes mais frequente em homens do que em mulheres. Assim como outros tipos de câncer da pele, a exposição excessiva ao sol é a principal causa do CEC, mas não a única. Alguns casos da doença estão associados a feridas crônicas e cicatrizes na pele, uso de drogas antirrejeição de órgãos transplantados e exposição a certos agentes químicos ou à radiação.</a:t>
            </a:r>
          </a:p>
          <a:p>
            <a:r>
              <a:rPr lang="pt-BR" dirty="0"/>
              <a:t>Normalmente, os CEC têm coloração avermelhada e se apresentam na forma de machucados ou feridas espessos e descamativos, que não cicatrizam e sangram ocasionalmente. Eles podem ter aparência similar à das verrugas.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8D36FFD-C907-7BD6-3F0B-F2336AEE8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78"/>
          <a:stretch/>
        </p:blipFill>
        <p:spPr>
          <a:xfrm>
            <a:off x="4975668" y="4187688"/>
            <a:ext cx="2476683" cy="2685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0FC7A67-B74C-245F-3FD0-70AFB65AA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719" y="4383509"/>
            <a:ext cx="2741472" cy="1887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839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4C80C3-C343-37DE-273F-8C2573FD7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795131"/>
            <a:ext cx="5922249" cy="5219727"/>
          </a:xfrm>
        </p:spPr>
        <p:txBody>
          <a:bodyPr>
            <a:normAutofit lnSpcReduction="10000"/>
          </a:bodyPr>
          <a:lstStyle/>
          <a:p>
            <a:r>
              <a:rPr lang="pt-BR" dirty="0">
                <a:solidFill>
                  <a:srgbClr val="FF0000"/>
                </a:solidFill>
              </a:rPr>
              <a:t>Melanoma: </a:t>
            </a:r>
            <a:r>
              <a:rPr lang="pt-BR" dirty="0"/>
              <a:t>tipo menos frequente dentre todos os cânceres da pele, o melanoma tem o pior prognóstico e o mais alto índice de mortalidade.</a:t>
            </a:r>
          </a:p>
          <a:p>
            <a:r>
              <a:rPr lang="pt-BR" dirty="0"/>
              <a:t>Embora o diagnóstico de melanoma normalmente traga medo e apreensão aos pacientes, as chances de cura são de mais de 90%, quando há detecção precoce da doença. </a:t>
            </a:r>
          </a:p>
          <a:p>
            <a:r>
              <a:rPr lang="pt-BR" dirty="0"/>
              <a:t>O melanoma, em geral, tem a aparência de uma pinta ou de um sinal na pele, em tons acastanhados. </a:t>
            </a:r>
          </a:p>
          <a:p>
            <a:r>
              <a:rPr lang="pt-BR" dirty="0"/>
              <a:t>Porém, a “pinta” ou o “sinal”, em geral, mudam de cor, de formato ou de tamanho, e podem causar sangramento. </a:t>
            </a:r>
          </a:p>
          <a:p>
            <a:r>
              <a:rPr lang="pt-BR" dirty="0"/>
              <a:t>Essas lesões podem surgir em áreas difíceis de serem visualizadas pelo paciente, embora sejam mais comuns nas pernas, em mulheres; nos troncos, nos homens; e pescoço e rosto em ambos os sexos.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9C1E12-FDD6-181B-A396-7B8DFAAED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792" y="530085"/>
            <a:ext cx="3101008" cy="23774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0A50749-ED0F-8A40-7CD7-051700596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330" y="3404994"/>
            <a:ext cx="3647125" cy="253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3953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26D6A-935F-0625-A2A8-DFF49993F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AVALIAÇÃO: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89BDC5-777E-DBA5-B02C-7B3AE9D82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MAPA MENTAL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636C5AB-A4AD-0B44-5157-55CF9252B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514" y="518708"/>
            <a:ext cx="4483390" cy="31242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09A9933-0CFF-FB8B-EB5A-6500A19A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325481"/>
            <a:ext cx="4133253" cy="312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98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500945-B391-070F-7BB8-356CFD45E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Patologias da pele?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F32FED-9F6E-92A0-F52F-BBCC9674F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73357"/>
            <a:ext cx="8596668" cy="3868005"/>
          </a:xfrm>
        </p:spPr>
        <p:txBody>
          <a:bodyPr/>
          <a:lstStyle/>
          <a:p>
            <a:r>
              <a:rPr lang="pt-BR" u="sng" dirty="0"/>
              <a:t>Manchas </a:t>
            </a:r>
            <a:endParaRPr lang="pt-BR" dirty="0"/>
          </a:p>
          <a:p>
            <a:r>
              <a:rPr lang="pt-BR" dirty="0"/>
              <a:t>Acne</a:t>
            </a:r>
          </a:p>
          <a:p>
            <a:r>
              <a:rPr lang="pt-BR" dirty="0"/>
              <a:t>Rosácea </a:t>
            </a:r>
          </a:p>
          <a:p>
            <a:r>
              <a:rPr lang="pt-BR" u="sng" dirty="0"/>
              <a:t>Rugas</a:t>
            </a:r>
            <a:r>
              <a:rPr lang="pt-BR" dirty="0"/>
              <a:t> </a:t>
            </a:r>
          </a:p>
          <a:p>
            <a:r>
              <a:rPr lang="pt-BR" u="sng" dirty="0"/>
              <a:t>Flacidez </a:t>
            </a:r>
          </a:p>
          <a:p>
            <a:r>
              <a:rPr lang="pt-BR" u="sng" dirty="0"/>
              <a:t>Dermatite</a:t>
            </a:r>
          </a:p>
          <a:p>
            <a:r>
              <a:rPr lang="pt-BR" u="sng" dirty="0"/>
              <a:t>Câncer de pele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9164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CA71F0-BB6A-4FD3-21C3-92EC56D7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Eletroterapia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6EE72A9-6E90-8CA5-2671-3A9CCCA6D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092" y="1930400"/>
            <a:ext cx="5817610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2644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0E3B8-C930-523E-4D9C-1995158B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Radiofrequência facial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3B8709-0C09-733E-EEFB-530312F05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8801"/>
            <a:ext cx="6757136" cy="4664764"/>
          </a:xfrm>
        </p:spPr>
        <p:txBody>
          <a:bodyPr>
            <a:normAutofit/>
          </a:bodyPr>
          <a:lstStyle/>
          <a:p>
            <a:r>
              <a:rPr lang="pt-BR" dirty="0"/>
              <a:t>A radiofrequência facial é um tratamento estético não invasivo que produz um aquecimento profundo da região a temperaturas de até 42 graus, que melhora a flacidez tissular (flacidez de pele).</a:t>
            </a:r>
          </a:p>
          <a:p>
            <a:r>
              <a:rPr lang="pt-BR" dirty="0"/>
              <a:t>O aquecimento atinge a derme da pele (camada profunda da pele), porém, mantendo a epiderme (camada da superfície) íntegra. A profissional que faz a aplicação controla a elevação das temperaturas com um termômetro próprio, assegurando que as temperaturas se mantenham em níveis adequados para a eficácia do procedimento.</a:t>
            </a:r>
          </a:p>
          <a:p>
            <a:r>
              <a:rPr lang="pt-BR" dirty="0"/>
              <a:t>A região pode ficar avermelhada no momento da aplicação, e o aquecimento da região sentido pela cliente é suportável.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8F4FDD-BDFE-C380-C875-937AB645C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523" y="1425437"/>
            <a:ext cx="4007126" cy="400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6077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BDC31F-D734-0FDB-9066-22FDA4948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07165"/>
            <a:ext cx="8596668" cy="5034197"/>
          </a:xfrm>
        </p:spPr>
        <p:txBody>
          <a:bodyPr/>
          <a:lstStyle/>
          <a:p>
            <a:r>
              <a:rPr lang="pt-BR" dirty="0"/>
              <a:t>A ação desta temperatura da radiofrequência resulta em uma movimentação das moléculas de água e essa agitação iônica ultrapassa a resistência da pele.</a:t>
            </a:r>
          </a:p>
          <a:p>
            <a:r>
              <a:rPr lang="pt-BR" dirty="0"/>
              <a:t>Com isso os colágenos existentes sofrem o chamado efeito tensor e novos colágenos são criados, promovendo melhora do tônus da pele, deixando-a com viço, bonita e esticada.</a:t>
            </a:r>
          </a:p>
          <a:p>
            <a:r>
              <a:rPr lang="pt-BR" dirty="0"/>
              <a:t>Os resultados são visíveis logo na primeira sessão. </a:t>
            </a:r>
          </a:p>
          <a:p>
            <a:r>
              <a:rPr lang="pt-BR" dirty="0">
                <a:solidFill>
                  <a:srgbClr val="FF0000"/>
                </a:solidFill>
              </a:rPr>
              <a:t>O tratamento tem caráter gradativo, isso porque o surgimento de novas fibras de colágeno é progressivo e como sabemos, ele é responsável por manter a pele com aspecto jovial. </a:t>
            </a:r>
          </a:p>
          <a:p>
            <a:r>
              <a:rPr lang="pt-BR" dirty="0"/>
              <a:t>O recomendado é que sejam feitas ao menos quatro sessões, com intervalo de 15 dias ou até mesmo um mês.</a:t>
            </a:r>
          </a:p>
          <a:p>
            <a:r>
              <a:rPr lang="pt-BR" dirty="0"/>
              <a:t>A Radiofrequência Facial é indicada para diminuir rugas, melhorar a aparência e hidratação da pele, suavizar cicatrizes de acne e para quem tem papada.</a:t>
            </a:r>
          </a:p>
        </p:txBody>
      </p:sp>
    </p:spTree>
    <p:extLst>
      <p:ext uri="{BB962C8B-B14F-4D97-AF65-F5344CB8AC3E}">
        <p14:creationId xmlns:p14="http://schemas.microsoft.com/office/powerpoint/2010/main" val="3992756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DBB78A9-601C-A6E2-F1DF-44466BCF1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072" y="443622"/>
            <a:ext cx="6587116" cy="219356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F490F5A-DDC1-2DE3-5DF8-AD2A9B7C4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24" y="2668623"/>
            <a:ext cx="3801371" cy="17866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A91AC0A-AA6F-528E-F6D3-29657D5D1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260" y="2668623"/>
            <a:ext cx="4981575" cy="26289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43E1751-09FB-079F-A10C-3E6ACA059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924" y="4747590"/>
            <a:ext cx="3801371" cy="193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32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3D2419-F869-28B4-1319-25AB083F1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87897"/>
            <a:ext cx="8596668" cy="5153466"/>
          </a:xfrm>
        </p:spPr>
        <p:txBody>
          <a:bodyPr/>
          <a:lstStyle/>
          <a:p>
            <a:r>
              <a:rPr lang="pt-BR" i="1" dirty="0" err="1">
                <a:solidFill>
                  <a:srgbClr val="FF0000"/>
                </a:solidFill>
              </a:rPr>
              <a:t>Neocolagênese</a:t>
            </a:r>
            <a:r>
              <a:rPr lang="pt-BR" i="1" dirty="0">
                <a:solidFill>
                  <a:srgbClr val="FF0000"/>
                </a:solidFill>
              </a:rPr>
              <a:t>:</a:t>
            </a:r>
            <a:r>
              <a:rPr lang="pt-BR" i="1" dirty="0"/>
              <a:t> como a radiofrequência facial combate o envelhecimento. Embora o efeito de lifting apareça logo em seguida ao tratamento, o maior benefício é percebido cerca de dois meses depois, com a </a:t>
            </a:r>
            <a:r>
              <a:rPr lang="pt-BR" i="1" dirty="0" err="1"/>
              <a:t>neocolagênese</a:t>
            </a:r>
            <a:r>
              <a:rPr lang="pt-BR" i="1" dirty="0"/>
              <a:t> – ou seja, a produção de novas fibras de colágeno, a proteína que dá firmeza e sustentação à pele.</a:t>
            </a:r>
          </a:p>
          <a:p>
            <a:r>
              <a:rPr lang="pt-BR" b="1" i="1" dirty="0"/>
              <a:t>Ao iniciar o processo de aplicação da Radiofrequência é passado um gel específico sobre a área a ser tratada e o aparelho irá deslizar sobre o local realizando movimentos circulares, favorecendo o aquecimento das fibras elásticas.</a:t>
            </a:r>
          </a:p>
          <a:p>
            <a:endParaRPr lang="pt-BR" b="1" i="1" dirty="0"/>
          </a:p>
        </p:txBody>
      </p:sp>
    </p:spTree>
    <p:extLst>
      <p:ext uri="{BB962C8B-B14F-4D97-AF65-F5344CB8AC3E}">
        <p14:creationId xmlns:p14="http://schemas.microsoft.com/office/powerpoint/2010/main" val="3800715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1D5A5C-C885-BE2F-D808-E5BE3C940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Luz pulsada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74DEAE8-F2CD-E373-4820-638B5413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70" y="2160589"/>
            <a:ext cx="7273970" cy="4319724"/>
          </a:xfrm>
        </p:spPr>
        <p:txBody>
          <a:bodyPr/>
          <a:lstStyle/>
          <a:p>
            <a:r>
              <a:rPr lang="pt-BR" dirty="0"/>
              <a:t>Luz intensa pulsada (LIP): tecnologia que emite feixes de luzes policromáticas e não colimada (em várias direções). Ou seja, são luzes diversas que emitem comprimentos de onda variados na pele, gerando calor local por meio desses disparos.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7143B1-C55D-BCA7-7D0B-3FD8DA6C7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17" y="2310297"/>
            <a:ext cx="4254114" cy="2789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6412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D1F84-D606-7FCC-E3B0-17FD38155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Tratamentos com a luz pulsada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9069CE-BE84-6422-9AAC-A615DA935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Depilação prolongada </a:t>
            </a:r>
          </a:p>
          <a:p>
            <a:r>
              <a:rPr lang="pt-BR" dirty="0"/>
              <a:t>Eliminação de rugas </a:t>
            </a:r>
          </a:p>
          <a:p>
            <a:r>
              <a:rPr lang="pt-BR" dirty="0"/>
              <a:t>Tratamento para acne, rosácea </a:t>
            </a:r>
          </a:p>
          <a:p>
            <a:r>
              <a:rPr lang="pt-BR" dirty="0"/>
              <a:t>Remoção de olheiras</a:t>
            </a:r>
          </a:p>
          <a:p>
            <a:r>
              <a:rPr lang="pt-BR" dirty="0"/>
              <a:t>Remoção de manchas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Reorganização das células!</a:t>
            </a:r>
          </a:p>
        </p:txBody>
      </p:sp>
    </p:spTree>
    <p:extLst>
      <p:ext uri="{BB962C8B-B14F-4D97-AF65-F5344CB8AC3E}">
        <p14:creationId xmlns:p14="http://schemas.microsoft.com/office/powerpoint/2010/main" val="1997075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BD0E2F-F9BD-ACF0-4D38-17B6615BA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Carboxiterapia</a:t>
            </a:r>
            <a:r>
              <a:rPr lang="pt-BR" dirty="0"/>
              <a:t> CO2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770531-7D67-9F28-FBD5-155DC4D20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160589"/>
            <a:ext cx="7434470" cy="4346228"/>
          </a:xfrm>
        </p:spPr>
        <p:txBody>
          <a:bodyPr>
            <a:normAutofit/>
          </a:bodyPr>
          <a:lstStyle/>
          <a:p>
            <a:r>
              <a:rPr lang="pt-BR" dirty="0"/>
              <a:t>A </a:t>
            </a:r>
            <a:r>
              <a:rPr lang="pt-BR" dirty="0" err="1"/>
              <a:t>carboxiterapia</a:t>
            </a:r>
            <a:r>
              <a:rPr lang="pt-BR" dirty="0"/>
              <a:t> é uma técnica estética não-cirúrgica, na qual gás carbônico é injetado no tecido subcutâneo utilizando-se um aparelho com uma agulha muito fina.</a:t>
            </a:r>
          </a:p>
          <a:p>
            <a:r>
              <a:rPr lang="pt-BR" dirty="0"/>
              <a:t>Isso melhora a circulação e oxigenação dos tecidos promovendo benefícios estéticos. </a:t>
            </a:r>
          </a:p>
          <a:p>
            <a:r>
              <a:rPr lang="pt-BR" dirty="0"/>
              <a:t>A principal função da </a:t>
            </a:r>
            <a:r>
              <a:rPr lang="pt-BR" dirty="0" err="1"/>
              <a:t>Carboxiterapia</a:t>
            </a:r>
            <a:r>
              <a:rPr lang="pt-BR" dirty="0"/>
              <a:t> é promover o aumento do fluxo sanguíneo local através do contato do gás carbônico com a pele para uma maior oxigenação do tecido subcutâneo, e com isso promover uma série de benefícios.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C11CE8-BABD-35E8-D126-A050D7086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834" y="2729947"/>
            <a:ext cx="3655206" cy="207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2376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47087-9AE2-A001-EBB7-C67D1FAAF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funciona a </a:t>
            </a:r>
            <a:r>
              <a:rPr lang="pt-BR" dirty="0" err="1"/>
              <a:t>carboxiterapia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FDBFD3-32FC-CD9B-A258-C37EA0A7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</a:t>
            </a:r>
            <a:r>
              <a:rPr lang="pt-BR" dirty="0" err="1"/>
              <a:t>Carboxiterapia</a:t>
            </a:r>
            <a:r>
              <a:rPr lang="pt-BR" dirty="0"/>
              <a:t> usa um aparelho acoplado a um cilindro de gás carbônico medicinal, que regula a vazão do gás para uma seringa com agulha de calibre mínimo e profundidade de aplicação variável conforme cada caso. Esse gás melhora a circulação celular e a oxigenação dos tecidos.</a:t>
            </a:r>
          </a:p>
          <a:p>
            <a:r>
              <a:rPr lang="pt-BR" dirty="0"/>
              <a:t>É feita através de uma agulha fina de 0,30 x 13mm, acoplada em um cilindro de gás carbônico medicinal, que é regulado pelo profissional que está realizando o procedimento, após a avaliação da pele e limpeza do local com álcool 70%. </a:t>
            </a:r>
          </a:p>
          <a:p>
            <a:endParaRPr lang="pt-BR" dirty="0"/>
          </a:p>
          <a:p>
            <a:r>
              <a:rPr lang="pt-BR" dirty="0"/>
              <a:t>O gás provoca um pequeno descolamento da pele, preenchendo de ar a região e estimulando a circulação sanguínea. É fundamental que o procedimento seja feito em um local seguro e com um profissional qualificado.</a:t>
            </a:r>
          </a:p>
        </p:txBody>
      </p:sp>
    </p:spTree>
    <p:extLst>
      <p:ext uri="{BB962C8B-B14F-4D97-AF65-F5344CB8AC3E}">
        <p14:creationId xmlns:p14="http://schemas.microsoft.com/office/powerpoint/2010/main" val="74931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6C396-16A5-1FC4-C463-C049E3D0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tratamento com </a:t>
            </a:r>
            <a:r>
              <a:rPr lang="pt-BR" dirty="0" err="1"/>
              <a:t>carboxiterapia</a:t>
            </a:r>
            <a:r>
              <a:rPr lang="pt-BR" dirty="0"/>
              <a:t> é feito com injeção do CO2 através de um equipamento e agulhas.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E8D560-9870-83A9-9146-936A35C29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Melhora a circulação;</a:t>
            </a:r>
          </a:p>
          <a:p>
            <a:pPr marL="0" indent="0">
              <a:buNone/>
            </a:pPr>
            <a:r>
              <a:rPr lang="pt-BR" dirty="0"/>
              <a:t>Melhora elasticidade da pele;</a:t>
            </a:r>
          </a:p>
          <a:p>
            <a:pPr marL="0" indent="0">
              <a:buNone/>
            </a:pPr>
            <a:r>
              <a:rPr lang="pt-BR" dirty="0"/>
              <a:t>Redução gradativa de flacidez;</a:t>
            </a:r>
          </a:p>
          <a:p>
            <a:pPr marL="0" indent="0">
              <a:buNone/>
            </a:pPr>
            <a:r>
              <a:rPr lang="pt-BR" dirty="0"/>
              <a:t>Acelerar o metabolismo local;</a:t>
            </a:r>
          </a:p>
          <a:p>
            <a:pPr marL="0" indent="0">
              <a:buNone/>
            </a:pPr>
            <a:r>
              <a:rPr lang="pt-BR" dirty="0"/>
              <a:t>Reduz adiposidade local (gorduras localizadas, celulite).</a:t>
            </a:r>
          </a:p>
          <a:p>
            <a:pPr marL="0" indent="0">
              <a:buNone/>
            </a:pPr>
            <a:r>
              <a:rPr lang="pt-BR" dirty="0"/>
              <a:t>Desfaz nódulos de celulite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DA11A1E-F93A-707C-D764-D69E23F02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039" y="3098275"/>
            <a:ext cx="4414630" cy="2943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2842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549610-F205-3BBA-6D20-2DF77F5F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Envelhecimento e Rugas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AD35DE-73F1-E8E9-7621-05CF3CF17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90261"/>
            <a:ext cx="5882494" cy="5009322"/>
          </a:xfrm>
        </p:spPr>
        <p:txBody>
          <a:bodyPr/>
          <a:lstStyle/>
          <a:p>
            <a:r>
              <a:rPr lang="pt-BR" dirty="0"/>
              <a:t>O processo de envelhecimento é um fenômeno dinâmico e contínuo que se expressa de forma variável e que afeta todas as pessoas.</a:t>
            </a:r>
          </a:p>
          <a:p>
            <a:r>
              <a:rPr lang="pt-BR" dirty="0"/>
              <a:t>A pele, como qualquer outro órgão, sofre alterações com o tempo, porém é nela que esse processo se mostra mais evidente.</a:t>
            </a:r>
          </a:p>
          <a:p>
            <a:r>
              <a:rPr lang="pt-BR" dirty="0"/>
              <a:t>Todos nós vamos envelhecer. Isso é um processo natural do organismo, faz parte da vida e não tem como evitar.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99F496-DB07-32D8-8DD1-27785BA1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352" y="1590261"/>
            <a:ext cx="3084444" cy="2050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7BF16A2-B6C2-5F03-0A54-091F49134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352" y="3717926"/>
            <a:ext cx="3084444" cy="205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004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F3E75-CC84-9A26-F2B7-631DED939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Quantas sessões de </a:t>
            </a:r>
            <a:r>
              <a:rPr lang="pt-BR" dirty="0" err="1"/>
              <a:t>carboxiterapia</a:t>
            </a:r>
            <a:r>
              <a:rPr lang="pt-BR" dirty="0"/>
              <a:t> são necessárias para se ter resultado?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CD21A9-87FF-8A99-B3EB-5BF567FC1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tratamento básico, para gorduras localizadas, consiste em aplicação com duração de 30 minutos cada. </a:t>
            </a:r>
          </a:p>
          <a:p>
            <a:r>
              <a:rPr lang="pt-BR" dirty="0"/>
              <a:t>Em geral, nota-se a melhora da qualidade da pele, dos contornos e redução de medidas com uma média de 12 sessões, realizadas 2x/semana. </a:t>
            </a:r>
          </a:p>
          <a:p>
            <a:r>
              <a:rPr lang="pt-BR" dirty="0"/>
              <a:t>Os resultados começam a surgir na 3ª sessão. </a:t>
            </a:r>
          </a:p>
          <a:p>
            <a:r>
              <a:rPr lang="pt-BR" dirty="0"/>
              <a:t>Reforços semestrais ou anuais podem ser necessários de acordo com cada paciente.</a:t>
            </a:r>
          </a:p>
        </p:txBody>
      </p:sp>
    </p:spTree>
    <p:extLst>
      <p:ext uri="{BB962C8B-B14F-4D97-AF65-F5344CB8AC3E}">
        <p14:creationId xmlns:p14="http://schemas.microsoft.com/office/powerpoint/2010/main" val="1027430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A22BB-841A-6EEE-A9FC-81363DA62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Laser de co2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747ABF-ABB7-2569-DE8F-D17A1AF0C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i="1" dirty="0">
                <a:solidFill>
                  <a:srgbClr val="FF0000"/>
                </a:solidFill>
              </a:rPr>
              <a:t>O que é o CO2: </a:t>
            </a:r>
            <a:r>
              <a:rPr lang="pt-BR" i="1" dirty="0"/>
              <a:t>Dióxido de carbono ou gás carbônico é um produto químico formado por dois átomos de oxigênio e um átomo de carbono (CO2), encontrado naturalmente na atmosfera, produzido pela respiração dos animais e pela queima de qualquer matéria orgânica.</a:t>
            </a:r>
          </a:p>
          <a:p>
            <a:r>
              <a:rPr lang="pt-BR" dirty="0"/>
              <a:t>O CO2 Fracionado tem esse nome pois sua atuação ocorre por meio de ondas a laser compostas por CO2, sendo bastante utilizado para amenizar a aparência de rugas e manchas e garantir um aspecto mais jovem à pele. </a:t>
            </a:r>
          </a:p>
          <a:p>
            <a:r>
              <a:rPr lang="pt-BR" dirty="0"/>
              <a:t>Além dos benefícios imediatos e visíveis, esse tratamento também age sobre as camadas profundas da pele, proporcionando benefícios de dentro para fora, a partir da estimulação do colágeno.</a:t>
            </a:r>
          </a:p>
          <a:p>
            <a:r>
              <a:rPr lang="pt-BR" dirty="0"/>
              <a:t>São necessárias de 3-6 sessões, com intervalo de 45-60 dias entre elas, e os resultados podem começar a serem notados após a segunda sessão de tratamento. </a:t>
            </a:r>
          </a:p>
        </p:txBody>
      </p:sp>
    </p:spTree>
    <p:extLst>
      <p:ext uri="{BB962C8B-B14F-4D97-AF65-F5344CB8AC3E}">
        <p14:creationId xmlns:p14="http://schemas.microsoft.com/office/powerpoint/2010/main" val="18727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3B630E-B076-CE18-FD97-FCA1ADD43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Indicações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80DABA-A6DB-1D51-735F-200736816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50505"/>
            <a:ext cx="8596668" cy="4490858"/>
          </a:xfrm>
        </p:spPr>
        <p:txBody>
          <a:bodyPr/>
          <a:lstStyle/>
          <a:p>
            <a:r>
              <a:rPr lang="pt-BR" dirty="0"/>
              <a:t>Combater as rugas e linhas de expressão;</a:t>
            </a:r>
          </a:p>
          <a:p>
            <a:r>
              <a:rPr lang="pt-BR" dirty="0"/>
              <a:t>Melhorar a textura, combatendo a flacidez facial;</a:t>
            </a:r>
          </a:p>
          <a:p>
            <a:r>
              <a:rPr lang="pt-BR" dirty="0"/>
              <a:t>Eliminar manchas escuras na pele;</a:t>
            </a:r>
          </a:p>
          <a:p>
            <a:r>
              <a:rPr lang="pt-BR" dirty="0"/>
              <a:t>Suavizar as cicatrizes de acne da região do rosto.</a:t>
            </a:r>
          </a:p>
          <a:p>
            <a:r>
              <a:rPr lang="pt-BR" dirty="0"/>
              <a:t> Os resultados do tratamento com laser CO2 Fracionado podem ser vistos logo após a primeira sessão.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2F9252A-8091-7D95-39DB-1D435ED1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260" y="3795934"/>
            <a:ext cx="3771279" cy="251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0688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04DB7-8BF0-91D5-6B16-0E55A8DE1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Como é realizado o procedimento com laser?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E3C401-723D-3DB7-3B79-72547AA52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418666" cy="3880773"/>
          </a:xfrm>
        </p:spPr>
        <p:txBody>
          <a:bodyPr>
            <a:normAutofit/>
          </a:bodyPr>
          <a:lstStyle/>
          <a:p>
            <a:r>
              <a:rPr lang="pt-BR" dirty="0"/>
              <a:t>O tratamento é realizado com a ação direta do laser na região desejada, através de dois feixes de luz que acaba causando </a:t>
            </a:r>
            <a:r>
              <a:rPr lang="pt-BR" dirty="0" err="1"/>
              <a:t>microlesões</a:t>
            </a:r>
            <a:r>
              <a:rPr lang="pt-BR" dirty="0"/>
              <a:t> na pele do paciente, contribuindo para que a derme crie um novo tecido epitelial.</a:t>
            </a:r>
          </a:p>
          <a:p>
            <a:r>
              <a:rPr lang="pt-BR" dirty="0"/>
              <a:t>Com isso, a região acaba necessitando fazer a renovação celular.</a:t>
            </a:r>
          </a:p>
          <a:p>
            <a:r>
              <a:rPr lang="pt-BR" dirty="0"/>
              <a:t>Ou seja, ao ser afetada pelos feixes, a derme se auto defende, criando novas células de colágeno e fibras de elastina.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8B9115-C534-50F3-D007-D382CDE0C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679" y="2257866"/>
            <a:ext cx="3783496" cy="37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57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A19669-9166-CFE3-F398-AD8E8263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Ultraformer</a:t>
            </a:r>
            <a:r>
              <a:rPr lang="pt-BR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C0E6A3-ECC5-81F7-3829-1425121A0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</a:t>
            </a:r>
            <a:r>
              <a:rPr lang="pt-BR" dirty="0" err="1"/>
              <a:t>Ultraformer</a:t>
            </a:r>
            <a:r>
              <a:rPr lang="pt-BR" dirty="0"/>
              <a:t> III é um tratamento facial e corporal inovador, que usa o ultrassom micro e macro focado para tratar flacidez e gordura localizada tanto corporal quanto facial.</a:t>
            </a:r>
          </a:p>
          <a:p>
            <a:r>
              <a:rPr lang="pt-BR" dirty="0"/>
              <a:t>A tecnologia, que pode ser ajustada de acordo com as necessidades de cada paciente, promove uma espécie de lifting facial e evidencia o contorno corporal com praticidade e segurança, sem exigir que o paciente se afaste de suas atividades diárias.</a:t>
            </a:r>
          </a:p>
        </p:txBody>
      </p:sp>
    </p:spTree>
    <p:extLst>
      <p:ext uri="{BB962C8B-B14F-4D97-AF65-F5344CB8AC3E}">
        <p14:creationId xmlns:p14="http://schemas.microsoft.com/office/powerpoint/2010/main" val="734956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84E62-28B1-09F7-AC2A-310E3403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QUEM O ULTRAFORMER III É INDICADO?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D03996-49C7-6989-7BA9-44A1AC1A0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procedimento é indicado para homens e mulheres que não estão contentes com os efeitos do envelhecimento na pele do rosto ou simplesmente desejam combater a flacidez na região.</a:t>
            </a:r>
          </a:p>
          <a:p>
            <a:endParaRPr lang="pt-BR" dirty="0"/>
          </a:p>
          <a:p>
            <a:r>
              <a:rPr lang="pt-BR" dirty="0"/>
              <a:t>A partir dos 30 anos, é recomendada 1 sessão anual em áreas faciais como medida preventiva. Já para pacientes acima de 40 anos, o </a:t>
            </a:r>
            <a:r>
              <a:rPr lang="pt-BR" dirty="0" err="1"/>
              <a:t>Ultraformer</a:t>
            </a:r>
            <a:r>
              <a:rPr lang="pt-BR" dirty="0"/>
              <a:t> III pode ser realizado em mais de uma sessão e associado a tratamentos como o ácido poli-l-láctico ou ácido hialurônico, dependendo do grau de flacidez.</a:t>
            </a:r>
          </a:p>
        </p:txBody>
      </p:sp>
    </p:spTree>
    <p:extLst>
      <p:ext uri="{BB962C8B-B14F-4D97-AF65-F5344CB8AC3E}">
        <p14:creationId xmlns:p14="http://schemas.microsoft.com/office/powerpoint/2010/main" val="27276330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6C7E7-C1AE-3F23-E191-FDDCAF630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Aplicações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BF4284-49AD-88DC-E4B3-007343432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51" y="2112617"/>
            <a:ext cx="4870588" cy="324705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1D1BEF-CD73-4D65-2257-4B4699775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193" y="1516407"/>
            <a:ext cx="5226711" cy="44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43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21DA69-FA44-DE66-383A-540A4DA13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Marcar de aparelhos estéticos: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30D657-F61E-922C-C5EB-04AAE183B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HTM</a:t>
            </a:r>
          </a:p>
          <a:p>
            <a:r>
              <a:rPr lang="pt-BR" dirty="0"/>
              <a:t>MEDSTART</a:t>
            </a:r>
          </a:p>
          <a:p>
            <a:r>
              <a:rPr lang="pt-BR" dirty="0"/>
              <a:t>IBRAMED</a:t>
            </a:r>
          </a:p>
          <a:p>
            <a:r>
              <a:rPr lang="pt-BR" dirty="0"/>
              <a:t>FISMATEK</a:t>
            </a:r>
          </a:p>
          <a:p>
            <a:r>
              <a:rPr lang="pt-BR" dirty="0"/>
              <a:t>KLD</a:t>
            </a:r>
          </a:p>
          <a:p>
            <a:r>
              <a:rPr lang="pt-BR" dirty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37220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86ACD-A3D8-9BC7-25DB-F64E24DC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Marcas de dermocosméticos renomadas na estética: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21A22C-8AFC-C402-28DE-BFBA9B0AF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BIOAGE</a:t>
            </a:r>
          </a:p>
          <a:p>
            <a:r>
              <a:rPr lang="pt-BR" dirty="0"/>
              <a:t>ELLEMENTTI</a:t>
            </a:r>
          </a:p>
          <a:p>
            <a:r>
              <a:rPr lang="pt-BR" dirty="0"/>
              <a:t>ADCOS </a:t>
            </a:r>
          </a:p>
          <a:p>
            <a:r>
              <a:rPr lang="pt-BR" dirty="0"/>
              <a:t>MEZZO</a:t>
            </a:r>
          </a:p>
          <a:p>
            <a:r>
              <a:rPr lang="pt-BR" dirty="0"/>
              <a:t>BEL COL </a:t>
            </a:r>
          </a:p>
          <a:p>
            <a:r>
              <a:rPr lang="pt-BR" dirty="0"/>
              <a:t>TULIPIA </a:t>
            </a:r>
          </a:p>
          <a:p>
            <a:r>
              <a:rPr lang="pt-BR" dirty="0"/>
              <a:t>LAKMA</a:t>
            </a:r>
          </a:p>
          <a:p>
            <a:r>
              <a:rPr lang="pt-BR" dirty="0"/>
              <a:t>COSMOBEAUTY</a:t>
            </a:r>
          </a:p>
          <a:p>
            <a:r>
              <a:rPr lang="pt-BR" dirty="0"/>
              <a:t>BOTHANICA MINERAL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533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7BD273-2626-116C-7557-0603FBB96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Dois processos de envelhecimento: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6BB879-95BF-0C89-14BF-6B6CBDCF2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Envelhecimento Intrínseco</a:t>
            </a:r>
            <a:r>
              <a:rPr lang="pt-BR" dirty="0"/>
              <a:t>: também chamado de envelhecimento cronológico, depende da sua genética individual. É o envelhecimento verdadeiro, natural que aparece com o tempo. É inevitável e está fora do seu controle.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Envelhecimento Extrínseco</a:t>
            </a:r>
            <a:r>
              <a:rPr lang="pt-BR" dirty="0"/>
              <a:t>: resulta da ação de agentes externos como: poluição, tabagismo, alimentação inadequada e exposição solar. Esses fatores podem ser controlados por você. De todos esses fatores, o mais importante é a exposição solar a qual chamamos de fotoenvelhecimento.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011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C9FF3F-CE95-93AA-69F7-586172015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34887"/>
            <a:ext cx="8596668" cy="5206475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Rugas estáticas: </a:t>
            </a:r>
            <a:r>
              <a:rPr lang="pt-BR" dirty="0"/>
              <a:t>Presentes mesmo quando estamos parados, sem expressões, ou seja, mesmo quando estamos dormindo.</a:t>
            </a:r>
          </a:p>
          <a:p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Rugas dinâmicas: </a:t>
            </a:r>
            <a:r>
              <a:rPr lang="pt-BR" dirty="0"/>
              <a:t>São formadas pelas nossas expressões, por isso também chamadas de rugas de expressão. Não há alteração na estrutura da pele.</a:t>
            </a:r>
          </a:p>
          <a:p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Rugas gravitacionais: </a:t>
            </a:r>
            <a:r>
              <a:rPr lang="pt-BR" dirty="0"/>
              <a:t>Devido à queda da pele e dos músculos, causadas pela força da gravidade.</a:t>
            </a:r>
          </a:p>
          <a:p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Rugas mistas: </a:t>
            </a:r>
            <a:r>
              <a:rPr lang="pt-BR" dirty="0"/>
              <a:t>Acontece pelo afinamento da derme e epiderme (estruturas da pele).</a:t>
            </a:r>
          </a:p>
        </p:txBody>
      </p:sp>
    </p:spTree>
    <p:extLst>
      <p:ext uri="{BB962C8B-B14F-4D97-AF65-F5344CB8AC3E}">
        <p14:creationId xmlns:p14="http://schemas.microsoft.com/office/powerpoint/2010/main" val="186900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F56C44-DBD4-4BE0-9CE8-7EE719C45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4" y="649357"/>
            <a:ext cx="4824022" cy="5392006"/>
          </a:xfrm>
        </p:spPr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TIPO I – </a:t>
            </a:r>
            <a:r>
              <a:rPr lang="pt-BR" dirty="0"/>
              <a:t>Rugas mínimas que só aparecem com as nossas expressões - </a:t>
            </a:r>
            <a:r>
              <a:rPr lang="pt-BR" dirty="0">
                <a:solidFill>
                  <a:srgbClr val="FF0000"/>
                </a:solidFill>
              </a:rPr>
              <a:t>30 a 40 anos</a:t>
            </a:r>
          </a:p>
          <a:p>
            <a:r>
              <a:rPr lang="pt-BR" dirty="0">
                <a:solidFill>
                  <a:srgbClr val="FF0000"/>
                </a:solidFill>
              </a:rPr>
              <a:t>TIPO II – </a:t>
            </a:r>
            <a:r>
              <a:rPr lang="pt-BR" dirty="0"/>
              <a:t>Rugas dinâmica - Rugas de expressão ao repouso, mas que aparecem com as nossas expressões (ficar brava, preocupada, sorrir, </a:t>
            </a:r>
            <a:r>
              <a:rPr lang="pt-BR" dirty="0" err="1"/>
              <a:t>etc</a:t>
            </a:r>
            <a:r>
              <a:rPr lang="pt-BR" dirty="0"/>
              <a:t>) – </a:t>
            </a:r>
            <a:r>
              <a:rPr lang="pt-BR" dirty="0">
                <a:solidFill>
                  <a:srgbClr val="FF0000"/>
                </a:solidFill>
              </a:rPr>
              <a:t>40 a 50 anos.</a:t>
            </a:r>
          </a:p>
          <a:p>
            <a:r>
              <a:rPr lang="pt-BR" dirty="0">
                <a:solidFill>
                  <a:srgbClr val="FF0000"/>
                </a:solidFill>
              </a:rPr>
              <a:t>TIPO III – </a:t>
            </a:r>
            <a:r>
              <a:rPr lang="pt-BR" dirty="0"/>
              <a:t>Rugas no repouso - Acentuação das rugas em repouso (rugas que aparecem mesmo quando estamos dormindo) - </a:t>
            </a:r>
            <a:r>
              <a:rPr lang="pt-BR" dirty="0">
                <a:solidFill>
                  <a:srgbClr val="FF0000"/>
                </a:solidFill>
              </a:rPr>
              <a:t>50 a 60 anos.</a:t>
            </a:r>
          </a:p>
          <a:p>
            <a:r>
              <a:rPr lang="pt-BR" dirty="0">
                <a:solidFill>
                  <a:srgbClr val="FF0000"/>
                </a:solidFill>
              </a:rPr>
              <a:t>TIPO IV – </a:t>
            </a:r>
            <a:r>
              <a:rPr lang="pt-BR" dirty="0"/>
              <a:t>apenas rugas - Rugas em toda a face - </a:t>
            </a:r>
            <a:r>
              <a:rPr lang="pt-BR" dirty="0">
                <a:solidFill>
                  <a:srgbClr val="FF0000"/>
                </a:solidFill>
              </a:rPr>
              <a:t>60 a 80 anos.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DC87DC5-CE92-784E-4432-D5AC3A02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303" y="1281044"/>
            <a:ext cx="4531001" cy="4531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1565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10F99F-7EDA-4A09-D156-F4540D19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96944C-0F8C-35EB-C8E6-3EE9C5349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Existem etapas que devemos seguir para cuidar da pele. De uma maneira geral para o tratamento e prevenção das rugas temos:</a:t>
            </a:r>
          </a:p>
          <a:p>
            <a:pPr>
              <a:buFont typeface="+mj-lt"/>
              <a:buAutoNum type="arabicPeriod"/>
            </a:pPr>
            <a:r>
              <a:rPr lang="pt-BR" dirty="0"/>
              <a:t>Uso do Protetor Solar e de Vestuário para proteger do sol.</a:t>
            </a:r>
          </a:p>
          <a:p>
            <a:pPr>
              <a:buFont typeface="+mj-lt"/>
              <a:buAutoNum type="arabicPeriod"/>
            </a:pPr>
            <a:r>
              <a:rPr lang="pt-BR" dirty="0"/>
              <a:t>Uso de antioxidantes, ácidos, hidratantes, vitamina e etc.</a:t>
            </a:r>
          </a:p>
          <a:p>
            <a:pPr>
              <a:buFont typeface="+mj-lt"/>
              <a:buAutoNum type="arabicPeriod"/>
            </a:pPr>
            <a:r>
              <a:rPr lang="pt-BR" dirty="0"/>
              <a:t>Procedimentos estéticos como por exemplo: peeling químico, </a:t>
            </a:r>
            <a:r>
              <a:rPr lang="pt-BR" dirty="0" err="1"/>
              <a:t>microagulhamento</a:t>
            </a:r>
            <a:r>
              <a:rPr lang="pt-BR" dirty="0"/>
              <a:t> e etc.</a:t>
            </a:r>
          </a:p>
        </p:txBody>
      </p:sp>
    </p:spTree>
    <p:extLst>
      <p:ext uri="{BB962C8B-B14F-4D97-AF65-F5344CB8AC3E}">
        <p14:creationId xmlns:p14="http://schemas.microsoft.com/office/powerpoint/2010/main" val="4143601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32586-F106-1B08-EE62-F200F725F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Dermatite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E29D5E-30DC-44BF-3596-96B84A58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Dermatite é uma inflamação na pele que acomete várias áreas do corpo, a qualquer idade. Bastante comum, embora não contagiosa. Existem diferentes tipos de dermatite, as mais comuns são: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Dermatite atópica:</a:t>
            </a:r>
          </a:p>
          <a:p>
            <a:r>
              <a:rPr lang="pt-BR" dirty="0"/>
              <a:t>Dermatite de contato ou alérgica:</a:t>
            </a:r>
          </a:p>
          <a:p>
            <a:r>
              <a:rPr lang="pt-BR" dirty="0"/>
              <a:t>Dermatite seborreica: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31438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707</TotalTime>
  <Words>3419</Words>
  <Application>Microsoft Office PowerPoint</Application>
  <PresentationFormat>Widescreen</PresentationFormat>
  <Paragraphs>206</Paragraphs>
  <Slides>48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4" baseType="lpstr">
      <vt:lpstr>Algerian</vt:lpstr>
      <vt:lpstr>Arial</vt:lpstr>
      <vt:lpstr>Edwardian Script ITC</vt:lpstr>
      <vt:lpstr>Trebuchet MS</vt:lpstr>
      <vt:lpstr>Wingdings 3</vt:lpstr>
      <vt:lpstr>Facetado</vt:lpstr>
      <vt:lpstr>Patologias da pele e Eletroterapia Facial </vt:lpstr>
      <vt:lpstr>Oque uma patologia? </vt:lpstr>
      <vt:lpstr>Patologias da pele?</vt:lpstr>
      <vt:lpstr>Envelhecimento e Rugas</vt:lpstr>
      <vt:lpstr>Dois processos de envelhecimento:</vt:lpstr>
      <vt:lpstr>Apresentação do PowerPoint</vt:lpstr>
      <vt:lpstr>Apresentação do PowerPoint</vt:lpstr>
      <vt:lpstr>Tratamento:</vt:lpstr>
      <vt:lpstr>Dermatite </vt:lpstr>
      <vt:lpstr>Dermatite atópica</vt:lpstr>
      <vt:lpstr>Dermatite seborreica </vt:lpstr>
      <vt:lpstr>Dermatite alérgica ou de contato</vt:lpstr>
      <vt:lpstr>Apresentação do PowerPoint</vt:lpstr>
      <vt:lpstr>Flacidez </vt:lpstr>
      <vt:lpstr>Apresentação do PowerPoint</vt:lpstr>
      <vt:lpstr>Flacidez tissular X muscular </vt:lpstr>
      <vt:lpstr>Tratamento: </vt:lpstr>
      <vt:lpstr>Manchas</vt:lpstr>
      <vt:lpstr>Apresentação do PowerPoint</vt:lpstr>
      <vt:lpstr>Melasma </vt:lpstr>
      <vt:lpstr>Apresentação do PowerPoint</vt:lpstr>
      <vt:lpstr>Melanose</vt:lpstr>
      <vt:lpstr>Sardas </vt:lpstr>
      <vt:lpstr>Câncer de pele</vt:lpstr>
      <vt:lpstr>Apresentação do PowerPoint</vt:lpstr>
      <vt:lpstr>Tipos de câncer de pele</vt:lpstr>
      <vt:lpstr>Apresentação do PowerPoint</vt:lpstr>
      <vt:lpstr>Apresentação do PowerPoint</vt:lpstr>
      <vt:lpstr>AVALIAÇÃO: </vt:lpstr>
      <vt:lpstr>Eletroterapia </vt:lpstr>
      <vt:lpstr>Radiofrequência facial </vt:lpstr>
      <vt:lpstr>Apresentação do PowerPoint</vt:lpstr>
      <vt:lpstr>Apresentação do PowerPoint</vt:lpstr>
      <vt:lpstr>Apresentação do PowerPoint</vt:lpstr>
      <vt:lpstr>Luz pulsada </vt:lpstr>
      <vt:lpstr>Tratamentos com a luz pulsada </vt:lpstr>
      <vt:lpstr>Carboxiterapia CO2 </vt:lpstr>
      <vt:lpstr>Como funciona a carboxiterapia</vt:lpstr>
      <vt:lpstr>O tratamento com carboxiterapia é feito com injeção do CO2 através de um equipamento e agulhas.</vt:lpstr>
      <vt:lpstr>Quantas sessões de carboxiterapia são necessárias para se ter resultado?</vt:lpstr>
      <vt:lpstr>Laser de co2 </vt:lpstr>
      <vt:lpstr>Indicações </vt:lpstr>
      <vt:lpstr>Como é realizado o procedimento com laser? </vt:lpstr>
      <vt:lpstr>Ultraformer </vt:lpstr>
      <vt:lpstr>PARA QUEM O ULTRAFORMER III É INDICADO?</vt:lpstr>
      <vt:lpstr>Aplicações </vt:lpstr>
      <vt:lpstr>Marcar de aparelhos estéticos: </vt:lpstr>
      <vt:lpstr>Marcas de dermocosméticos renomadas na estética: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Patologias da pele e Eletroterapia Facial </dc:title>
  <dc:creator>Brenda Kuiaski</dc:creator>
  <cp:lastModifiedBy>Brenda Kuiaski</cp:lastModifiedBy>
  <cp:revision>12</cp:revision>
  <dcterms:created xsi:type="dcterms:W3CDTF">2022-10-20T23:07:13Z</dcterms:created>
  <dcterms:modified xsi:type="dcterms:W3CDTF">2022-11-03T23:13:42Z</dcterms:modified>
</cp:coreProperties>
</file>