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1" r:id="rId5"/>
    <p:sldId id="262" r:id="rId6"/>
    <p:sldId id="264" r:id="rId7"/>
    <p:sldId id="266" r:id="rId8"/>
    <p:sldId id="268" r:id="rId9"/>
    <p:sldId id="269" r:id="rId10"/>
    <p:sldId id="270" r:id="rId11"/>
    <p:sldId id="259" r:id="rId12"/>
    <p:sldId id="271" r:id="rId13"/>
    <p:sldId id="274" r:id="rId14"/>
    <p:sldId id="279" r:id="rId15"/>
    <p:sldId id="276" r:id="rId16"/>
    <p:sldId id="275" r:id="rId17"/>
    <p:sldId id="272" r:id="rId18"/>
    <p:sldId id="277" r:id="rId19"/>
    <p:sldId id="273" r:id="rId20"/>
    <p:sldId id="280" r:id="rId21"/>
    <p:sldId id="283" r:id="rId22"/>
    <p:sldId id="284" r:id="rId23"/>
    <p:sldId id="281" r:id="rId24"/>
    <p:sldId id="282" r:id="rId25"/>
    <p:sldId id="278" r:id="rId26"/>
    <p:sldId id="258" r:id="rId27"/>
    <p:sldId id="285" r:id="rId28"/>
    <p:sldId id="289" r:id="rId29"/>
    <p:sldId id="287" r:id="rId30"/>
    <p:sldId id="288" r:id="rId31"/>
    <p:sldId id="286" r:id="rId32"/>
    <p:sldId id="260" r:id="rId33"/>
    <p:sldId id="290" r:id="rId34"/>
    <p:sldId id="291" r:id="rId35"/>
    <p:sldId id="292" r:id="rId36"/>
    <p:sldId id="313" r:id="rId37"/>
    <p:sldId id="293" r:id="rId38"/>
    <p:sldId id="301" r:id="rId39"/>
    <p:sldId id="302" r:id="rId40"/>
    <p:sldId id="309" r:id="rId41"/>
    <p:sldId id="294" r:id="rId42"/>
    <p:sldId id="308" r:id="rId43"/>
    <p:sldId id="310" r:id="rId44"/>
    <p:sldId id="307" r:id="rId45"/>
    <p:sldId id="296" r:id="rId46"/>
    <p:sldId id="303" r:id="rId47"/>
    <p:sldId id="297" r:id="rId48"/>
    <p:sldId id="298" r:id="rId49"/>
    <p:sldId id="311" r:id="rId50"/>
    <p:sldId id="312" r:id="rId51"/>
    <p:sldId id="299" r:id="rId52"/>
    <p:sldId id="314" r:id="rId53"/>
    <p:sldId id="315" r:id="rId54"/>
    <p:sldId id="304" r:id="rId55"/>
    <p:sldId id="316" r:id="rId56"/>
    <p:sldId id="295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 Kuiaski" initials="BK" lastIdx="1" clrIdx="0">
    <p:extLst>
      <p:ext uri="{19B8F6BF-5375-455C-9EA6-DF929625EA0E}">
        <p15:presenceInfo xmlns:p15="http://schemas.microsoft.com/office/powerpoint/2012/main" userId="cef3e888e21304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0T11:08:37.356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44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7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56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52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857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36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397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49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18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0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3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99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922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02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38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64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60F83-ED01-4E10-9CCC-BC1376468497}" type="datetimeFigureOut">
              <a:rPr lang="pt-BR" smtClean="0"/>
              <a:t>24/11/2022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02BE48-4503-41C9-884C-D58644214C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26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FC4F2-A7D3-A219-6C96-B0218CEBD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Patologias Corporais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2AD768-A970-9DED-BBA7-1373B3D10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Prof</a:t>
            </a:r>
            <a:r>
              <a:rPr lang="pt-BR" dirty="0"/>
              <a:t> Brenda Caroline </a:t>
            </a:r>
          </a:p>
        </p:txBody>
      </p:sp>
    </p:spTree>
    <p:extLst>
      <p:ext uri="{BB962C8B-B14F-4D97-AF65-F5344CB8AC3E}">
        <p14:creationId xmlns:p14="http://schemas.microsoft.com/office/powerpoint/2010/main" val="101972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B56422-CBF5-FCAE-180D-AE8D7998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22853"/>
            <a:ext cx="8596668" cy="5418510"/>
          </a:xfrm>
        </p:spPr>
        <p:txBody>
          <a:bodyPr/>
          <a:lstStyle/>
          <a:p>
            <a:r>
              <a:rPr lang="pt-BR" dirty="0">
                <a:solidFill>
                  <a:srgbClr val="FF3300"/>
                </a:solidFill>
              </a:rPr>
              <a:t>Entre esses procedimentos destacam-se: a drenagem linfática, radiofrequência, ultrassom focado, </a:t>
            </a:r>
            <a:r>
              <a:rPr lang="pt-BR" dirty="0" err="1">
                <a:solidFill>
                  <a:srgbClr val="FF3300"/>
                </a:solidFill>
              </a:rPr>
              <a:t>endermoterapia</a:t>
            </a:r>
            <a:r>
              <a:rPr lang="pt-BR" dirty="0">
                <a:solidFill>
                  <a:srgbClr val="FF3300"/>
                </a:solidFill>
              </a:rPr>
              <a:t>, </a:t>
            </a:r>
            <a:r>
              <a:rPr lang="pt-BR" dirty="0" err="1">
                <a:solidFill>
                  <a:srgbClr val="FF3300"/>
                </a:solidFill>
              </a:rPr>
              <a:t>carboxiterapia</a:t>
            </a:r>
            <a:r>
              <a:rPr lang="pt-BR" dirty="0">
                <a:solidFill>
                  <a:srgbClr val="FF3300"/>
                </a:solidFill>
              </a:rPr>
              <a:t>, corrente russa, massagem modeladora.</a:t>
            </a:r>
          </a:p>
          <a:p>
            <a:r>
              <a:rPr lang="pt-BR" dirty="0"/>
              <a:t>Em geral, são propostas associações desses tratamentos com exercícios físicos e dieta adequada, que, sem dúvida, são importantes para saúde geral. É preciso ressaltar que nenhum tratamento para celulite e flacidez funciona sem alterações nos hábitos alimentares e no modo de vida. </a:t>
            </a:r>
          </a:p>
          <a:p>
            <a:r>
              <a:rPr lang="pt-BR" dirty="0"/>
              <a:t>É preciso reduzir o consumo de açúcar e gorduras, tomar muita água e praticar exercícios físicos, como os aeróbicos, que ajudam na redução da gordura corporal, ou a musculação, que auxilia para a firmeza para a pele.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720CBF-C268-4061-25D8-E2ACE6524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701" y="4017820"/>
            <a:ext cx="4723986" cy="247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61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1A6A1-5E92-D8D8-52B7-513E1BE9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6EB82-57F0-E9EF-891C-1456D8138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Estria é uma atrofia tegumentar adquirida que surge quando as fibras elásticas e colágenas (responsáveis pela firmeza da pele) se rompem e formam “cicatrizes”. As estrias ocorrem mais em mulheres, podendo ser discretas ou exuberantes.</a:t>
            </a:r>
          </a:p>
          <a:p>
            <a:r>
              <a:rPr lang="pt-BR" dirty="0"/>
              <a:t>Estrias são lesões semelhantes às cicatrizes, que ocorrem por distensão da derme, levando à ruptura de fibras elásticas e colágenas que sustentam e dão elasticidade à pele. </a:t>
            </a:r>
          </a:p>
          <a:p>
            <a:r>
              <a:rPr lang="pt-BR" dirty="0"/>
              <a:t>Seu surgimento é mais comum na adolescência, na gravidez e em fases de rápido ganho de peso.</a:t>
            </a:r>
          </a:p>
        </p:txBody>
      </p:sp>
    </p:spTree>
    <p:extLst>
      <p:ext uri="{BB962C8B-B14F-4D97-AF65-F5344CB8AC3E}">
        <p14:creationId xmlns:p14="http://schemas.microsoft.com/office/powerpoint/2010/main" val="231579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A1CB0F5-1E10-90EE-7E69-212FE525C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68" y="331788"/>
            <a:ext cx="4529241" cy="33969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CE545C8-96A0-FD0E-F015-6A0D8E70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631" y="3429000"/>
            <a:ext cx="4422914" cy="29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1F014-B566-8689-A8FE-C1880504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Clafissicação</a:t>
            </a:r>
            <a:r>
              <a:rPr lang="pt-BR" dirty="0"/>
              <a:t>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3A2DD-4240-67E3-57B1-314CE4933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Existem 2 tipos de estrias: Estrias vermelhas ou rosadas (processo inflamatório); Estrias brancas (atrofia). </a:t>
            </a:r>
          </a:p>
          <a:p>
            <a:r>
              <a:rPr lang="pt-BR" dirty="0"/>
              <a:t>As vermelhas são mais recentes e portanto as mais fáceis de tratar, pois ainda há sangue circulando no local e o tecido não foi totalmente prejudicado. </a:t>
            </a:r>
          </a:p>
          <a:p>
            <a:r>
              <a:rPr lang="pt-BR" dirty="0"/>
              <a:t>Com o tempo as linhas vão perdendo a tonalidade até se tornarem esbranquiçadas. </a:t>
            </a:r>
          </a:p>
          <a:p>
            <a:r>
              <a:rPr lang="pt-BR" dirty="0"/>
              <a:t>Quando isso ocorre, o tratamento precisa ser mais intenso, provocando uma agressão maior na pele para estimular a produção de colágeno e elastina, que farão a cicatrização interna das estrias. </a:t>
            </a:r>
          </a:p>
          <a:p>
            <a:r>
              <a:rPr lang="pt-BR" dirty="0"/>
              <a:t>Quando as estrias são largas e profundas, são necessários métodos mais invasivos para estimular o preenchimentos das estrias de dentro para fora.</a:t>
            </a:r>
          </a:p>
        </p:txBody>
      </p:sp>
    </p:spTree>
    <p:extLst>
      <p:ext uri="{BB962C8B-B14F-4D97-AF65-F5344CB8AC3E}">
        <p14:creationId xmlns:p14="http://schemas.microsoft.com/office/powerpoint/2010/main" val="68522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4146936-F87A-016C-0D1B-BBA597C9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20" y="134593"/>
            <a:ext cx="3193775" cy="21806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26E9D6A-D265-B7C3-5BE7-E67059E3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95" y="134593"/>
            <a:ext cx="3193775" cy="21806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B9FD8C-5F73-985C-D4F1-9D3B0347F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095" y="2285400"/>
            <a:ext cx="3193775" cy="21806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98BD7C-6094-B42E-9E22-2775E6214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320" y="2285400"/>
            <a:ext cx="3193775" cy="218062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E26EB8-3A4A-931C-AED6-46FEFBB3C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242" y="4433640"/>
            <a:ext cx="3353628" cy="228976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7E1BBD-285D-797B-C781-E4AE99E4B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924" y="4466024"/>
            <a:ext cx="3193775" cy="21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1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8CF1C-42DD-3F3D-0C38-33C264EE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6106D-A308-9A93-413C-887453108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0749"/>
            <a:ext cx="8596668" cy="4530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Podem ocorrer em situações como: </a:t>
            </a:r>
          </a:p>
          <a:p>
            <a:r>
              <a:rPr lang="pt-BR" dirty="0"/>
              <a:t>Aumento repentino do peso (muito associado ao ‘efeito sanfona’, engordar e emagrecer); </a:t>
            </a:r>
          </a:p>
          <a:p>
            <a:r>
              <a:rPr lang="pt-BR" dirty="0"/>
              <a:t>Aumento de massa muscular (muito comum nos homens);</a:t>
            </a:r>
          </a:p>
          <a:p>
            <a:r>
              <a:rPr lang="pt-BR" dirty="0"/>
              <a:t>Alimentação; </a:t>
            </a:r>
          </a:p>
          <a:p>
            <a:r>
              <a:rPr lang="pt-BR" dirty="0"/>
              <a:t>Anorexia nervosa;  </a:t>
            </a:r>
          </a:p>
          <a:p>
            <a:r>
              <a:rPr lang="pt-BR" dirty="0"/>
              <a:t>Gestação;</a:t>
            </a:r>
          </a:p>
          <a:p>
            <a:r>
              <a:rPr lang="pt-BR" dirty="0"/>
              <a:t>Falta de hidratação na pele (pele ressecada); </a:t>
            </a:r>
          </a:p>
          <a:p>
            <a:r>
              <a:rPr lang="pt-BR" dirty="0"/>
              <a:t>Obesidade; </a:t>
            </a:r>
          </a:p>
          <a:p>
            <a:r>
              <a:rPr lang="pt-BR" dirty="0"/>
              <a:t>Implantes mamários;</a:t>
            </a:r>
          </a:p>
          <a:p>
            <a:r>
              <a:rPr lang="pt-BR" dirty="0"/>
              <a:t>Predisposição genética; </a:t>
            </a:r>
          </a:p>
        </p:txBody>
      </p:sp>
    </p:spTree>
    <p:extLst>
      <p:ext uri="{BB962C8B-B14F-4D97-AF65-F5344CB8AC3E}">
        <p14:creationId xmlns:p14="http://schemas.microsoft.com/office/powerpoint/2010/main" val="1679278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8AE3B-2588-9A8A-6837-17FB6E47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Prevenção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C6B122-D5DD-4B44-FE4E-873A751CA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é possível prevenir completamente o aparecimento das estrias, mas evitar perda ou ganho de peso rápido ajuda. </a:t>
            </a:r>
          </a:p>
          <a:p>
            <a:r>
              <a:rPr lang="pt-BR" dirty="0"/>
              <a:t>O controle do peso durante a gestação também é importante, evitando ganhos em excesso, principalmente no último trimestre. </a:t>
            </a:r>
          </a:p>
          <a:p>
            <a:r>
              <a:rPr lang="pt-BR" dirty="0"/>
              <a:t>Manter a pele hidratada e ter alimentação saudável também são hábitos benéficos para a manutenção da qualidade da pele, mantendo sua elasticidade.</a:t>
            </a:r>
          </a:p>
          <a:p>
            <a:r>
              <a:rPr lang="pt-BR" dirty="0"/>
              <a:t>Hidratação da pele, esfoliação e cosméticos</a:t>
            </a:r>
          </a:p>
        </p:txBody>
      </p:sp>
    </p:spTree>
    <p:extLst>
      <p:ext uri="{BB962C8B-B14F-4D97-AF65-F5344CB8AC3E}">
        <p14:creationId xmlns:p14="http://schemas.microsoft.com/office/powerpoint/2010/main" val="4159109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36406-6D2D-C450-0491-D7F93DC2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112293-1FDA-B9F7-2C72-DA40581EC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Peeling de diamante – aumento da circulação sanguínea e renovação celular </a:t>
            </a:r>
          </a:p>
          <a:p>
            <a:r>
              <a:rPr lang="pt-BR" dirty="0"/>
              <a:t>Peeling químico - ajuda no processo de regeneração da pele</a:t>
            </a:r>
          </a:p>
          <a:p>
            <a:r>
              <a:rPr lang="pt-BR" dirty="0" err="1"/>
              <a:t>Carboxiterapia</a:t>
            </a:r>
            <a:r>
              <a:rPr lang="pt-BR" dirty="0"/>
              <a:t> – reorganiza as fibras de colágeno e elástica aumento da circulação sanguínea </a:t>
            </a:r>
          </a:p>
          <a:p>
            <a:r>
              <a:rPr lang="pt-BR" dirty="0" err="1"/>
              <a:t>Microagulhamento</a:t>
            </a:r>
            <a:r>
              <a:rPr lang="pt-BR" dirty="0"/>
              <a:t> - </a:t>
            </a:r>
            <a:r>
              <a:rPr lang="pt-BR" dirty="0" err="1"/>
              <a:t>microagulhas</a:t>
            </a:r>
            <a:r>
              <a:rPr lang="pt-BR" dirty="0"/>
              <a:t> que penetram na pele – induz a produção de colágeno</a:t>
            </a:r>
          </a:p>
          <a:p>
            <a:r>
              <a:rPr lang="pt-BR" dirty="0" err="1"/>
              <a:t>Striort</a:t>
            </a:r>
            <a:r>
              <a:rPr lang="pt-BR" dirty="0"/>
              <a:t> – </a:t>
            </a:r>
            <a:r>
              <a:rPr lang="pt-BR" dirty="0" err="1"/>
              <a:t>endermoterapia</a:t>
            </a:r>
            <a:endParaRPr lang="pt-BR" dirty="0"/>
          </a:p>
          <a:p>
            <a:r>
              <a:rPr lang="pt-BR" dirty="0"/>
              <a:t>Radiofrequência – aumento de colágeno e sustentação da elastina </a:t>
            </a:r>
          </a:p>
          <a:p>
            <a:r>
              <a:rPr lang="pt-BR" dirty="0"/>
              <a:t>Camuflagem – pigmentação da pele </a:t>
            </a:r>
          </a:p>
          <a:p>
            <a:r>
              <a:rPr lang="pt-BR" dirty="0"/>
              <a:t>Ácido glicólico aplicado em loções – estimula a produção de colágeno</a:t>
            </a:r>
          </a:p>
        </p:txBody>
      </p:sp>
    </p:spTree>
    <p:extLst>
      <p:ext uri="{BB962C8B-B14F-4D97-AF65-F5344CB8AC3E}">
        <p14:creationId xmlns:p14="http://schemas.microsoft.com/office/powerpoint/2010/main" val="3653990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51BBAC4-66B8-7A16-36D3-28C969310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61" r="24559"/>
          <a:stretch/>
        </p:blipFill>
        <p:spPr>
          <a:xfrm>
            <a:off x="245207" y="536740"/>
            <a:ext cx="2385391" cy="45367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48C595-2F85-1E42-5BBF-961E5AE7D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487" y="493682"/>
            <a:ext cx="1998385" cy="50734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A65F607-6337-4311-A0CB-BDBBA4D35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6" r="30522"/>
          <a:stretch/>
        </p:blipFill>
        <p:spPr>
          <a:xfrm>
            <a:off x="4500953" y="310982"/>
            <a:ext cx="1972959" cy="51754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BD453D-AB86-C4DE-0FCA-A9697EE6D9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28" t="7826"/>
          <a:stretch/>
        </p:blipFill>
        <p:spPr>
          <a:xfrm>
            <a:off x="6653993" y="960808"/>
            <a:ext cx="2626393" cy="43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1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CDCFF20-3334-162C-1E24-407236ED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413" y="384797"/>
            <a:ext cx="3881437" cy="38814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59567C1-9FC7-05AA-13E0-C7905307B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96"/>
          <a:stretch/>
        </p:blipFill>
        <p:spPr>
          <a:xfrm>
            <a:off x="5791199" y="384797"/>
            <a:ext cx="3110120" cy="31718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EB9BB2-A22A-36CA-16BB-2C6435F97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87" y="4501942"/>
            <a:ext cx="2956891" cy="197126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EA8350-5FFB-89E7-A4F5-9DF8BB64F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670"/>
          <a:stretch/>
        </p:blipFill>
        <p:spPr>
          <a:xfrm>
            <a:off x="4851953" y="4051176"/>
            <a:ext cx="3110120" cy="24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1C2B4-78AA-AD23-C001-2101387B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BR" dirty="0" err="1"/>
              <a:t>Fibroedemagelóide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306866-3419-ACE1-B01B-FCCCF867E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801"/>
            <a:ext cx="8596668" cy="42125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 celulite é uma fisiopatologia que afeta principalmente as mulheres (apenas 10% dos homens) e não depende do peso . </a:t>
            </a:r>
          </a:p>
          <a:p>
            <a:r>
              <a:rPr lang="pt-BR" dirty="0"/>
              <a:t>Caracteriza-se pelo aspecto ondulado da pele, tipo </a:t>
            </a:r>
            <a:r>
              <a:rPr lang="pt-BR" dirty="0">
                <a:solidFill>
                  <a:srgbClr val="FF3300"/>
                </a:solidFill>
              </a:rPr>
              <a:t>“casca de laranja”, </a:t>
            </a:r>
            <a:r>
              <a:rPr lang="pt-BR" dirty="0"/>
              <a:t>em algumas áreas do corpo. </a:t>
            </a:r>
          </a:p>
          <a:p>
            <a:r>
              <a:rPr lang="pt-BR" dirty="0"/>
              <a:t>É uma doença sem cura, embora possamos colocar meios para melhorar . </a:t>
            </a:r>
          </a:p>
          <a:p>
            <a:r>
              <a:rPr lang="pt-BR" dirty="0"/>
              <a:t>Significa que uma pessoa muito magra pode ter celulite, assim como um obeso do tipo II pode não ter. </a:t>
            </a:r>
          </a:p>
          <a:p>
            <a:r>
              <a:rPr lang="pt-BR" dirty="0"/>
              <a:t>Pensamos que ao perder peso nos livraremos da celulite, mas não tem que ser assim, pois, embora uma alimentação saudável e equilibrada, bem como um estilo de vida ativo e um peso adequado contribuam significativamente para a melhoria da saúde em geral.</a:t>
            </a:r>
          </a:p>
          <a:p>
            <a:r>
              <a:rPr lang="pt-BR" dirty="0"/>
              <a:t>E, embora a celulite possa aparecer em qualquer tecido subcutâneo superficial, geralmente ocorre nas pernas.</a:t>
            </a:r>
          </a:p>
        </p:txBody>
      </p:sp>
    </p:spTree>
    <p:extLst>
      <p:ext uri="{BB962C8B-B14F-4D97-AF65-F5344CB8AC3E}">
        <p14:creationId xmlns:p14="http://schemas.microsoft.com/office/powerpoint/2010/main" val="2133839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7B87DB-F548-FE08-645E-0755EA92E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43199"/>
            <a:ext cx="8596668" cy="3882887"/>
          </a:xfrm>
        </p:spPr>
        <p:txBody>
          <a:bodyPr>
            <a:normAutofit/>
          </a:bodyPr>
          <a:lstStyle/>
          <a:p>
            <a:r>
              <a:rPr lang="pt-BR" dirty="0"/>
              <a:t>Hoje o tratamento contra esta disfunção é uma realidade desde 2015, com resultados bastante impressionantes graças a </a:t>
            </a:r>
            <a:r>
              <a:rPr lang="pt-BR" b="1" dirty="0">
                <a:solidFill>
                  <a:srgbClr val="00B050"/>
                </a:solidFill>
              </a:rPr>
              <a:t>STRIORT®</a:t>
            </a:r>
            <a:r>
              <a:rPr lang="pt-BR" dirty="0"/>
              <a:t>, capaz de reduzir a aparência das estrias brancas em até 80% já na primeira sessão, tratamento feito exclusivamente em cabine estética por Profissionais Habilitadas.</a:t>
            </a:r>
          </a:p>
          <a:p>
            <a:r>
              <a:rPr lang="pt-BR" dirty="0"/>
              <a:t>O tratamento em Clínicas Habilitadas leva em média 30 minutos e é possível trata até duas áreas por aplicação (costas e abdome, abdome e coxas, coxas e axilas, axilas e costas e assim sucessivamente).</a:t>
            </a:r>
          </a:p>
          <a:p>
            <a:r>
              <a:rPr lang="pt-BR" dirty="0"/>
              <a:t>Após 15 dias da aplicação já é possível observar uma regeneração significativa da pele, onde na maioria dos casos o resultado realmente impressiona.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FF9022C-4F53-1E09-4339-D20C5067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82" y="129167"/>
            <a:ext cx="4449417" cy="26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C650AF-DA1A-23AE-D320-B62C3729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17913"/>
            <a:ext cx="8596668" cy="3523449"/>
          </a:xfrm>
        </p:spPr>
        <p:txBody>
          <a:bodyPr/>
          <a:lstStyle/>
          <a:p>
            <a:r>
              <a:rPr lang="pt-BR" dirty="0"/>
              <a:t>Já as estrias vermelhas e rosadas você trata em casa, com o, um mix de 4 produtos fabricados pela </a:t>
            </a:r>
            <a:r>
              <a:rPr lang="pt-BR" dirty="0" err="1"/>
              <a:t>Bothanica</a:t>
            </a:r>
            <a:r>
              <a:rPr lang="pt-BR" dirty="0"/>
              <a:t> Mineral®, que promove a Regeneração, Reestruturação e Renovação das fibras de colágeno e elastina. </a:t>
            </a:r>
          </a:p>
          <a:p>
            <a:r>
              <a:rPr lang="pt-BR" dirty="0"/>
              <a:t>Mas caso você queira acelerar ainda mais este processo, mesmo as estrias vermelhas, rosadas ou </a:t>
            </a:r>
            <a:r>
              <a:rPr lang="pt-BR" dirty="0" err="1"/>
              <a:t>hiperpigmentadas</a:t>
            </a:r>
            <a:r>
              <a:rPr lang="pt-BR" dirty="0"/>
              <a:t> é recomendado o tratamento.                              </a:t>
            </a:r>
          </a:p>
          <a:p>
            <a:r>
              <a:rPr lang="pt-BR" dirty="0"/>
              <a:t>STRIORT® - Fim das Estrias é um tratamento não invasivo, considerado, na atualidade, o melhor no combate a todos os tipos de estrias, desde as rosas ou vermelhas, </a:t>
            </a:r>
            <a:r>
              <a:rPr lang="pt-BR" dirty="0" err="1"/>
              <a:t>hiperpigmentadas</a:t>
            </a:r>
            <a:r>
              <a:rPr lang="pt-BR" dirty="0"/>
              <a:t> ou brancas).</a:t>
            </a:r>
          </a:p>
          <a:p>
            <a:r>
              <a:rPr lang="pt-BR" dirty="0"/>
              <a:t>https://www.youtube.com/watch?v=Xpssgqr9F2o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8654B6-7AD1-7922-57F0-0E2F3E366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204" y="0"/>
            <a:ext cx="4488822" cy="263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8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C9A23B-C6B5-124E-1151-0F4596303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80661"/>
            <a:ext cx="8596668" cy="5060701"/>
          </a:xfrm>
        </p:spPr>
        <p:txBody>
          <a:bodyPr/>
          <a:lstStyle/>
          <a:p>
            <a:r>
              <a:rPr lang="pt-BR" dirty="0"/>
              <a:t>Os produtos ortomoleculares não agem apenas superficialmente e de forma localizada, mas penetram profundamente nas camadas internas dos tecidos trazendo reequilíbrio orgânico, a cosmetologia Ortomolecular, pelo fato de possuir em sua fórmula uma grande quantidade de ativos antioxidantes.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5D92D7-FB00-E47C-2FDB-ED7F7348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585" y="2698087"/>
            <a:ext cx="47625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8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B128FA0-3F9C-3563-23A3-5901B2298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68" y="2186150"/>
            <a:ext cx="3719719" cy="36750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EBC1D1-9965-8046-939B-62432506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08" y="2037521"/>
            <a:ext cx="3972340" cy="39723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53EB33-B7A5-8C1D-3969-D7F59DADA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747" y="348"/>
            <a:ext cx="3462723" cy="20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07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F912EA7-1822-A05C-B97D-F7C82F04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16" y="1862965"/>
            <a:ext cx="3739393" cy="37393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3493D2D-27F6-2A6C-967D-4169E1F7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35" y="1862964"/>
            <a:ext cx="3739394" cy="37393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502F0F-435F-B17E-5437-52FB04FA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130" y="-70713"/>
            <a:ext cx="4487045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25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C269F-73C3-9E39-DC5A-0098AE8F7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86679"/>
            <a:ext cx="8596668" cy="4954684"/>
          </a:xfrm>
        </p:spPr>
        <p:txBody>
          <a:bodyPr/>
          <a:lstStyle/>
          <a:p>
            <a:r>
              <a:rPr lang="pt-BR" dirty="0"/>
              <a:t>Vídeo</a:t>
            </a:r>
          </a:p>
          <a:p>
            <a:r>
              <a:rPr lang="pt-BR" dirty="0"/>
              <a:t> https://www.youtube.com/watch?v=pQ-tQ_sbiQI</a:t>
            </a:r>
          </a:p>
        </p:txBody>
      </p:sp>
    </p:spTree>
    <p:extLst>
      <p:ext uri="{BB962C8B-B14F-4D97-AF65-F5344CB8AC3E}">
        <p14:creationId xmlns:p14="http://schemas.microsoft.com/office/powerpoint/2010/main" val="3600948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8B129-B0AA-0658-CC1D-72E67AE2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Obesidade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69513-3733-C25B-5F04-973432876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7497"/>
            <a:ext cx="8596668" cy="4543866"/>
          </a:xfrm>
        </p:spPr>
        <p:txBody>
          <a:bodyPr/>
          <a:lstStyle/>
          <a:p>
            <a:r>
              <a:rPr lang="pt-BR" dirty="0"/>
              <a:t>A obesidade é o acúmulo de gordura no corpo causado quase sempre por um consumo de energia na alimentação, superior àquela usada pelo organismo para sua manutenção e realização das atividades do dia-a-dia. </a:t>
            </a:r>
          </a:p>
          <a:p>
            <a:r>
              <a:rPr lang="pt-BR" dirty="0">
                <a:solidFill>
                  <a:srgbClr val="FF0000"/>
                </a:solidFill>
              </a:rPr>
              <a:t>Ou seja: a ingestão alimentar é maior que o gasto energético correspondente</a:t>
            </a:r>
            <a:r>
              <a:rPr lang="pt-BR" dirty="0"/>
              <a:t>.</a:t>
            </a:r>
          </a:p>
          <a:p>
            <a:r>
              <a:rPr lang="pt-BR" dirty="0"/>
              <a:t>Pessoas obesas têm maior probabilidade de desenvolver doenças como pressão alta, diabetes, problemas nas articulações, dificuldades respiratórias, gota, pedras na vesícula e até algumas formas de câncer.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EA2BA3-B1FF-9EB6-12A5-30D5EF1F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3922636"/>
            <a:ext cx="3812162" cy="255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097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366F06-FC89-F017-DE6B-65CF7DAB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16835"/>
            <a:ext cx="8596668" cy="5524527"/>
          </a:xfrm>
        </p:spPr>
        <p:txBody>
          <a:bodyPr/>
          <a:lstStyle/>
          <a:p>
            <a:r>
              <a:rPr lang="pt-BR" dirty="0"/>
              <a:t>De acordo com </a:t>
            </a:r>
            <a:r>
              <a:rPr lang="pt-BR" dirty="0">
                <a:solidFill>
                  <a:srgbClr val="00B050"/>
                </a:solidFill>
              </a:rPr>
              <a:t>a Organização Mundial da Saúde (OMS), </a:t>
            </a:r>
            <a:r>
              <a:rPr lang="pt-BR" dirty="0"/>
              <a:t>a obesidade não só é um dos maiores problemas de saúde pública do mundo, como também uma doença multifatorial, isto é, </a:t>
            </a:r>
            <a:r>
              <a:rPr lang="pt-BR" dirty="0">
                <a:solidFill>
                  <a:srgbClr val="FF0000"/>
                </a:solidFill>
              </a:rPr>
              <a:t>um problema que está além da estética. </a:t>
            </a:r>
            <a:endParaRPr lang="pt-BR" dirty="0"/>
          </a:p>
          <a:p>
            <a:r>
              <a:rPr lang="pt-BR" dirty="0"/>
              <a:t>Além disso, a obesidade é crônica, isto significa que o emagrecimento não depende só da pessoa e da sua força de vontade, pois outros fatores podem prejudicar e atrapalhar esse processo em busca de uma vida mais saudável. </a:t>
            </a:r>
          </a:p>
        </p:txBody>
      </p:sp>
    </p:spTree>
    <p:extLst>
      <p:ext uri="{BB962C8B-B14F-4D97-AF65-F5344CB8AC3E}">
        <p14:creationId xmlns:p14="http://schemas.microsoft.com/office/powerpoint/2010/main" val="3641296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985E0-2C7F-E786-0B8A-D70AB2A9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e tratamentos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BD3AF8-04D1-3551-B0CD-7E533EBE6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diagnóstico da obesidade é feito através do IMC (Índice de Massa Corporal), sendo essa uma das formas mais indicadas pela OMS.</a:t>
            </a:r>
          </a:p>
          <a:p>
            <a:r>
              <a:rPr lang="pt-BR" dirty="0"/>
              <a:t>O cálculo do IMC é feito pelo peso (kg) em que divide-se pela altura (cm) x altura (cm). Se o resultado estiver entre 25 e 30, a pessoa está com sobrepeso.</a:t>
            </a:r>
          </a:p>
          <a:p>
            <a:endParaRPr lang="pt-BR" dirty="0"/>
          </a:p>
          <a:p>
            <a:r>
              <a:rPr lang="pt-BR" dirty="0"/>
              <a:t>De 30 a 35, o grau de risco está alto, sendo caracterizado como obesidade grau 1;</a:t>
            </a:r>
          </a:p>
          <a:p>
            <a:r>
              <a:rPr lang="pt-BR" dirty="0"/>
              <a:t> 35 a 40, a obesidade é grau 2; </a:t>
            </a:r>
          </a:p>
          <a:p>
            <a:r>
              <a:rPr lang="pt-BR" dirty="0"/>
              <a:t>40 a 45, a obesidade é mórbida. </a:t>
            </a:r>
          </a:p>
        </p:txBody>
      </p:sp>
    </p:spTree>
    <p:extLst>
      <p:ext uri="{BB962C8B-B14F-4D97-AF65-F5344CB8AC3E}">
        <p14:creationId xmlns:p14="http://schemas.microsoft.com/office/powerpoint/2010/main" val="3742199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4E823-463C-A5AB-E7F2-58C6F1DD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Calcular o IMC - Índice de massa corporal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15A1279-5F6C-244B-7727-201CD4752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297" y="1385053"/>
            <a:ext cx="4547705" cy="24116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378ED4-5742-D5C3-4F41-4ABA37F8C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97" y="3848572"/>
            <a:ext cx="6587403" cy="283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2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848B238-52D9-1C6A-44FB-D30A924EB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98" y="798409"/>
            <a:ext cx="8470176" cy="48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6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A977A-E1F4-488A-160D-FE104278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Obesidade e suas causas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922E44-F273-1E54-F33F-F8BA687B3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obesidade define-se como uma doença em que a concentração de gordura corporal prejudica a saúde do indivíduo. </a:t>
            </a:r>
          </a:p>
          <a:p>
            <a:r>
              <a:rPr lang="pt-BR" dirty="0">
                <a:solidFill>
                  <a:srgbClr val="00B050"/>
                </a:solidFill>
              </a:rPr>
              <a:t>De longe de ser uma causa fortificada pela estética, </a:t>
            </a:r>
            <a:r>
              <a:rPr lang="pt-BR" dirty="0"/>
              <a:t>o excesso de peso traz consequências e limitações como infecções acarretadas pela dobras de pele, problemas na coluna por conta do peso, além de limitações de movimentos. </a:t>
            </a:r>
          </a:p>
          <a:p>
            <a:r>
              <a:rPr lang="pt-BR" dirty="0"/>
              <a:t>Como já foi dito, a obesidade é uma doença multifatorial, ou seja, </a:t>
            </a:r>
            <a:r>
              <a:rPr lang="pt-BR" u="sng" dirty="0"/>
              <a:t>suas causas podem variar, como o desequilíbrio dos hormônios, fatores genéticos, sedentarismo, medicamentos, distúrbios emocionais (que podem se agravar com o excesso de peso), gravidez e até problemas sociais. </a:t>
            </a:r>
          </a:p>
        </p:txBody>
      </p:sp>
    </p:spTree>
    <p:extLst>
      <p:ext uri="{BB962C8B-B14F-4D97-AF65-F5344CB8AC3E}">
        <p14:creationId xmlns:p14="http://schemas.microsoft.com/office/powerpoint/2010/main" val="417887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675001-9964-C0E9-2372-D298553E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Tratamentos estéticos e obesidade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ED5EDA-86AE-9661-6384-98AB45447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obesidade é um tabu e o assunto que precisa de debate de forma séria.</a:t>
            </a:r>
          </a:p>
          <a:p>
            <a:r>
              <a:rPr lang="pt-BR" dirty="0"/>
              <a:t>Além dos tratamentos conhecidos, como reeducação alimentar e exercícios físicos, há tratamentos estéticos que podem ajudar nesse processo.</a:t>
            </a:r>
          </a:p>
          <a:p>
            <a:r>
              <a:rPr lang="pt-BR" dirty="0"/>
              <a:t>Entretanto, é preciso compreender que o tratamento da obesidade deve considerar procedimentos além da estética, pois os tratamentos estéticos, muitas vezes, não atuam na causa do problema, apenas melhoram alguns fatores pontuais. </a:t>
            </a:r>
          </a:p>
          <a:p>
            <a:r>
              <a:rPr lang="pt-BR" dirty="0"/>
              <a:t>Tratamentos como eletroterapia, corrente russa, cosméticos e até terapias manuais, no entanto, podem ser usados como aliado, mas não como tratamentos principais. </a:t>
            </a:r>
          </a:p>
        </p:txBody>
      </p:sp>
    </p:spTree>
    <p:extLst>
      <p:ext uri="{BB962C8B-B14F-4D97-AF65-F5344CB8AC3E}">
        <p14:creationId xmlns:p14="http://schemas.microsoft.com/office/powerpoint/2010/main" val="4060213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42101-CD81-54D2-6E39-1AA487B7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Existem vários tipos de obesidade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D9EFF-87E4-9408-01CA-4B57BEA44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Obesidade abdominal</a:t>
            </a:r>
          </a:p>
          <a:p>
            <a:r>
              <a:rPr lang="pt-BR" dirty="0"/>
              <a:t>Como o próprio nome sugere, a obesidade abdominal ocorre quando o acúmulo de gordura se dá sobretudo na região abdominal.</a:t>
            </a:r>
          </a:p>
          <a:p>
            <a:r>
              <a:rPr lang="pt-BR" dirty="0"/>
              <a:t>Nesse caso existe um risco muito mais acentuado de se desenvolver problemas cardíacos, diabetes, e também aumento do colesterol.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1F4F61-C2D5-0D59-3D4D-6884438C8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39" y="4134678"/>
            <a:ext cx="3849882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8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E504D1-DD07-EC34-A89B-063D2BBB5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77079"/>
            <a:ext cx="8596668" cy="5564284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Periférica</a:t>
            </a:r>
          </a:p>
          <a:p>
            <a:r>
              <a:rPr lang="pt-BR" dirty="0"/>
              <a:t>O acúmulo periférico de gordura acontece sobretudo nas coxas, quadris e nádegas e é mais comum nos indivíduos do sexo feminino.</a:t>
            </a:r>
          </a:p>
          <a:p>
            <a:r>
              <a:rPr lang="pt-BR" dirty="0"/>
              <a:t>Quando o sobrepeso desse tipo se instala, geralmente surgem impactos negativos como problemas de joelho e varizes.</a:t>
            </a:r>
          </a:p>
          <a:p>
            <a:pPr marL="0" indent="0">
              <a:buNone/>
            </a:pPr>
            <a:r>
              <a:rPr lang="pt-BR" dirty="0"/>
              <a:t>Deposição homogênea de gordura</a:t>
            </a:r>
          </a:p>
          <a:p>
            <a:r>
              <a:rPr lang="pt-BR" dirty="0"/>
              <a:t>Como o próprio nome sugere, esse tipo de deposição de gordura ocorre em todo o corpo de maneira generalizada.</a:t>
            </a:r>
          </a:p>
          <a:p>
            <a:r>
              <a:rPr lang="pt-BR" dirty="0"/>
              <a:t>Uma questão importante aqui é que nesse caso o aumento de peso demora mais a ser percebido e, por isso a pessoa acaba engordando muito, chegando aos estágios mais avançados da obesidade.</a:t>
            </a:r>
          </a:p>
        </p:txBody>
      </p:sp>
    </p:spTree>
    <p:extLst>
      <p:ext uri="{BB962C8B-B14F-4D97-AF65-F5344CB8AC3E}">
        <p14:creationId xmlns:p14="http://schemas.microsoft.com/office/powerpoint/2010/main" val="273712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53F2C-268B-9A76-D8E7-F8A5D951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Principais fatores que contribuem para a obesidade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57D638-7495-7457-B0DC-B87046D75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 sociedade moderna, a obesidade está se tornando cada vez mais comum, porque há diversos fatores que contribuem para isso, como os meios de transporte mais acessíveis e os alimentos ultra processados, por exemplo.</a:t>
            </a:r>
          </a:p>
          <a:p>
            <a:r>
              <a:rPr lang="pt-BR" dirty="0"/>
              <a:t>Mas há também fatores internos do indivíduo que podem levar ao quadro. Veja a seguir quais são os principais.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61AE7C-E776-224B-BEE3-53CED45B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5" y="4140880"/>
            <a:ext cx="4320416" cy="21075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BABEAE-6E97-34B1-2BF3-9515E0110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1" y="4100975"/>
            <a:ext cx="3803374" cy="21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5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57B0BC-1F1C-4781-0474-7C4F2D120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30087"/>
            <a:ext cx="8596668" cy="5498024"/>
          </a:xfrm>
        </p:spPr>
        <p:txBody>
          <a:bodyPr>
            <a:normAutofit/>
          </a:bodyPr>
          <a:lstStyle/>
          <a:p>
            <a:r>
              <a:rPr lang="pt-BR" dirty="0"/>
              <a:t>Fatores genéticos</a:t>
            </a:r>
          </a:p>
          <a:p>
            <a:r>
              <a:rPr lang="pt-BR" dirty="0"/>
              <a:t>Histórico familiar</a:t>
            </a:r>
          </a:p>
          <a:p>
            <a:r>
              <a:rPr lang="pt-BR" dirty="0"/>
              <a:t>Doença</a:t>
            </a:r>
          </a:p>
          <a:p>
            <a:r>
              <a:rPr lang="pt-BR" dirty="0"/>
              <a:t>Idade</a:t>
            </a:r>
          </a:p>
          <a:p>
            <a:r>
              <a:rPr lang="pt-BR" dirty="0"/>
              <a:t>Alterações psicológicas</a:t>
            </a:r>
          </a:p>
          <a:p>
            <a:r>
              <a:rPr lang="pt-BR" dirty="0"/>
              <a:t>Gravidez</a:t>
            </a:r>
          </a:p>
          <a:p>
            <a:r>
              <a:rPr lang="pt-BR" dirty="0"/>
              <a:t>Dieta</a:t>
            </a:r>
          </a:p>
          <a:p>
            <a:r>
              <a:rPr lang="pt-BR" dirty="0"/>
              <a:t>Sedentarismo</a:t>
            </a:r>
          </a:p>
        </p:txBody>
      </p:sp>
    </p:spTree>
    <p:extLst>
      <p:ext uri="{BB962C8B-B14F-4D97-AF65-F5344CB8AC3E}">
        <p14:creationId xmlns:p14="http://schemas.microsoft.com/office/powerpoint/2010/main" val="2649468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83D9F5A-D200-B072-E25F-F63D4ABC7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296" y="380046"/>
            <a:ext cx="5695356" cy="62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5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76263-EAA3-D290-E339-3120C2D0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Gordura localizada: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4B63D3-A11F-E675-A10E-FABFDD6FD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/>
          <a:lstStyle/>
          <a:p>
            <a:r>
              <a:rPr lang="pt-BR" dirty="0"/>
              <a:t>A gordura localizada é o acúmulo de tecido adiposo em determinadas regiões do corpo. </a:t>
            </a:r>
          </a:p>
          <a:p>
            <a:r>
              <a:rPr lang="pt-BR" dirty="0"/>
              <a:t>Sua formação pode ser decorrente de ausência de uma dieta fracionada, maus hábitos alimentares sedentarismos, ação hormonal, predisposição genética ou excesso de gordura corporal.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EA1303-395A-3F2A-DB93-7DDA943D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92" y="3604591"/>
            <a:ext cx="3790122" cy="28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0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8CCD01-0BDA-535A-A224-4A8977E9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14401"/>
            <a:ext cx="8771466" cy="5126962"/>
          </a:xfrm>
        </p:spPr>
        <p:txBody>
          <a:bodyPr/>
          <a:lstStyle/>
          <a:p>
            <a:r>
              <a:rPr lang="pt-BR" dirty="0"/>
              <a:t>Quando falamos em gordura na área abdominal, devemos nos atentar aos seus tipos. O primeiro é chamado de “gordura subcutânea” e localiza-se abaixo da pele e em cima dos músculos abdominais. </a:t>
            </a:r>
          </a:p>
          <a:p>
            <a:r>
              <a:rPr lang="pt-BR" dirty="0"/>
              <a:t>O outro tipo é chamado de “gordura visceral”, e fica em uma camada mais profunda do abdômen, precisamente embaixo dos músculos e ao redor dos órgãos.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31D368-7B53-7C14-4027-BC649F003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971" y="3170460"/>
            <a:ext cx="4756057" cy="31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3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025561-CE26-F9FC-A688-A5837D776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43339"/>
            <a:ext cx="8596668" cy="5498023"/>
          </a:xfrm>
        </p:spPr>
        <p:txBody>
          <a:bodyPr>
            <a:normAutofit/>
          </a:bodyPr>
          <a:lstStyle/>
          <a:p>
            <a:r>
              <a:rPr lang="pt-BR" dirty="0"/>
              <a:t>O primeiro tipo se “esconde” em locais como, abdômen, coxas, nádegas ou braços, e é frequentemente ponto de incômodo estético, mas não necessariamente é fator de risco para a saúde.</a:t>
            </a:r>
          </a:p>
          <a:p>
            <a:r>
              <a:rPr lang="pt-BR" dirty="0"/>
              <a:t>Já a gordura visceral é metabolicamente ativa e tem sido fortemente ligada ao risco para uma série de doenças graves. Esse acúmulo ocorre ao redor dos órgãos abdominais, então não é necessário estar acima do peso ou obeso para desenvolvê-la.</a:t>
            </a:r>
          </a:p>
          <a:p>
            <a:r>
              <a:rPr lang="pt-BR" dirty="0"/>
              <a:t>Nas mulheres, o acúmulo ocorre principalmente nas coxas e no quadril. Isso acontece por conta dos hormônios exclusivamente femininos: estrógeno e progesterona.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33FDAC-0ACC-7150-5A6A-00A37ECB1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3815163"/>
            <a:ext cx="4206447" cy="28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6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06331-B257-0C5A-6225-A98583AB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Causas: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06DFAC-4DA3-6DC8-D811-1A2C8E042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b="1" dirty="0"/>
              <a:t>Existe inúmeras suposições não comprovadas. Genética, etnia, biotipo corporal e distribuição de gordura. </a:t>
            </a:r>
          </a:p>
          <a:p>
            <a:r>
              <a:rPr lang="pt-BR" dirty="0"/>
              <a:t>– Fator genético é importante;</a:t>
            </a:r>
          </a:p>
          <a:p>
            <a:r>
              <a:rPr lang="pt-BR" dirty="0"/>
              <a:t>– Problemas circulatórios: quando o sangue não flui bem, a drenagem das toxinas fica prejudicada e isso deixa o líquido que fica entre as células mais viscoso;</a:t>
            </a:r>
          </a:p>
          <a:p>
            <a:r>
              <a:rPr lang="pt-BR" dirty="0"/>
              <a:t>– Alterações hormonais: níveis de estrogênio muito altos provocam disfunções no metabolismo que podem criar ou agravar a celulite. A pílula anticoncepcional também pode desencadear o problema, pois adiciona mais uma dose de hormônios circulando no organismo;</a:t>
            </a:r>
          </a:p>
          <a:p>
            <a:r>
              <a:rPr lang="pt-BR" dirty="0"/>
              <a:t>– Também é importante analisar o estilo de vida, pois, má alimentação com excesso de açúcares e carboidratos, falta de atividade física, tensão emocional e excesso de toxinas no organismo contribuem para o aparecimento da celulite.</a:t>
            </a:r>
          </a:p>
        </p:txBody>
      </p:sp>
    </p:spTree>
    <p:extLst>
      <p:ext uri="{BB962C8B-B14F-4D97-AF65-F5344CB8AC3E}">
        <p14:creationId xmlns:p14="http://schemas.microsoft.com/office/powerpoint/2010/main" val="3141227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A5612AC-E626-A4C2-93F6-6154CEDE2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153" y="440911"/>
            <a:ext cx="5976178" cy="59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0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82F53-830F-84A2-0245-CDCAD9DD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3959FA-AF8B-081E-B33B-B933F8BD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Dreno </a:t>
            </a:r>
            <a:r>
              <a:rPr lang="pt-BR" dirty="0" err="1"/>
              <a:t>detox</a:t>
            </a:r>
            <a:endParaRPr lang="pt-BR" dirty="0"/>
          </a:p>
          <a:p>
            <a:r>
              <a:rPr lang="pt-BR" u="sng" dirty="0">
                <a:solidFill>
                  <a:srgbClr val="FFC000"/>
                </a:solidFill>
              </a:rPr>
              <a:t>Drenagem linfática </a:t>
            </a:r>
          </a:p>
          <a:p>
            <a:r>
              <a:rPr lang="pt-BR" u="sng" dirty="0">
                <a:solidFill>
                  <a:srgbClr val="FFC000"/>
                </a:solidFill>
              </a:rPr>
              <a:t>Termoterapia</a:t>
            </a:r>
            <a:r>
              <a:rPr lang="pt-BR" u="sng" dirty="0"/>
              <a:t> </a:t>
            </a:r>
          </a:p>
          <a:p>
            <a:r>
              <a:rPr lang="pt-BR" u="sng" dirty="0">
                <a:solidFill>
                  <a:srgbClr val="FFC000"/>
                </a:solidFill>
              </a:rPr>
              <a:t>Radiofrequência </a:t>
            </a:r>
          </a:p>
          <a:p>
            <a:r>
              <a:rPr lang="pt-BR" u="sng" dirty="0" err="1">
                <a:solidFill>
                  <a:srgbClr val="FFC000"/>
                </a:solidFill>
              </a:rPr>
              <a:t>Endermoterapia</a:t>
            </a:r>
            <a:r>
              <a:rPr lang="pt-BR" u="sng" dirty="0"/>
              <a:t> </a:t>
            </a:r>
          </a:p>
          <a:p>
            <a:r>
              <a:rPr lang="pt-BR" u="sng" dirty="0" err="1">
                <a:solidFill>
                  <a:srgbClr val="FFC000"/>
                </a:solidFill>
              </a:rPr>
              <a:t>Criolipólise</a:t>
            </a:r>
            <a:r>
              <a:rPr lang="pt-BR" u="sng" dirty="0">
                <a:solidFill>
                  <a:srgbClr val="FFC000"/>
                </a:solidFill>
              </a:rPr>
              <a:t> </a:t>
            </a:r>
          </a:p>
          <a:p>
            <a:r>
              <a:rPr lang="pt-BR" u="sng" dirty="0" err="1">
                <a:solidFill>
                  <a:srgbClr val="FFC000"/>
                </a:solidFill>
              </a:rPr>
              <a:t>Intradermoterapia</a:t>
            </a:r>
            <a:r>
              <a:rPr lang="pt-BR" u="sng" dirty="0">
                <a:solidFill>
                  <a:srgbClr val="FFC000"/>
                </a:solidFill>
              </a:rPr>
              <a:t> </a:t>
            </a:r>
          </a:p>
          <a:p>
            <a:r>
              <a:rPr lang="pt-BR" u="sng" dirty="0" err="1">
                <a:solidFill>
                  <a:srgbClr val="FFC000"/>
                </a:solidFill>
              </a:rPr>
              <a:t>Carboxiterapia</a:t>
            </a:r>
            <a:r>
              <a:rPr lang="pt-BR" u="sng" dirty="0"/>
              <a:t> </a:t>
            </a:r>
          </a:p>
          <a:p>
            <a:r>
              <a:rPr lang="pt-BR" u="sng" dirty="0">
                <a:solidFill>
                  <a:srgbClr val="FFC000"/>
                </a:solidFill>
              </a:rPr>
              <a:t>Ultrassom</a:t>
            </a:r>
            <a:r>
              <a:rPr lang="pt-BR" u="sng" dirty="0"/>
              <a:t>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7907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858F00-F64C-1490-80B7-DD194788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Intradermoterapia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668F4F-6446-1705-9D45-C0AF9882A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68092" cy="388077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 </a:t>
            </a:r>
            <a:r>
              <a:rPr lang="pt-BR" dirty="0" err="1"/>
              <a:t>intratermoterapia</a:t>
            </a:r>
            <a:r>
              <a:rPr lang="pt-BR" dirty="0"/>
              <a:t> é um procedimento estético muito eficiente para gordura localizada, porém, o ideal é que seja realizado em conjunto com outros procedimentos, desta forma o resultado é potencializado.</a:t>
            </a:r>
          </a:p>
          <a:p>
            <a:r>
              <a:rPr lang="pt-BR" dirty="0"/>
              <a:t>A </a:t>
            </a:r>
            <a:r>
              <a:rPr lang="pt-BR" dirty="0" err="1"/>
              <a:t>intradermoterapia</a:t>
            </a:r>
            <a:r>
              <a:rPr lang="pt-BR" dirty="0"/>
              <a:t> é realizada através de injeções com substâncias lipolíticas, ou seja, substâncias que atuam na quebra das células de gordura.</a:t>
            </a:r>
          </a:p>
          <a:p>
            <a:r>
              <a:rPr lang="pt-BR" dirty="0"/>
              <a:t>As aplicações são realizadas utilizando pequenas agulhas, portanto, é praticamente indolor.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DB7B323-F43A-A77B-04DB-1C0186C89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426" y="2160589"/>
            <a:ext cx="4163704" cy="31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2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BB713-F1C2-748E-69E9-34B627B5D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Mescla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DBE16EB-0103-978C-0673-197E267CF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54024"/>
            <a:ext cx="5286144" cy="2632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455A85D-E209-0024-29AE-ABCA2B07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1581978"/>
            <a:ext cx="3694043" cy="369404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2A9ED31-F1A6-A92E-4C8C-5C79FF9CAB78}"/>
              </a:ext>
            </a:extLst>
          </p:cNvPr>
          <p:cNvSpPr txBox="1"/>
          <p:nvPr/>
        </p:nvSpPr>
        <p:spPr>
          <a:xfrm flipH="1">
            <a:off x="1154412" y="4186524"/>
            <a:ext cx="60150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Ativos:</a:t>
            </a:r>
          </a:p>
          <a:p>
            <a:endParaRPr lang="pt-BR" sz="1200" dirty="0"/>
          </a:p>
          <a:p>
            <a:r>
              <a:rPr lang="pt-BR" sz="1200" dirty="0" err="1"/>
              <a:t>Prodizina</a:t>
            </a:r>
            <a:endParaRPr lang="pt-BR" sz="1200" dirty="0"/>
          </a:p>
          <a:p>
            <a:endParaRPr lang="pt-BR" sz="1200" dirty="0"/>
          </a:p>
          <a:p>
            <a:r>
              <a:rPr lang="pt-BR" sz="1200" dirty="0"/>
              <a:t>Arginina</a:t>
            </a:r>
          </a:p>
          <a:p>
            <a:endParaRPr lang="pt-BR" sz="1200" dirty="0"/>
          </a:p>
          <a:p>
            <a:r>
              <a:rPr lang="pt-BR" sz="1200" dirty="0" err="1"/>
              <a:t>Carnitina</a:t>
            </a:r>
            <a:endParaRPr lang="pt-BR" sz="1200" dirty="0"/>
          </a:p>
          <a:p>
            <a:endParaRPr lang="pt-BR" sz="1200" dirty="0"/>
          </a:p>
          <a:p>
            <a:r>
              <a:rPr lang="pt-BR" sz="1200" dirty="0" err="1"/>
              <a:t>Silicio</a:t>
            </a:r>
            <a:endParaRPr lang="pt-BR" sz="1200" dirty="0"/>
          </a:p>
          <a:p>
            <a:endParaRPr lang="pt-BR" sz="1200" dirty="0"/>
          </a:p>
          <a:p>
            <a:r>
              <a:rPr lang="pt-BR" sz="1200" dirty="0"/>
              <a:t>Colina</a:t>
            </a:r>
          </a:p>
        </p:txBody>
      </p:sp>
    </p:spTree>
    <p:extLst>
      <p:ext uri="{BB962C8B-B14F-4D97-AF65-F5344CB8AC3E}">
        <p14:creationId xmlns:p14="http://schemas.microsoft.com/office/powerpoint/2010/main" val="887019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A4360-785F-9CC5-C3B7-853AAEC6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Radiofrequência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2F2CFE-752C-146E-C4FF-0C60A1883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776475" cy="3880773"/>
          </a:xfrm>
        </p:spPr>
        <p:txBody>
          <a:bodyPr>
            <a:normAutofit/>
          </a:bodyPr>
          <a:lstStyle/>
          <a:p>
            <a:r>
              <a:rPr lang="pt-BR" dirty="0"/>
              <a:t>A radiofrequência é um procedimento estético que pode ser realizado no corpo e no rosto.</a:t>
            </a:r>
          </a:p>
          <a:p>
            <a:r>
              <a:rPr lang="pt-BR" dirty="0"/>
              <a:t>O procedimento é realizado através de um laser que aumenta a temperatura da pele até 42 °C.</a:t>
            </a:r>
          </a:p>
          <a:p>
            <a:r>
              <a:rPr lang="pt-BR" dirty="0"/>
              <a:t>Esse aquecimento atinge as camadas de colágenos, fibras musculares e células de gordura.</a:t>
            </a:r>
          </a:p>
          <a:p>
            <a:r>
              <a:rPr lang="pt-BR" dirty="0"/>
              <a:t>A radiofrequência torna a pele mais saudável e queima a gordura localizada da região.</a:t>
            </a:r>
          </a:p>
          <a:p>
            <a:r>
              <a:rPr lang="pt-BR" dirty="0"/>
              <a:t>Durante o procedimento, as células de gordura ficam menores, o que faz com que seja notável a diminuição de medidas.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060FF1-9868-716E-1041-1667EBFE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822" y="2377662"/>
            <a:ext cx="3824909" cy="254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09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30953-2F50-97DD-8EE3-721E99AB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Ultrassom micro e </a:t>
            </a:r>
            <a:r>
              <a:rPr lang="pt-BR" dirty="0" err="1"/>
              <a:t>macrofocado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D729FC-4F19-D91C-DD37-1D28BC1A1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07" y="1916568"/>
            <a:ext cx="5579165" cy="4331832"/>
          </a:xfrm>
        </p:spPr>
        <p:txBody>
          <a:bodyPr>
            <a:normAutofit/>
          </a:bodyPr>
          <a:lstStyle/>
          <a:p>
            <a:r>
              <a:rPr lang="pt-BR" dirty="0"/>
              <a:t>As técnicas de ultrassom micro e </a:t>
            </a:r>
            <a:r>
              <a:rPr lang="pt-BR" dirty="0" err="1"/>
              <a:t>macrofocado</a:t>
            </a:r>
            <a:r>
              <a:rPr lang="pt-BR" dirty="0"/>
              <a:t> utilizam ondas de ultrassom que penetram a pele, aquecendo as camadas mais profundas da pele.</a:t>
            </a:r>
          </a:p>
          <a:p>
            <a:r>
              <a:rPr lang="pt-BR" dirty="0"/>
              <a:t>Por meio da ação do aparelho, é realizada a quebra das células de gordura, além de ser promovida a </a:t>
            </a:r>
            <a:r>
              <a:rPr lang="pt-BR" dirty="0" err="1"/>
              <a:t>microcoagulação</a:t>
            </a:r>
            <a:r>
              <a:rPr lang="pt-BR" dirty="0"/>
              <a:t> dos tecidos e o estímulo à formação de colágeno. Todas essas ações resultam na redução do tecido adiposo localizado.</a:t>
            </a:r>
          </a:p>
          <a:p>
            <a:r>
              <a:rPr lang="pt-BR" dirty="0"/>
              <a:t>Adicionalmente é recomendado que o paciente também invista na prática de exercícios físicos – principalmente aeróbicos – a fim de potencializar a eliminação da gordura.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D031C5-7754-2C2B-88C8-CD710A2B2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093" y="2235076"/>
            <a:ext cx="3184695" cy="29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0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E69ACA-B9D1-4B9D-4466-AB5B0E2B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DC034A-AED0-26B9-B05A-49623B2A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Carboxiterapia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777897-BC41-F384-610E-424740F41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2716696"/>
            <a:ext cx="10919791" cy="401540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 </a:t>
            </a:r>
            <a:r>
              <a:rPr lang="pt-BR" dirty="0" err="1">
                <a:solidFill>
                  <a:schemeClr val="tx1"/>
                </a:solidFill>
              </a:rPr>
              <a:t>carboxiterapia</a:t>
            </a:r>
            <a:r>
              <a:rPr lang="pt-BR" dirty="0">
                <a:solidFill>
                  <a:schemeClr val="tx1"/>
                </a:solidFill>
              </a:rPr>
              <a:t> é uma técnica que se utiliza na área a ser tratada a aplicação de injeções de CO2 medicinal. </a:t>
            </a:r>
          </a:p>
          <a:p>
            <a:r>
              <a:rPr lang="pt-BR" dirty="0">
                <a:solidFill>
                  <a:schemeClr val="tx1"/>
                </a:solidFill>
              </a:rPr>
              <a:t>Dessa maneira, a agulha atinge a profundidade com cerca de 3 mm da pele para injetar o gás carbônico e fazer com que haja um maior aumento da circulação de sangue na região. </a:t>
            </a:r>
          </a:p>
          <a:p>
            <a:r>
              <a:rPr lang="pt-BR" dirty="0">
                <a:solidFill>
                  <a:schemeClr val="tx1"/>
                </a:solidFill>
              </a:rPr>
              <a:t>Com isso, o organismo passa a queimar a gordura para transportar e eliminar o gás.</a:t>
            </a:r>
          </a:p>
          <a:p>
            <a:r>
              <a:rPr lang="pt-BR" dirty="0">
                <a:solidFill>
                  <a:schemeClr val="tx1"/>
                </a:solidFill>
              </a:rPr>
              <a:t>Além disso, o tratamento traz diversos benefícios, como reduzir de maneira eficiente à gordura localizada, melhorar o aspecto da celulite, estimular o aumento das fibras de colágeno e melhorar a circulação sanguínea.</a:t>
            </a:r>
          </a:p>
        </p:txBody>
      </p:sp>
    </p:spTree>
    <p:extLst>
      <p:ext uri="{BB962C8B-B14F-4D97-AF65-F5344CB8AC3E}">
        <p14:creationId xmlns:p14="http://schemas.microsoft.com/office/powerpoint/2010/main" val="373774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F10DA-2B5F-C0F9-FEBB-A9167F02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Drenagem linfática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7B1AA4-8900-B0F5-02EC-DEB27EA32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Esta terapia corporal funciona como importante auxiliar para todos os outros tratamentos voltados para a perda de gordura localizada, já que aumenta a atividade do sistema linfático, favorecendo a eliminação de líquidos retidos (inchaços), com toxinas e outras substâncias.</a:t>
            </a:r>
          </a:p>
          <a:p>
            <a:r>
              <a:rPr lang="pt-BR" dirty="0"/>
              <a:t>A drenagem linfática também é indicada como terapia auxiliar pós-operatória, visando reduzir o inchaço e a reabsorção líquida local.</a:t>
            </a:r>
          </a:p>
          <a:p>
            <a:r>
              <a:rPr lang="pt-BR" dirty="0"/>
              <a:t>Seus principais benefícios são a reabsorção líquida e de edemas pelo corpo, melhora do contorno corporal, aumento da oxigenação local, redução de gordura localizada e auxílio no tratamento de celulites.</a:t>
            </a:r>
          </a:p>
        </p:txBody>
      </p:sp>
    </p:spTree>
    <p:extLst>
      <p:ext uri="{BB962C8B-B14F-4D97-AF65-F5344CB8AC3E}">
        <p14:creationId xmlns:p14="http://schemas.microsoft.com/office/powerpoint/2010/main" val="3422904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C618EF0-09D5-B9A4-837B-BFD135751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3"/>
            <a:ext cx="12192000" cy="6847913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B00FE5-FFBF-BF04-EAAB-ABC69D6C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Criolipólise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03C227-417A-9175-9F4D-B3FC4129E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O procedimento de </a:t>
            </a:r>
            <a:r>
              <a:rPr lang="pt-BR" dirty="0" err="1">
                <a:solidFill>
                  <a:schemeClr val="tx1"/>
                </a:solidFill>
              </a:rPr>
              <a:t>criolipólise</a:t>
            </a:r>
            <a:r>
              <a:rPr lang="pt-BR" dirty="0">
                <a:solidFill>
                  <a:schemeClr val="tx1"/>
                </a:solidFill>
              </a:rPr>
              <a:t> consiste no congelamento da camada gordurosa.</a:t>
            </a:r>
          </a:p>
          <a:p>
            <a:r>
              <a:rPr lang="pt-BR" dirty="0">
                <a:solidFill>
                  <a:schemeClr val="tx1"/>
                </a:solidFill>
              </a:rPr>
              <a:t>Quando em baixas temperaturas, as células gordurosas – chamadas de adipócitos – se rompem com mais facilidade. Em consequência, elas tendem a ser expelidas naturalmente pelo próprio corpo.</a:t>
            </a:r>
          </a:p>
          <a:p>
            <a:r>
              <a:rPr lang="pt-BR" dirty="0">
                <a:solidFill>
                  <a:schemeClr val="tx1"/>
                </a:solidFill>
              </a:rPr>
              <a:t>Em poucas sessões já é possível notar os primeiros resultados.</a:t>
            </a:r>
          </a:p>
          <a:p>
            <a:r>
              <a:rPr lang="pt-BR" dirty="0">
                <a:solidFill>
                  <a:schemeClr val="tx1"/>
                </a:solidFill>
              </a:rPr>
              <a:t>Esse tratamento, no entanto, é contraindicado para gestantes, alérgicos a frio e em casos de tumores no local.</a:t>
            </a:r>
          </a:p>
        </p:txBody>
      </p:sp>
    </p:spTree>
    <p:extLst>
      <p:ext uri="{BB962C8B-B14F-4D97-AF65-F5344CB8AC3E}">
        <p14:creationId xmlns:p14="http://schemas.microsoft.com/office/powerpoint/2010/main" val="302064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F64D00-AF8C-58AD-1301-0509B841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324523" cy="68688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AE9DD8-B799-795E-2BAB-B5BA33FF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Termoterapia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60456A-85BA-0C6A-0E0C-13C5D07D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3513"/>
            <a:ext cx="8596668" cy="4437849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utilização da manta térmica em procedimentos estéticos conta com uma importante alteração na temperatura dos tecidos do corpo, o que promove muitos efeitos positivos. O calor emitido na termoterapia tem alto potencial, e o aumento na temperatura ocorre por meio de energia elétrica, podendo chegar em até 40°</a:t>
            </a:r>
          </a:p>
          <a:p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termoterapia pode ser feita em todo o corpo, como também pode utilizar mantas com tamanho reduzido para tratar locais específicos, principalmente onde a gordura localizada costuma se concentrar, como: abdômen, pernas, coxas, braços, nádegas, flancos e culote.</a:t>
            </a:r>
          </a:p>
          <a:p>
            <a:r>
              <a:rPr lang="pt-B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aquecimento da manta é controlado durante a sessão, podendo variar de acordo com os objetivos do tratamento, local e a quantidade de acúmulo de gordura localizada. </a:t>
            </a:r>
          </a:p>
        </p:txBody>
      </p:sp>
    </p:spTree>
    <p:extLst>
      <p:ext uri="{BB962C8B-B14F-4D97-AF65-F5344CB8AC3E}">
        <p14:creationId xmlns:p14="http://schemas.microsoft.com/office/powerpoint/2010/main" val="180878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935754-CDEC-C289-AC72-88395AA7D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celulite: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26F26F-034F-C516-3701-08115895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17983"/>
            <a:ext cx="8596668" cy="4623379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Os graus de celulite são determinados por meio de uma escala que avalia suas principais características: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31F8EF-A4E6-3011-411B-DE910EF24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7"/>
          <a:stretch/>
        </p:blipFill>
        <p:spPr>
          <a:xfrm>
            <a:off x="1062964" y="2889592"/>
            <a:ext cx="7034114" cy="32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2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E85BE-EC37-7362-510F-0927E551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BENEFÍCIOS DA MANTA TÉRMICA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DBEA41-ECD4-6EB9-104D-072CE8027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Atinge camadas de gordura;</a:t>
            </a:r>
          </a:p>
          <a:p>
            <a:r>
              <a:rPr lang="pt-BR" dirty="0"/>
              <a:t>Combate a celulite;</a:t>
            </a:r>
          </a:p>
          <a:p>
            <a:r>
              <a:rPr lang="pt-BR" dirty="0"/>
              <a:t>Reduz medidas;</a:t>
            </a:r>
          </a:p>
          <a:p>
            <a:r>
              <a:rPr lang="pt-BR" dirty="0"/>
              <a:t>Promove a vasodilatação;</a:t>
            </a:r>
          </a:p>
          <a:p>
            <a:r>
              <a:rPr lang="pt-BR" dirty="0"/>
              <a:t>Aumenta a oxigenação dos tecidos;</a:t>
            </a:r>
          </a:p>
          <a:p>
            <a:r>
              <a:rPr lang="pt-BR" dirty="0"/>
              <a:t>Acelera o metabolismo;</a:t>
            </a:r>
          </a:p>
          <a:p>
            <a:r>
              <a:rPr lang="pt-BR" dirty="0"/>
              <a:t>Estimula o fluxo sanguíneo e linfático;</a:t>
            </a:r>
          </a:p>
          <a:p>
            <a:r>
              <a:rPr lang="pt-BR" dirty="0"/>
              <a:t>Ajuda na eliminação de toxinas e diminui a retenção de líquidos;</a:t>
            </a:r>
          </a:p>
          <a:p>
            <a:r>
              <a:rPr lang="pt-BR" dirty="0"/>
              <a:t>Melhora a elasticidade da pele e absorção de produtos.</a:t>
            </a:r>
          </a:p>
        </p:txBody>
      </p:sp>
    </p:spTree>
    <p:extLst>
      <p:ext uri="{BB962C8B-B14F-4D97-AF65-F5344CB8AC3E}">
        <p14:creationId xmlns:p14="http://schemas.microsoft.com/office/powerpoint/2010/main" val="2935550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BCAF371-3CAB-3B7A-9B10-E1F6CC2B2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794"/>
            <a:ext cx="12192000" cy="68807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1628D4-65CB-3C21-374C-F6E5CEDE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Endermoterapia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4E8F73-210D-DA2C-1B4E-31275A40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69774"/>
            <a:ext cx="9447327" cy="437158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 </a:t>
            </a:r>
            <a:r>
              <a:rPr lang="pt-BR" dirty="0" err="1">
                <a:solidFill>
                  <a:schemeClr val="tx1"/>
                </a:solidFill>
              </a:rPr>
              <a:t>endermoterapia</a:t>
            </a:r>
            <a:r>
              <a:rPr lang="pt-BR" dirty="0">
                <a:solidFill>
                  <a:schemeClr val="tx1"/>
                </a:solidFill>
              </a:rPr>
              <a:t> – ou </a:t>
            </a:r>
            <a:r>
              <a:rPr lang="pt-BR" dirty="0" err="1">
                <a:solidFill>
                  <a:schemeClr val="tx1"/>
                </a:solidFill>
              </a:rPr>
              <a:t>endermologia</a:t>
            </a:r>
            <a:r>
              <a:rPr lang="pt-BR" dirty="0">
                <a:solidFill>
                  <a:schemeClr val="tx1"/>
                </a:solidFill>
              </a:rPr>
              <a:t> – é um procedimento que consiste em um tipo de massagem mais intensa, que promove o deslizamento e descolamento da pele da camada de gordura.</a:t>
            </a:r>
          </a:p>
          <a:p>
            <a:r>
              <a:rPr lang="pt-BR" dirty="0">
                <a:solidFill>
                  <a:schemeClr val="tx1"/>
                </a:solidFill>
              </a:rPr>
              <a:t>A ação desse tratamento promove uma melhora da circulação sanguínea local, favorecendo a eliminação da retenção líquida, moldando o corpo e tornando a pele mais brilhante e macia.</a:t>
            </a:r>
          </a:p>
          <a:p>
            <a:r>
              <a:rPr lang="pt-BR" dirty="0">
                <a:solidFill>
                  <a:schemeClr val="tx1"/>
                </a:solidFill>
              </a:rPr>
              <a:t>A </a:t>
            </a:r>
            <a:r>
              <a:rPr lang="pt-BR" dirty="0" err="1">
                <a:solidFill>
                  <a:schemeClr val="tx1"/>
                </a:solidFill>
              </a:rPr>
              <a:t>endermologia</a:t>
            </a:r>
            <a:r>
              <a:rPr lang="pt-BR" dirty="0">
                <a:solidFill>
                  <a:schemeClr val="tx1"/>
                </a:solidFill>
              </a:rPr>
              <a:t> é uma técnica que consiste na realização de uma massagem intensa com um aparelho específico, que "suga" a pele, promovendo o deslizamento e descolamento da pele, da camada de gordura e da fáscia de recobre os músculos, promovendo melhora na circulação sanguínea, eliminando a retenção de líquidos, moldando o corpo e tornando a pele mais brilhante e macia.</a:t>
            </a:r>
          </a:p>
          <a:p>
            <a:r>
              <a:rPr lang="pt-BR" dirty="0">
                <a:solidFill>
                  <a:schemeClr val="tx1"/>
                </a:solidFill>
              </a:rPr>
              <a:t>Normalmente, a </a:t>
            </a:r>
            <a:r>
              <a:rPr lang="pt-BR" dirty="0" err="1">
                <a:solidFill>
                  <a:schemeClr val="tx1"/>
                </a:solidFill>
              </a:rPr>
              <a:t>endermologia</a:t>
            </a:r>
            <a:r>
              <a:rPr lang="pt-BR" dirty="0">
                <a:solidFill>
                  <a:schemeClr val="tx1"/>
                </a:solidFill>
              </a:rPr>
              <a:t> é feita por um esteticista ou fisioterapeuta através de um aparelho específico de vácuo e ultrassom que estimula o fluxo de sangue, desmancha os nódulos de celulite e elimina as toxinas.</a:t>
            </a:r>
          </a:p>
        </p:txBody>
      </p:sp>
    </p:spTree>
    <p:extLst>
      <p:ext uri="{BB962C8B-B14F-4D97-AF65-F5344CB8AC3E}">
        <p14:creationId xmlns:p14="http://schemas.microsoft.com/office/powerpoint/2010/main" val="33281406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8A0228-49CA-5ACE-7B5D-857CBFEE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47751"/>
            <a:ext cx="4199466" cy="4993612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Reduzir a celulite;</a:t>
            </a:r>
          </a:p>
          <a:p>
            <a:r>
              <a:rPr lang="pt-BR" dirty="0"/>
              <a:t>Eliminar gordura localizada;</a:t>
            </a:r>
          </a:p>
          <a:p>
            <a:r>
              <a:rPr lang="pt-BR" dirty="0"/>
              <a:t>Tonificar a pele;</a:t>
            </a:r>
          </a:p>
          <a:p>
            <a:r>
              <a:rPr lang="pt-BR" dirty="0"/>
              <a:t>Melhorar a silhueta;</a:t>
            </a:r>
          </a:p>
          <a:p>
            <a:r>
              <a:rPr lang="pt-BR" dirty="0"/>
              <a:t>Combater a retenção de líquidos.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3E1932E-2DE1-7A0D-DA6F-CDC2E7CC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35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0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A219D-6BC2-1DF1-BB04-7AD67FA9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Pump</a:t>
            </a:r>
            <a:r>
              <a:rPr lang="pt-BR" dirty="0"/>
              <a:t> </a:t>
            </a:r>
            <a:r>
              <a:rPr lang="pt-BR" dirty="0" err="1"/>
              <a:t>up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E603FC-9036-E78C-EDCA-63EE36A18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007849" cy="3880773"/>
          </a:xfrm>
        </p:spPr>
        <p:txBody>
          <a:bodyPr/>
          <a:lstStyle/>
          <a:p>
            <a:r>
              <a:rPr lang="pt-BR" dirty="0" err="1"/>
              <a:t>Pump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é perfeito para quem quer levantar e modelar o bumbum. O procedimento é rápido, indolor e apresenta resultado logo na primeira sessão.</a:t>
            </a:r>
          </a:p>
          <a:p>
            <a:r>
              <a:rPr lang="pt-BR" dirty="0"/>
              <a:t>O </a:t>
            </a:r>
            <a:r>
              <a:rPr lang="pt-BR" dirty="0" err="1"/>
              <a:t>Pump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é feito com ventosas que exercem uma pressão pulsada nos glúteos, potencializando também a melhora da celulite, aumento do fluxo sanguíneo local e produção de colágeno.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9F19A9-AC54-E933-399D-F47B8D334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2819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39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E00A-DC03-1677-AFFD-19631CCFB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Eletrolipólise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888079-862A-A1B2-0B97-7AC54553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2765" y="1709531"/>
            <a:ext cx="6612835" cy="4903304"/>
          </a:xfrm>
        </p:spPr>
        <p:txBody>
          <a:bodyPr>
            <a:normAutofit/>
          </a:bodyPr>
          <a:lstStyle/>
          <a:p>
            <a:r>
              <a:rPr lang="pt-BR" dirty="0"/>
              <a:t>Os melhores tratamentos estéticos para gordura localizada também inclui o procedimento com eletrolipólise, que tem como objetivo estimular a quebra das células de gordura acumulada por meio da lipólise na região. </a:t>
            </a:r>
          </a:p>
          <a:p>
            <a:r>
              <a:rPr lang="pt-BR" dirty="0"/>
              <a:t>Neste caso, é utilizado um aparelho conectado a agulhas de acupuntura, que são aplicadas com distanciamento de 5 cm uma das outras e ligadas a uma baixa frequência de corrente elétrica no local de tratamento, a fim de promover o aumento da circulação sanguínea e a redução da gordura.</a:t>
            </a:r>
          </a:p>
          <a:p>
            <a:r>
              <a:rPr lang="pt-BR" dirty="0"/>
              <a:t>Para notar os resultados, geralmente são recomendadas 10 sessões. </a:t>
            </a:r>
          </a:p>
          <a:p>
            <a:r>
              <a:rPr lang="pt-BR" dirty="0"/>
              <a:t>Mas, isso varia com a quantidade que o cliente deseja eliminar. Entre os benefícios estão: diminuição do inchaço, melhor aparência da pele, reduz a celulite e melhora a circulação no local.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204D0E-0EDE-0846-68A0-6921BF60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70" y="1930400"/>
            <a:ext cx="5514147" cy="309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8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841EE2F-0FA6-74F5-EDFD-E37491B6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896" y="416995"/>
            <a:ext cx="5574990" cy="30931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53E53E7-61DA-03AE-A9EA-DFCDE437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105" y="3510096"/>
            <a:ext cx="4172572" cy="312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6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3A471-B7EF-5DFC-D0BB-30158647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Prototolos</a:t>
            </a:r>
            <a:r>
              <a:rPr lang="pt-BR" dirty="0"/>
              <a:t>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A43BA1-3319-791E-C6AC-4460BF7A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7739"/>
            <a:ext cx="8596668" cy="4583623"/>
          </a:xfrm>
        </p:spPr>
        <p:txBody>
          <a:bodyPr>
            <a:normAutofit/>
          </a:bodyPr>
          <a:lstStyle/>
          <a:p>
            <a:r>
              <a:rPr lang="pt-BR" dirty="0"/>
              <a:t>Os tratamentos para gordura localizada se alinham aos protocolos de remodelação corporal. </a:t>
            </a:r>
          </a:p>
          <a:p>
            <a:r>
              <a:rPr lang="pt-BR" dirty="0"/>
              <a:t>Sobretudo, estamos falando de técnicas e equipamentos que resumidamente: queimam gordura, estimulam a produção de colágeno nos tecidos, desintoxicam e ativam o metabolismo celular.</a:t>
            </a:r>
          </a:p>
          <a:p>
            <a:r>
              <a:rPr lang="pt-BR" dirty="0"/>
              <a:t>A associação de tecnologias de alta performance proporcionam um resultado rápido, eficaz e seguro.</a:t>
            </a:r>
          </a:p>
          <a:p>
            <a:r>
              <a:rPr lang="pt-BR" dirty="0"/>
              <a:t>O potencial de resultados está na excelência e na personalização do atendimento, a partir do diagnóstico preciso e um programa direcionado ao seu quadro clínico. </a:t>
            </a:r>
          </a:p>
          <a:p>
            <a:r>
              <a:rPr lang="pt-BR" dirty="0"/>
              <a:t>Por fim, o uso de COSMÉTICOS INTELIGENTES e um programa nutricional podem integrar-se ao seu tratamento, não apenas para intensificar resultados, mas também, para te ajudar a levar alguns cuidados para casa.</a:t>
            </a:r>
          </a:p>
        </p:txBody>
      </p:sp>
    </p:spTree>
    <p:extLst>
      <p:ext uri="{BB962C8B-B14F-4D97-AF65-F5344CB8AC3E}">
        <p14:creationId xmlns:p14="http://schemas.microsoft.com/office/powerpoint/2010/main" val="99103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D07E82C-8EF3-629C-D8AE-788A4B540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13" y="475093"/>
            <a:ext cx="8120809" cy="57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1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91B36-3A30-06A6-FB2D-D38AF701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Sintomas: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9CF7D-B9B0-DACA-8711-98B5D8B60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Região mais fria;</a:t>
            </a:r>
          </a:p>
          <a:p>
            <a:r>
              <a:rPr lang="pt-BR" dirty="0"/>
              <a:t>Endurecimento, dor e sensibilidade;</a:t>
            </a:r>
          </a:p>
          <a:p>
            <a:r>
              <a:rPr lang="pt-BR" dirty="0"/>
              <a:t>Pele com aspecto irregular.</a:t>
            </a:r>
          </a:p>
        </p:txBody>
      </p:sp>
    </p:spTree>
    <p:extLst>
      <p:ext uri="{BB962C8B-B14F-4D97-AF65-F5344CB8AC3E}">
        <p14:creationId xmlns:p14="http://schemas.microsoft.com/office/powerpoint/2010/main" val="116696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B5421-AC75-70F7-7DBA-16C40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Termografia Infravermelha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6F545-DE45-DF4D-A9C1-F722F03CE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6035"/>
            <a:ext cx="8596668" cy="4305327"/>
          </a:xfrm>
        </p:spPr>
        <p:txBody>
          <a:bodyPr/>
          <a:lstStyle/>
          <a:p>
            <a:r>
              <a:rPr lang="pt-BR" dirty="0"/>
              <a:t>É um método diagnóstico não invasivo que avalia a microcirculação (perfusão tecidual) e as fibras nervosas finas (atividade simpática vasomotora), isto é, quais estruturas estão inflamadas, nervos lesados e/ou alterações de circulação, que possam estar causando dor e desconforto. </a:t>
            </a:r>
          </a:p>
          <a:p>
            <a:r>
              <a:rPr lang="pt-BR" dirty="0"/>
              <a:t>Tudo isto, com sensores ultrassensíveis que filmam o calor emitido pelo corpo humano em imagens térmicas 3D de alta definição e em tempo real.</a:t>
            </a:r>
          </a:p>
          <a:p>
            <a:r>
              <a:rPr lang="pt-BR" dirty="0"/>
              <a:t>De 2000 a 4000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98126F-4938-2F2A-C860-13D97B207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48" y="4237342"/>
            <a:ext cx="2034209" cy="203420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41696F-75FD-B55E-E40C-659E043D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18" y="4336491"/>
            <a:ext cx="4094922" cy="18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4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5E54D-8508-B896-608D-290D5035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783406-BCEB-8B71-C65D-A6F204D71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Há muitos tratamentos oferecidos, mas é preciso ter cuidado e avaliar com crítica essas propostas.</a:t>
            </a:r>
          </a:p>
          <a:p>
            <a:r>
              <a:rPr lang="pt-BR" dirty="0"/>
              <a:t>Muitos suplementos alimentares estão disponíveis no mercado, com diversos apelos de benefícios, mas sem nenhuma comprovação até o momento. Existem muitos procedimentos sugeridos que apresentam alguma melhora imediata, mas, em geral, não são apresentados os efeitos em médio e em longo prazo. </a:t>
            </a:r>
          </a:p>
        </p:txBody>
      </p:sp>
    </p:spTree>
    <p:extLst>
      <p:ext uri="{BB962C8B-B14F-4D97-AF65-F5344CB8AC3E}">
        <p14:creationId xmlns:p14="http://schemas.microsoft.com/office/powerpoint/2010/main" val="16199416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999</TotalTime>
  <Words>3527</Words>
  <Application>Microsoft Office PowerPoint</Application>
  <PresentationFormat>Widescreen</PresentationFormat>
  <Paragraphs>218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0" baseType="lpstr">
      <vt:lpstr>Arial</vt:lpstr>
      <vt:lpstr>Trebuchet MS</vt:lpstr>
      <vt:lpstr>Wingdings 3</vt:lpstr>
      <vt:lpstr>Facetado</vt:lpstr>
      <vt:lpstr>Patologias Corporais </vt:lpstr>
      <vt:lpstr> Fibroedemagelóide</vt:lpstr>
      <vt:lpstr>Apresentação do PowerPoint</vt:lpstr>
      <vt:lpstr>Causas:</vt:lpstr>
      <vt:lpstr>Tipos de celulite: </vt:lpstr>
      <vt:lpstr>Apresentação do PowerPoint</vt:lpstr>
      <vt:lpstr>Sintomas:</vt:lpstr>
      <vt:lpstr>Termografia Infravermelha</vt:lpstr>
      <vt:lpstr>Tratamentos </vt:lpstr>
      <vt:lpstr>Apresentação do PowerPoint</vt:lpstr>
      <vt:lpstr>Estrias </vt:lpstr>
      <vt:lpstr>Apresentação do PowerPoint</vt:lpstr>
      <vt:lpstr>Clafissicação:</vt:lpstr>
      <vt:lpstr>Apresentação do PowerPoint</vt:lpstr>
      <vt:lpstr>Sintomas </vt:lpstr>
      <vt:lpstr>Prevenção </vt:lpstr>
      <vt:lpstr>Tratamentos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Obesidade </vt:lpstr>
      <vt:lpstr>Apresentação do PowerPoint</vt:lpstr>
      <vt:lpstr>Diagnóstico e tratamentos </vt:lpstr>
      <vt:lpstr>Calcular o IMC - Índice de massa corporal</vt:lpstr>
      <vt:lpstr>Obesidade e suas causas</vt:lpstr>
      <vt:lpstr>Tratamentos estéticos e obesidade</vt:lpstr>
      <vt:lpstr>Existem vários tipos de obesidade</vt:lpstr>
      <vt:lpstr>Apresentação do PowerPoint</vt:lpstr>
      <vt:lpstr>Principais fatores que contribuem para a obesidade </vt:lpstr>
      <vt:lpstr>Apresentação do PowerPoint</vt:lpstr>
      <vt:lpstr>Apresentação do PowerPoint</vt:lpstr>
      <vt:lpstr>Gordura localizada:</vt:lpstr>
      <vt:lpstr>Apresentação do PowerPoint</vt:lpstr>
      <vt:lpstr>Apresentação do PowerPoint</vt:lpstr>
      <vt:lpstr>Apresentação do PowerPoint</vt:lpstr>
      <vt:lpstr>Tratamentos:</vt:lpstr>
      <vt:lpstr>Intradermoterapia </vt:lpstr>
      <vt:lpstr>Mescla </vt:lpstr>
      <vt:lpstr>Radiofrequência </vt:lpstr>
      <vt:lpstr>Ultrassom micro e macrofocado </vt:lpstr>
      <vt:lpstr>Carboxiterapia </vt:lpstr>
      <vt:lpstr>Drenagem linfática </vt:lpstr>
      <vt:lpstr>Criolipólise </vt:lpstr>
      <vt:lpstr>Termoterapia </vt:lpstr>
      <vt:lpstr>BENEFÍCIOS DA MANTA TÉRMICA</vt:lpstr>
      <vt:lpstr>Endermoterapia </vt:lpstr>
      <vt:lpstr>Apresentação do PowerPoint</vt:lpstr>
      <vt:lpstr>Pump up</vt:lpstr>
      <vt:lpstr>Eletrolipólise </vt:lpstr>
      <vt:lpstr>Apresentação do PowerPoint</vt:lpstr>
      <vt:lpstr>Prototolos: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Patologias Corporais </dc:title>
  <dc:creator>Brenda Kuiaski</dc:creator>
  <cp:lastModifiedBy>Brenda Kuiaski</cp:lastModifiedBy>
  <cp:revision>13</cp:revision>
  <dcterms:created xsi:type="dcterms:W3CDTF">2022-11-06T13:40:46Z</dcterms:created>
  <dcterms:modified xsi:type="dcterms:W3CDTF">2022-11-24T14:42:29Z</dcterms:modified>
</cp:coreProperties>
</file>