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75" r:id="rId4"/>
    <p:sldId id="276" r:id="rId5"/>
    <p:sldId id="277" r:id="rId6"/>
    <p:sldId id="278" r:id="rId7"/>
    <p:sldId id="280" r:id="rId8"/>
    <p:sldId id="281" r:id="rId9"/>
    <p:sldId id="260" r:id="rId10"/>
    <p:sldId id="261" r:id="rId11"/>
    <p:sldId id="265" r:id="rId12"/>
    <p:sldId id="262" r:id="rId13"/>
    <p:sldId id="279" r:id="rId14"/>
    <p:sldId id="263" r:id="rId15"/>
    <p:sldId id="271" r:id="rId16"/>
    <p:sldId id="264" r:id="rId17"/>
    <p:sldId id="272" r:id="rId18"/>
    <p:sldId id="273" r:id="rId19"/>
    <p:sldId id="266" r:id="rId20"/>
    <p:sldId id="267" r:id="rId21"/>
    <p:sldId id="268" r:id="rId22"/>
    <p:sldId id="269" r:id="rId23"/>
    <p:sldId id="270" r:id="rId24"/>
    <p:sldId id="274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E9E48-FBAD-46CD-86B1-C95DF1E0F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FF0503-2136-43D1-8B97-140D3975E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8EC3D9-AB12-4262-B12D-161AF11F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20A917-65AB-44CC-99E8-13F0DA37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6D91F2-A2EF-4ED6-B66A-EB8797B3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67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C1C3D-D5F7-4921-B03B-BC702784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9883EB-D3EA-471F-B8FC-F3245AA97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3E2488-5115-4AFB-AEC0-D7857FDB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CB31E1-44D6-49AE-BDEB-BB0415B6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FFBF83-1728-4566-B2F4-492B184C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3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892533-2028-4CF8-9D96-106BA1ABB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504601-E9AB-4B05-8585-35D089A5F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96AECE-2C3C-42E0-90E8-767660FC7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EC01E4-C383-4833-A893-A3B6E2E7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D5B801-445F-484D-9566-EEE0E22E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31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140F5-6C63-4A9E-87A4-31516950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0222DB-B205-4798-8E18-D2FE84C74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819016-5180-4011-8A01-74C347B8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8CA1AD-E82A-4D25-863E-60B1E68B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BA141A-DC05-46C1-8914-4651B47C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73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FF2C0-D340-41A0-B91B-8076EA8D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A38498-7FBB-477A-89D8-883E47537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E08725-935F-4E8A-91DD-769097C4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E7367-B2CD-48B8-9561-7BE236EA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04D4FF-13B0-4D8F-A59B-5BAD0C91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37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540A9-2FF5-4278-8310-71E4E25F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869B75-0E69-4EDC-B5D9-9C1E99C79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739DB6-720A-4126-A54A-F29347C8A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ED99EC-55EA-4347-A9D6-0B03CBAD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DCC6FE-58F3-47C5-9E77-26D33790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8C2D1B-AA2E-487E-B756-D015F84F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36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A5FD0-1F3D-439C-AE14-F96D17BC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1432B5-BC64-4E07-B058-5D8FE01BF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D8F57D-FADF-4845-95C4-7E0F15D3F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C4CAFC9-62AB-45D1-82FC-C2636A784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960837-B1F9-4C48-BCA5-70D27268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1A88F-F537-423C-8BDD-9B569FA8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79DA5A-AEEF-454E-AB84-1290325D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B83CE9-394D-4AA2-9008-981A7D5C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48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E31E1-0500-4119-BAEB-CDDAFFED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E53DF2C-8E9C-40A8-8196-FF92B9F7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693BB1-DB3F-4D51-ACE8-AAA84F8C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F0D4754-3C02-4E34-9F91-916894AC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07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E7AE88-9EC5-4745-A173-7DD53292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FDD1F7-3C74-4EC7-9A08-635359872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257B51-9439-4AE9-9159-EAC8088F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51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029A4-6C14-465F-9E85-62DD243D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974855-DCED-4A8E-9191-6596DF992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1D262E-0ABB-42C8-A5EE-FC9A67F6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0E0231-C9A0-46CB-A356-298206A6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047504-E82D-462E-86DD-B55C0344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08EEC0-5819-4C2D-BC5C-629A73A2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53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CE3C2-C72A-4334-93A9-85DFAFC9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362DB67-253B-4891-83FD-D1874DA84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F639CF-81B6-4838-AB78-6A7535B85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74C7BA-604E-4532-BD91-77024684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56DC59-2FE1-48F9-9230-428B3D8D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65851D-7CE4-4782-945B-135D9A0B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11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FFB98BE-A0C9-4585-BE1E-2D37909F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36A521-2FCF-4FED-A55D-BE2586B72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C3530A-7E1A-47AE-B5E1-FEE162E1B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72E4-271F-4FDF-AA81-8035B7413C3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63E3CA-C1D9-458A-82B1-96719F6DE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5BD00B-57D8-4670-967D-AFB9CF8D7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1BB19-A0A2-479B-8A41-5B7D8898B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26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1E423-DC88-4972-94EE-39D0DCB74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1354"/>
            <a:ext cx="10363200" cy="1420837"/>
          </a:xfrm>
        </p:spPr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Massagem Modeladora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AA911-B22C-41EB-AAFE-52150F1D3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5532" y="5472332"/>
            <a:ext cx="3976468" cy="731520"/>
          </a:xfrm>
        </p:spPr>
        <p:txBody>
          <a:bodyPr/>
          <a:lstStyle/>
          <a:p>
            <a:r>
              <a:rPr lang="pt-BR" sz="3200" dirty="0" err="1">
                <a:latin typeface="Edwardian Script ITC" panose="030303020407070D0804" pitchFamily="66" charset="0"/>
              </a:rPr>
              <a:t>Prof</a:t>
            </a:r>
            <a:r>
              <a:rPr lang="pt-BR" sz="3200" dirty="0">
                <a:latin typeface="Edwardian Script ITC" panose="030303020407070D0804" pitchFamily="66" charset="0"/>
              </a:rPr>
              <a:t> Brenda Caroline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3989E8-132B-4055-B115-79081403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751" y="2236763"/>
            <a:ext cx="5270400" cy="34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4168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933FBE-800C-402F-A7C9-66FF90C1B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791"/>
            <a:ext cx="10515600" cy="5389172"/>
          </a:xfrm>
        </p:spPr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Manobras lentas </a:t>
            </a:r>
            <a:r>
              <a:rPr lang="pt-BR" dirty="0"/>
              <a:t>produzem efeito calmante analgésico e drenante linfático.</a:t>
            </a:r>
          </a:p>
          <a:p>
            <a:r>
              <a:rPr lang="pt-BR" dirty="0">
                <a:latin typeface="Algerian" panose="04020705040A02060702" pitchFamily="82" charset="0"/>
              </a:rPr>
              <a:t>Manobras rápidas </a:t>
            </a:r>
            <a:r>
              <a:rPr lang="pt-BR" dirty="0"/>
              <a:t>produzem efeito estimulante muscular, circulatório geral e desintoxicante.</a:t>
            </a:r>
          </a:p>
          <a:p>
            <a:r>
              <a:rPr lang="pt-BR" dirty="0">
                <a:latin typeface="Algerian" panose="04020705040A02060702" pitchFamily="82" charset="0"/>
              </a:rPr>
              <a:t>Meio:</a:t>
            </a:r>
            <a:r>
              <a:rPr lang="pt-BR" dirty="0"/>
              <a:t> utilização de cosméticos apropriados para cada necessidade.</a:t>
            </a:r>
          </a:p>
          <a:p>
            <a:r>
              <a:rPr lang="pt-BR" dirty="0">
                <a:latin typeface="Algerian" panose="04020705040A02060702" pitchFamily="82" charset="0"/>
              </a:rPr>
              <a:t>Posição do paciente: </a:t>
            </a:r>
            <a:r>
              <a:rPr lang="pt-BR" dirty="0"/>
              <a:t>tanto o paciente quanto o fisioterapeuta deverão estar em posições cômodas e praticas.</a:t>
            </a:r>
          </a:p>
          <a:p>
            <a:r>
              <a:rPr lang="pt-BR" dirty="0">
                <a:latin typeface="Algerian" panose="04020705040A02060702" pitchFamily="82" charset="0"/>
              </a:rPr>
              <a:t>Duração da massagem: </a:t>
            </a:r>
            <a:r>
              <a:rPr lang="pt-BR" dirty="0"/>
              <a:t>o ideal na massagem corporal geral seria de 8  a 10 minutos por local. Totalizando uma hora de massagem.</a:t>
            </a:r>
          </a:p>
        </p:txBody>
      </p:sp>
    </p:spTree>
    <p:extLst>
      <p:ext uri="{BB962C8B-B14F-4D97-AF65-F5344CB8AC3E}">
        <p14:creationId xmlns:p14="http://schemas.microsoft.com/office/powerpoint/2010/main" val="42166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D8E72-3146-498A-A783-9B8A23D3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Como é Feita A Massagem Modeladora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7EB09C-F1B2-4389-A131-C7645D2F4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 massagem  modeladora  tem  movimentos  mais  vigorosos  que  a drenagem  linfática, executados  de  forma  rápida  e  firme.  </a:t>
            </a:r>
          </a:p>
          <a:p>
            <a:r>
              <a:rPr lang="pt-BR" dirty="0"/>
              <a:t>Geralmente  ela  é  restrita  a  áreas  com  grande acúmulo  de  gordura,  como:  </a:t>
            </a:r>
            <a:r>
              <a:rPr lang="pt-BR" dirty="0">
                <a:solidFill>
                  <a:srgbClr val="FF0000"/>
                </a:solidFill>
              </a:rPr>
              <a:t>abdômen,   quadris,  culote,  glúteos,  coxas  e  às  vezes  nos braços.</a:t>
            </a:r>
          </a:p>
        </p:txBody>
      </p:sp>
    </p:spTree>
    <p:extLst>
      <p:ext uri="{BB962C8B-B14F-4D97-AF65-F5344CB8AC3E}">
        <p14:creationId xmlns:p14="http://schemas.microsoft.com/office/powerpoint/2010/main" val="345514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B507C-E6D3-404C-885B-F394238C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MOVIMENTOS BÁSICOS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F80103-37D7-42B0-8649-BCBED1479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ff3"/>
              </a:rPr>
              <a:t>Os seis movimentos básicos envolvem a aplicação de algum tipo de pressão e todos têm efeitos mecânicos e reflexos.</a:t>
            </a:r>
            <a:endParaRPr lang="pt-BR" b="0" i="1" u="none" strike="noStrike" dirty="0">
              <a:solidFill>
                <a:srgbClr val="FE8637"/>
              </a:solidFill>
              <a:effectLst/>
              <a:latin typeface="ff4"/>
            </a:endParaRPr>
          </a:p>
          <a:p>
            <a:pPr algn="l"/>
            <a:r>
              <a:rPr lang="pt-BR" b="0" i="1" u="none" strike="noStrike" dirty="0">
                <a:solidFill>
                  <a:srgbClr val="000000"/>
                </a:solidFill>
                <a:effectLst/>
                <a:latin typeface="ff3"/>
              </a:rPr>
              <a:t>Deslizamento</a:t>
            </a:r>
            <a:endParaRPr lang="pt-BR" b="0" i="1" u="none" strike="noStrike" dirty="0">
              <a:solidFill>
                <a:srgbClr val="FE8637"/>
              </a:solidFill>
              <a:effectLst/>
              <a:latin typeface="ff4"/>
            </a:endParaRPr>
          </a:p>
          <a:p>
            <a:pPr algn="l"/>
            <a:r>
              <a:rPr lang="pt-BR" b="0" i="1" u="none" strike="noStrike" dirty="0">
                <a:solidFill>
                  <a:srgbClr val="000000"/>
                </a:solidFill>
                <a:effectLst/>
                <a:latin typeface="ff3"/>
              </a:rPr>
              <a:t>Amassamento</a:t>
            </a:r>
            <a:endParaRPr lang="pt-BR" b="0" i="1" u="none" strike="noStrike" dirty="0">
              <a:solidFill>
                <a:srgbClr val="FE8637"/>
              </a:solidFill>
              <a:effectLst/>
              <a:latin typeface="ff4"/>
            </a:endParaRPr>
          </a:p>
          <a:p>
            <a:pPr algn="l"/>
            <a:r>
              <a:rPr lang="pt-BR" i="1" dirty="0" err="1">
                <a:solidFill>
                  <a:srgbClr val="000000"/>
                </a:solidFill>
                <a:latin typeface="ff3"/>
              </a:rPr>
              <a:t>Pinçamento</a:t>
            </a:r>
            <a:r>
              <a:rPr lang="pt-BR" i="1" dirty="0">
                <a:solidFill>
                  <a:srgbClr val="000000"/>
                </a:solidFill>
                <a:latin typeface="ff3"/>
              </a:rPr>
              <a:t> </a:t>
            </a:r>
            <a:endParaRPr lang="pt-BR" b="0" i="1" u="none" strike="noStrike" dirty="0">
              <a:solidFill>
                <a:srgbClr val="FE8637"/>
              </a:solidFill>
              <a:effectLst/>
              <a:latin typeface="ff4"/>
            </a:endParaRPr>
          </a:p>
          <a:p>
            <a:pPr marL="0" indent="0" algn="l">
              <a:buNone/>
            </a:pPr>
            <a:endParaRPr lang="pt-BR" b="0" i="1" u="none" strike="noStrike" dirty="0">
              <a:solidFill>
                <a:srgbClr val="FE8637"/>
              </a:solidFill>
              <a:effectLst/>
              <a:latin typeface="ff4"/>
            </a:endParaRP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CDA66B-007D-439F-A928-BC441A5CF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397" y="2940147"/>
            <a:ext cx="5413549" cy="284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203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4A94F-E773-4A99-8D12-18722492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Perguntas frequentes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2FDAF1-1716-4863-9439-D68DD95EA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modeladora é capaz de reduzir a gordura localizada?</a:t>
            </a:r>
          </a:p>
          <a:p>
            <a:r>
              <a:rPr lang="pt-BR" dirty="0"/>
              <a:t>Massagem modeladora dói?</a:t>
            </a:r>
          </a:p>
          <a:p>
            <a:r>
              <a:rPr lang="pt-BR" dirty="0"/>
              <a:t>Massagem modeladora acaba como a celulite?</a:t>
            </a:r>
          </a:p>
        </p:txBody>
      </p:sp>
    </p:spTree>
    <p:extLst>
      <p:ext uri="{BB962C8B-B14F-4D97-AF65-F5344CB8AC3E}">
        <p14:creationId xmlns:p14="http://schemas.microsoft.com/office/powerpoint/2010/main" val="316805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8009A-AA48-4E03-B60A-C271814D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Outros Nomes da Massagem Modeladora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88C16-7039-428A-8EAC-D74F0CB4D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Massagem  </a:t>
            </a:r>
            <a:r>
              <a:rPr lang="pt-BR" dirty="0" err="1"/>
              <a:t>power</a:t>
            </a:r>
            <a:r>
              <a:rPr lang="pt-BR" dirty="0"/>
              <a:t>  </a:t>
            </a:r>
          </a:p>
          <a:p>
            <a:r>
              <a:rPr lang="pt-BR" dirty="0"/>
              <a:t>Massagem  turbinada</a:t>
            </a:r>
          </a:p>
          <a:p>
            <a:r>
              <a:rPr lang="pt-BR" dirty="0"/>
              <a:t>Lipoescultura  com   as  mãos</a:t>
            </a:r>
          </a:p>
          <a:p>
            <a:r>
              <a:rPr lang="pt-BR" dirty="0"/>
              <a:t>Massagem  redutora. </a:t>
            </a:r>
          </a:p>
          <a:p>
            <a:r>
              <a:rPr lang="pt-BR" dirty="0"/>
              <a:t>Bambu terapia redutora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078A9D-01BB-4E7F-94CB-7395E023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89" y="1451270"/>
            <a:ext cx="6066766" cy="388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15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844AB5-EC7C-4335-AACB-B47B27C9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655"/>
            <a:ext cx="10515600" cy="5417308"/>
          </a:xfrm>
        </p:spPr>
        <p:txBody>
          <a:bodyPr/>
          <a:lstStyle/>
          <a:p>
            <a:r>
              <a:rPr lang="pt-BR" sz="3600" dirty="0" err="1"/>
              <a:t>Gessoterapia</a:t>
            </a:r>
            <a:r>
              <a:rPr lang="pt-BR" sz="3600" dirty="0"/>
              <a:t>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77280D-BE37-4C75-A5CF-9C58A9817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284" y="979072"/>
            <a:ext cx="3674892" cy="244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1DB8E5A-66A4-4805-9D13-F7B4EB677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4" y="2747939"/>
            <a:ext cx="6080169" cy="287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5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9AF17-5298-42F3-A4DA-537C5DAC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sessões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59A4A9-6F26-44D4-BAF3-4B8BACA31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massagem modeladora deve ser feita uma ou </a:t>
            </a:r>
            <a:r>
              <a:rPr lang="pt-BR" b="1" dirty="0"/>
              <a:t>duas vezes por semana</a:t>
            </a:r>
            <a:r>
              <a:rPr lang="pt-BR" dirty="0"/>
              <a:t>, e normalmente o tratamento deve ser contínuo, para ter a manutenção dos resultados. </a:t>
            </a:r>
          </a:p>
          <a:p>
            <a:r>
              <a:rPr lang="pt-BR" dirty="0"/>
              <a:t>Mas em pessoas com  alimentação  balanceada  e  atividade  física  constante  indica-se  após  o  tratamento  uma  sessão  a  cada  15,  20  dias  após  a  obtenção  do  resultado  esperado.  </a:t>
            </a:r>
          </a:p>
          <a:p>
            <a:r>
              <a:rPr lang="pt-BR" dirty="0"/>
              <a:t>Cada  sessão  dura  em  média  de   </a:t>
            </a:r>
            <a:r>
              <a:rPr lang="pt-BR" b="1" dirty="0"/>
              <a:t>1 hora</a:t>
            </a:r>
            <a:r>
              <a:rPr lang="pt-BR" dirty="0"/>
              <a:t>,  e  pode  haver  um  intervalo  de  </a:t>
            </a:r>
            <a:r>
              <a:rPr lang="pt-BR" b="1" dirty="0"/>
              <a:t>48  a  72  horas  </a:t>
            </a:r>
            <a:r>
              <a:rPr lang="pt-BR" dirty="0"/>
              <a:t>entre cada uma delas, de acordo com a avaliação do profissional. </a:t>
            </a:r>
          </a:p>
        </p:txBody>
      </p:sp>
    </p:spTree>
    <p:extLst>
      <p:ext uri="{BB962C8B-B14F-4D97-AF65-F5344CB8AC3E}">
        <p14:creationId xmlns:p14="http://schemas.microsoft.com/office/powerpoint/2010/main" val="1660875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6F8E2-979D-40D2-9CEC-B1692C47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Cosméticos 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D99B7CF-4154-4747-9346-CB16442AD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5877" y="1941609"/>
            <a:ext cx="3897923" cy="38979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0627B93-FDAE-4E59-8A11-FE0125CFF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30" y="1916099"/>
            <a:ext cx="3890377" cy="38903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44F112-89DA-4D30-B511-3D6AF85D6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500" y="1941609"/>
            <a:ext cx="3890377" cy="3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77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5D2B3A4-C32E-4AE1-9820-8428A41C6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356" y="689940"/>
            <a:ext cx="4170449" cy="41704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80A06E3-C5DF-4526-87E1-7AA44F788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73" y="689317"/>
            <a:ext cx="4171072" cy="41710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5A36905-49FF-4C13-81E6-A539EFED0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74" y="689317"/>
            <a:ext cx="3925179" cy="41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08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CE719-AC92-46EA-ABBF-30218EAA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Cuidados Após Massagem  Modeladora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146744-0CFF-4595-B062-C776C4C27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ideal é tentar  deixar os cremes usados na massagem na pele por até duas horas, para que  eles  possam  agir  por  mais  tempo  e  trazer  benefícios  para  a  pele.   </a:t>
            </a:r>
          </a:p>
          <a:p>
            <a:r>
              <a:rPr lang="pt-BR" dirty="0"/>
              <a:t>Realizar  uma atividade  física  aeróbica  nesse  período  é  uma  ótima  pedida  para  potencializar  os  benefícios da  massagem. </a:t>
            </a:r>
          </a:p>
        </p:txBody>
      </p:sp>
    </p:spTree>
    <p:extLst>
      <p:ext uri="{BB962C8B-B14F-4D97-AF65-F5344CB8AC3E}">
        <p14:creationId xmlns:p14="http://schemas.microsoft.com/office/powerpoint/2010/main" val="152318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07D25A-7E17-4F8A-A478-EDD6D6C01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9828"/>
            <a:ext cx="10515600" cy="5797135"/>
          </a:xfrm>
        </p:spPr>
        <p:txBody>
          <a:bodyPr/>
          <a:lstStyle/>
          <a:p>
            <a:r>
              <a:rPr lang="pt-BR" sz="2000" dirty="0"/>
              <a:t>A massagem  modeladora é  uma  massagem</a:t>
            </a:r>
            <a:r>
              <a:rPr lang="pt-BR" sz="2000" dirty="0">
                <a:solidFill>
                  <a:srgbClr val="FF0000"/>
                </a:solidFill>
              </a:rPr>
              <a:t>  com  movimentos  mais  fortes  e profundos, </a:t>
            </a:r>
            <a:r>
              <a:rPr lang="pt-BR" sz="2000" dirty="0"/>
              <a:t>com  o intuito  de atingir camadas mais profundas  da pele.  </a:t>
            </a:r>
          </a:p>
          <a:p>
            <a:r>
              <a:rPr lang="pt-BR" sz="2000" dirty="0"/>
              <a:t>Profissionais afirmam que  ela  quebra  gorduras mas à controversa,  já  que  muitos  médicos  afirmam  que   é  impossível quebrar a gordura apenas com o movimento das mãos. </a:t>
            </a:r>
          </a:p>
          <a:p>
            <a:r>
              <a:rPr lang="pt-BR" sz="2000" dirty="0"/>
              <a:t>Mesmo assim, a massagem atua também  na  circulação,  </a:t>
            </a:r>
            <a:r>
              <a:rPr lang="pt-BR" sz="2000" i="1" dirty="0"/>
              <a:t>melhorando  o  metabolismo  </a:t>
            </a:r>
            <a:r>
              <a:rPr lang="pt-BR" sz="2000" dirty="0"/>
              <a:t>da  região.  </a:t>
            </a:r>
          </a:p>
          <a:p>
            <a:r>
              <a:rPr lang="pt-BR" sz="2000" dirty="0"/>
              <a:t>Dessa  forma,  ela  acaba  sendo  eficiente  contra  a  celulite,  mas  apenas  nos  graus  leve  e  moderada.  </a:t>
            </a:r>
          </a:p>
          <a:p>
            <a:r>
              <a:rPr lang="pt-BR" sz="2400" i="1" dirty="0">
                <a:solidFill>
                  <a:schemeClr val="accent2">
                    <a:lumMod val="50000"/>
                  </a:schemeClr>
                </a:solidFill>
              </a:rPr>
              <a:t>Podem  ser  usados  acessórios  para  aumentar  a  intensidade  da  massagem  como:  rolos  com pequenas ventosas, bolinhas com texturas, luvas  com texturas, entre  outros.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736599-522C-44E0-3DCE-E4DB0D27A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79" y="4095545"/>
            <a:ext cx="3758441" cy="249560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887092A-E62D-B2F1-80CC-724A5EB8F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28697"/>
            <a:ext cx="3758441" cy="302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7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5C425-2FDC-4F7A-8408-10C174914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Possíveis Complicações Massagem Modeladora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323FA6-F0D3-4686-8D18-6A3C2A9BC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 riscos  e  complicações  apenas  irão   ocorrer  se  as  contraindicações  não  forem  respeitadas  ou  se  o  profissional  não  for  capacitado.  </a:t>
            </a:r>
          </a:p>
          <a:p>
            <a:r>
              <a:rPr lang="pt-BR" dirty="0"/>
              <a:t>Quando  a  massagem  é  feita  com muita  força,   pode  causar  rompimento  de  vasos  e  também  machucados   na   pele,  indicativos de  que ela não está sendo feito de forma correta.</a:t>
            </a:r>
          </a:p>
        </p:txBody>
      </p:sp>
    </p:spTree>
    <p:extLst>
      <p:ext uri="{BB962C8B-B14F-4D97-AF65-F5344CB8AC3E}">
        <p14:creationId xmlns:p14="http://schemas.microsoft.com/office/powerpoint/2010/main" val="2895019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BCD46-9EFC-430B-A773-750310E6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Manobras: Pernas e braços – 15 a 20 VEZES CADA MONOBRA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699A87-673E-4336-902A-C0BBCE8FD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Esfoliação</a:t>
            </a:r>
          </a:p>
          <a:p>
            <a:r>
              <a:rPr lang="pt-BR" dirty="0"/>
              <a:t>Deslizamento superficial </a:t>
            </a:r>
          </a:p>
          <a:p>
            <a:r>
              <a:rPr lang="pt-BR" dirty="0"/>
              <a:t>Deslizamento profundo </a:t>
            </a:r>
          </a:p>
          <a:p>
            <a:r>
              <a:rPr lang="pt-BR" dirty="0"/>
              <a:t>Amassamento – lados e frente</a:t>
            </a:r>
          </a:p>
          <a:p>
            <a:r>
              <a:rPr lang="pt-BR" dirty="0"/>
              <a:t>Amassamento com o antebraço </a:t>
            </a:r>
          </a:p>
          <a:p>
            <a:r>
              <a:rPr lang="pt-BR" dirty="0"/>
              <a:t>Bracelete contínuo </a:t>
            </a:r>
          </a:p>
          <a:p>
            <a:r>
              <a:rPr lang="pt-BR" dirty="0"/>
              <a:t>Movimento Vai e Vem – fricção </a:t>
            </a:r>
          </a:p>
          <a:p>
            <a:r>
              <a:rPr lang="pt-BR" dirty="0"/>
              <a:t> Movimento </a:t>
            </a:r>
            <a:r>
              <a:rPr lang="pt-BR" dirty="0" err="1"/>
              <a:t>pinçamento</a:t>
            </a:r>
            <a:endParaRPr lang="pt-BR" dirty="0"/>
          </a:p>
          <a:p>
            <a:r>
              <a:rPr lang="pt-BR" dirty="0"/>
              <a:t>Deslizamento superficial </a:t>
            </a:r>
          </a:p>
        </p:txBody>
      </p:sp>
    </p:spTree>
    <p:extLst>
      <p:ext uri="{BB962C8B-B14F-4D97-AF65-F5344CB8AC3E}">
        <p14:creationId xmlns:p14="http://schemas.microsoft.com/office/powerpoint/2010/main" val="2070802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D7A06-7533-45DA-9245-279A0E8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Manobras: Abdome 15 A 20 VEZES CADA MANOBRA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24ACC0-8AA7-42DF-8719-D3CFFC29D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Esfoliação</a:t>
            </a:r>
          </a:p>
          <a:p>
            <a:r>
              <a:rPr lang="pt-BR" dirty="0"/>
              <a:t>Deslizamento superficial </a:t>
            </a:r>
          </a:p>
          <a:p>
            <a:r>
              <a:rPr lang="pt-BR" dirty="0"/>
              <a:t>Deslizamento profundo </a:t>
            </a:r>
          </a:p>
          <a:p>
            <a:r>
              <a:rPr lang="pt-BR" dirty="0"/>
              <a:t>Amassamento – lados e frente</a:t>
            </a:r>
          </a:p>
          <a:p>
            <a:r>
              <a:rPr lang="pt-BR" dirty="0"/>
              <a:t>Amassamento coração </a:t>
            </a:r>
          </a:p>
          <a:p>
            <a:r>
              <a:rPr lang="pt-BR" dirty="0"/>
              <a:t>Amassamento com o antebraço </a:t>
            </a:r>
          </a:p>
          <a:p>
            <a:r>
              <a:rPr lang="pt-BR" dirty="0"/>
              <a:t>Movimento Vai e Vem – fricção </a:t>
            </a:r>
          </a:p>
          <a:p>
            <a:r>
              <a:rPr lang="pt-BR" dirty="0"/>
              <a:t>Cinturinha – Flancos </a:t>
            </a:r>
          </a:p>
          <a:p>
            <a:r>
              <a:rPr lang="pt-BR" dirty="0"/>
              <a:t> Movimento roda gigante – intestino </a:t>
            </a:r>
          </a:p>
          <a:p>
            <a:r>
              <a:rPr lang="pt-BR" dirty="0"/>
              <a:t>Deslizamento superficial – coração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371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73A78-A40A-4350-AC3D-C16D8F95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Manobras COSTAS: 15 A 20 VEZES CADA MANOBRA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C0D7E4-63BE-4331-9D08-76A133EFF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Esfoliação</a:t>
            </a:r>
          </a:p>
          <a:p>
            <a:r>
              <a:rPr lang="pt-BR" dirty="0"/>
              <a:t>Arvore </a:t>
            </a:r>
          </a:p>
          <a:p>
            <a:r>
              <a:rPr lang="pt-BR" dirty="0"/>
              <a:t>Deslizamento superficial </a:t>
            </a:r>
          </a:p>
          <a:p>
            <a:r>
              <a:rPr lang="pt-BR" dirty="0"/>
              <a:t>Deslizamento profundo </a:t>
            </a:r>
          </a:p>
          <a:p>
            <a:r>
              <a:rPr lang="pt-BR" dirty="0"/>
              <a:t>Amassamento – lados e frente </a:t>
            </a:r>
          </a:p>
          <a:p>
            <a:r>
              <a:rPr lang="pt-BR" dirty="0"/>
              <a:t>Amassamento com o antebraço </a:t>
            </a:r>
          </a:p>
          <a:p>
            <a:r>
              <a:rPr lang="pt-BR" b="0" i="0" dirty="0">
                <a:solidFill>
                  <a:srgbClr val="231F20"/>
                </a:solidFill>
                <a:effectLst/>
                <a:latin typeface="ff3"/>
              </a:rPr>
              <a:t>Deslizamento alternado com os punhos fechados em toda a área</a:t>
            </a:r>
            <a:endParaRPr lang="pt-BR" dirty="0"/>
          </a:p>
          <a:p>
            <a:r>
              <a:rPr lang="pt-BR" dirty="0"/>
              <a:t>Movimento Vai e </a:t>
            </a:r>
            <a:r>
              <a:rPr lang="pt-BR"/>
              <a:t>Vem – fricção </a:t>
            </a:r>
            <a:endParaRPr lang="pt-BR" dirty="0"/>
          </a:p>
          <a:p>
            <a:r>
              <a:rPr lang="pt-BR" dirty="0"/>
              <a:t>Cinturinha – Flancos </a:t>
            </a:r>
          </a:p>
          <a:p>
            <a:r>
              <a:rPr lang="pt-BR" dirty="0"/>
              <a:t>Deslizamento superficial – coração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2053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5A413-3AF2-438C-B34F-4BAC30AD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8000" dirty="0">
                <a:solidFill>
                  <a:srgbClr val="FF0000"/>
                </a:solidFill>
                <a:latin typeface="Algerian" panose="04020705040A02060702" pitchFamily="82" charset="0"/>
              </a:rPr>
              <a:t>Pesquisa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C8B450-FAF7-4E09-8107-72F9DCFD1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/>
              <a:t>Instrumentos que auxiliam a massagem modeladora.</a:t>
            </a:r>
          </a:p>
          <a:p>
            <a:r>
              <a:rPr lang="pt-BR" sz="3600" dirty="0"/>
              <a:t>Ação de cada um.</a:t>
            </a:r>
          </a:p>
          <a:p>
            <a:endParaRPr lang="pt-BR" sz="3600" dirty="0"/>
          </a:p>
          <a:p>
            <a:pPr marL="0" indent="0">
              <a:buNone/>
            </a:pPr>
            <a:r>
              <a:rPr lang="pt-BR" sz="3600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71561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2590F-949E-4D32-BA2B-49F5BA2D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lgerian" panose="04020705040A02060702" pitchFamily="82" charset="0"/>
              </a:rPr>
              <a:t>A massagem modeladora é eficiente em quais procedimentos?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418B11-1331-4DFF-9B41-77337A7EA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Assim, a massagem modeladora é eficiente contra celulite, desde que seja nos graus leve e moderado. O que costuma acontecer na maioria das clínicas de estética é combinar:</a:t>
            </a:r>
          </a:p>
          <a:p>
            <a:endParaRPr lang="pt-BR" dirty="0"/>
          </a:p>
          <a:p>
            <a:r>
              <a:rPr lang="pt-BR" dirty="0"/>
              <a:t>Massagem Modeladora + </a:t>
            </a:r>
            <a:r>
              <a:rPr lang="pt-BR" dirty="0" err="1"/>
              <a:t>Carboxiterapia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993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F3108-9DED-4969-BE1E-711289EC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Quais são os benefícios da modeladora?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0D0C27-EB36-4F6A-8CAD-C4AAA8A8C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Ter uma melhor circulação do sangue</a:t>
            </a:r>
          </a:p>
          <a:p>
            <a:r>
              <a:rPr lang="pt-BR" dirty="0"/>
              <a:t>Eliminar células mortas e tóxicas do corpo</a:t>
            </a:r>
          </a:p>
          <a:p>
            <a:r>
              <a:rPr lang="pt-BR" dirty="0"/>
              <a:t>Melhorar o tônus muscular</a:t>
            </a:r>
          </a:p>
          <a:p>
            <a:r>
              <a:rPr lang="pt-BR" dirty="0"/>
              <a:t>Diminuir o inchaço das células (e, assim, melhorar a celulite)</a:t>
            </a:r>
          </a:p>
          <a:p>
            <a:r>
              <a:rPr lang="pt-BR" dirty="0"/>
              <a:t>Diminuir a retenção de líquidos</a:t>
            </a:r>
          </a:p>
          <a:p>
            <a:r>
              <a:rPr lang="pt-BR" dirty="0"/>
              <a:t>Aumentar a oxigenação das células</a:t>
            </a:r>
          </a:p>
          <a:p>
            <a:r>
              <a:rPr lang="pt-BR" dirty="0"/>
              <a:t>Melhora os hábitos intestinais.</a:t>
            </a:r>
          </a:p>
        </p:txBody>
      </p:sp>
    </p:spTree>
    <p:extLst>
      <p:ext uri="{BB962C8B-B14F-4D97-AF65-F5344CB8AC3E}">
        <p14:creationId xmlns:p14="http://schemas.microsoft.com/office/powerpoint/2010/main" val="200898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5935B-B808-4B93-96EE-A44021A0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70"/>
            <a:ext cx="10515600" cy="1325563"/>
          </a:xfrm>
        </p:spPr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Quais são as contraindicações?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D593C5-E677-455E-8E0F-11A84013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Diferentemente da drenagem linfática, a massagem modeladora não é indicada nos casos de gravidez. Com os movimentos são mais fortes, é possível gerar contrações e até mesmo no parto pré-maturo.</a:t>
            </a:r>
          </a:p>
          <a:p>
            <a:pPr marL="0" indent="0">
              <a:buNone/>
            </a:pPr>
            <a:r>
              <a:rPr lang="pt-BR" sz="2000" dirty="0"/>
              <a:t>Também não é indicada para pessoas com:</a:t>
            </a:r>
          </a:p>
          <a:p>
            <a:r>
              <a:rPr lang="pt-BR" sz="2000" dirty="0"/>
              <a:t>Câncer</a:t>
            </a:r>
          </a:p>
          <a:p>
            <a:r>
              <a:rPr lang="pt-BR" sz="2000" dirty="0"/>
              <a:t>Dermatites</a:t>
            </a:r>
          </a:p>
          <a:p>
            <a:r>
              <a:rPr lang="pt-BR" sz="2000" dirty="0"/>
              <a:t>Febre alta</a:t>
            </a:r>
          </a:p>
          <a:p>
            <a:r>
              <a:rPr lang="pt-BR" sz="2000" dirty="0"/>
              <a:t>Insuficiência cardíaca</a:t>
            </a:r>
          </a:p>
          <a:p>
            <a:r>
              <a:rPr lang="pt-BR" sz="2000" dirty="0"/>
              <a:t>Osteoporose</a:t>
            </a:r>
          </a:p>
          <a:p>
            <a:r>
              <a:rPr lang="pt-BR" sz="2000" dirty="0"/>
              <a:t>Trombose</a:t>
            </a:r>
          </a:p>
        </p:txBody>
      </p:sp>
    </p:spTree>
    <p:extLst>
      <p:ext uri="{BB962C8B-B14F-4D97-AF65-F5344CB8AC3E}">
        <p14:creationId xmlns:p14="http://schemas.microsoft.com/office/powerpoint/2010/main" val="267592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E934D-0363-4ACF-BB80-040B301E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Como melhorar os efeitos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C6C7E9-1955-46F1-85E4-34D3B9794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Para conseguir efeitos ainda melhores e duradouros:</a:t>
            </a:r>
          </a:p>
          <a:p>
            <a:r>
              <a:rPr lang="pt-BR" dirty="0"/>
              <a:t>Hidrate-se sempre com muita água</a:t>
            </a:r>
          </a:p>
          <a:p>
            <a:r>
              <a:rPr lang="pt-BR" dirty="0"/>
              <a:t>Tenha uma alimentação saudável, coma: frutas, vegetais e legumes</a:t>
            </a:r>
          </a:p>
          <a:p>
            <a:r>
              <a:rPr lang="pt-BR" dirty="0"/>
              <a:t>Faça atividades físicas com regularidade</a:t>
            </a:r>
          </a:p>
          <a:p>
            <a:r>
              <a:rPr lang="pt-BR" dirty="0"/>
              <a:t>Antes de fazer suas massagens, faça uma esfoliação</a:t>
            </a:r>
          </a:p>
          <a:p>
            <a:r>
              <a:rPr lang="pt-BR" dirty="0"/>
              <a:t>Procure por outros tratamentos, como a drenagem linfática e a corrente russa</a:t>
            </a:r>
          </a:p>
        </p:txBody>
      </p:sp>
    </p:spTree>
    <p:extLst>
      <p:ext uri="{BB962C8B-B14F-4D97-AF65-F5344CB8AC3E}">
        <p14:creationId xmlns:p14="http://schemas.microsoft.com/office/powerpoint/2010/main" val="294799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D45E4A-4F33-45A7-8733-E6C67313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Como realizar uma massagem modeladora?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A50461-9EEF-4D3B-AD0E-5E6E1F3C2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2339" cy="4351338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/>
              <a:t>1° passo – Biometria inicial</a:t>
            </a:r>
          </a:p>
          <a:p>
            <a:r>
              <a:rPr lang="pt-BR" sz="2000" dirty="0"/>
              <a:t>Com o auxílio de uma fita métrica, tirar as medidas do cliente, nesse caso realize a medição abdominal conforme mostra a figura ao lado. Sendo 5 cm abaixo da cicatriz umbilical, na altura da cicatriz umbilical e 5 cm acima da cicatriz umbilical.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FF80EA-040A-48CA-BD01-7A8B262D7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666" y="1690689"/>
            <a:ext cx="62674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0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D050CA-8963-4A7A-B3FC-087EE43FC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2685"/>
            <a:ext cx="10515600" cy="4893227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/>
              <a:t>2° passo – higienização  </a:t>
            </a:r>
          </a:p>
          <a:p>
            <a:pPr marL="0" indent="0">
              <a:buNone/>
            </a:pPr>
            <a:r>
              <a:rPr lang="pt-BR" sz="2000" dirty="0"/>
              <a:t>É necessário: Fluído para assepsia.</a:t>
            </a:r>
          </a:p>
          <a:p>
            <a:r>
              <a:rPr lang="pt-BR" sz="2000" dirty="0"/>
              <a:t>Como em qualquer procedimento estético, fazer assepsia, higienização das mãos do profissional e também da região na qual será realizada a massagem modeladora. </a:t>
            </a:r>
          </a:p>
          <a:p>
            <a:pPr marL="0" indent="0">
              <a:buNone/>
            </a:pPr>
            <a:r>
              <a:rPr lang="pt-BR" sz="2000" b="1" dirty="0"/>
              <a:t>3° passo – Aplicação do peeling</a:t>
            </a:r>
            <a:r>
              <a:rPr lang="pt-BR" sz="2000" dirty="0"/>
              <a:t> </a:t>
            </a:r>
          </a:p>
          <a:p>
            <a:r>
              <a:rPr lang="pt-BR" sz="2000" dirty="0"/>
              <a:t>Aplicar o peeling para a retirada de células mortas da pele, permite uma melhor absorção dos cosméticos posteriormente aplicados.</a:t>
            </a:r>
          </a:p>
          <a:p>
            <a:r>
              <a:rPr lang="pt-BR" sz="2000" dirty="0"/>
              <a:t>Sempre aplique em movimentos circulares, sem permanecer muito tempo na mesma região. Massageie até o produto secar e aglutinar (formar algumas bolinhas). Retirar os resíduos do produto com algodão umedecido com água.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AFE9E4-3358-AAEA-48B6-1230EE22A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478" y="4303643"/>
            <a:ext cx="2196548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600C0-F631-4BB3-89E1-877E45BE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COMPONENTES DA MASSAGEM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02DE11-CDC3-4512-8620-01F944D68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>
                <a:latin typeface="Algerian" panose="04020705040A02060702" pitchFamily="82" charset="0"/>
              </a:rPr>
              <a:t>Pressão:</a:t>
            </a:r>
            <a:r>
              <a:rPr lang="pt-BR" dirty="0"/>
              <a:t>  a  força  de  intensidade  do  movimento deve  variar  segundo  o  estado  do  paciente  e  suas características  estruturais.  No  inicio  do movimento  a  pressão  é  menor  para  ir  se acentuando gradativamente.</a:t>
            </a:r>
          </a:p>
          <a:p>
            <a:r>
              <a:rPr lang="pt-BR" dirty="0">
                <a:latin typeface="Algerian" panose="04020705040A02060702" pitchFamily="82" charset="0"/>
              </a:rPr>
              <a:t>Velocidade e Ritmo: </a:t>
            </a:r>
            <a:r>
              <a:rPr lang="pt-BR" dirty="0"/>
              <a:t>sempre um ritmo uniforme produz estímulos uniformes.</a:t>
            </a:r>
          </a:p>
        </p:txBody>
      </p:sp>
    </p:spTree>
    <p:extLst>
      <p:ext uri="{BB962C8B-B14F-4D97-AF65-F5344CB8AC3E}">
        <p14:creationId xmlns:p14="http://schemas.microsoft.com/office/powerpoint/2010/main" val="1599656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1084</Words>
  <Application>Microsoft Office PowerPoint</Application>
  <PresentationFormat>Widescreen</PresentationFormat>
  <Paragraphs>120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Edwardian Script ITC</vt:lpstr>
      <vt:lpstr>ff3</vt:lpstr>
      <vt:lpstr>ff4</vt:lpstr>
      <vt:lpstr>Tema do Office</vt:lpstr>
      <vt:lpstr>Massagem Modeladora </vt:lpstr>
      <vt:lpstr>Apresentação do PowerPoint</vt:lpstr>
      <vt:lpstr>A massagem modeladora é eficiente em quais procedimentos?</vt:lpstr>
      <vt:lpstr>Quais são os benefícios da modeladora?</vt:lpstr>
      <vt:lpstr>Quais são as contraindicações?</vt:lpstr>
      <vt:lpstr>Como melhorar os efeitos</vt:lpstr>
      <vt:lpstr>Como realizar uma massagem modeladora?</vt:lpstr>
      <vt:lpstr>Apresentação do PowerPoint</vt:lpstr>
      <vt:lpstr>COMPONENTES DA MASSAGEM</vt:lpstr>
      <vt:lpstr>Apresentação do PowerPoint</vt:lpstr>
      <vt:lpstr>Como é Feita A Massagem Modeladora</vt:lpstr>
      <vt:lpstr>MOVIMENTOS BÁSICOS</vt:lpstr>
      <vt:lpstr>Perguntas frequentes </vt:lpstr>
      <vt:lpstr>Outros Nomes da Massagem Modeladora</vt:lpstr>
      <vt:lpstr>Apresentação do PowerPoint</vt:lpstr>
      <vt:lpstr>sessões</vt:lpstr>
      <vt:lpstr>Cosméticos </vt:lpstr>
      <vt:lpstr>Apresentação do PowerPoint</vt:lpstr>
      <vt:lpstr>Cuidados Após Massagem  Modeladora</vt:lpstr>
      <vt:lpstr>Possíveis Complicações Massagem Modeladora</vt:lpstr>
      <vt:lpstr>Manobras: Pernas e braços – 15 a 20 VEZES CADA MONOBRA  </vt:lpstr>
      <vt:lpstr>Manobras: Abdome 15 A 20 VEZES CADA MANOBRA</vt:lpstr>
      <vt:lpstr>Manobras COSTAS: 15 A 20 VEZES CADA MANOBRA</vt:lpstr>
      <vt:lpstr>Pesquisa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Massagem Modeladora </dc:title>
  <dc:creator>User</dc:creator>
  <cp:lastModifiedBy>Brenda Kuiaski</cp:lastModifiedBy>
  <cp:revision>16</cp:revision>
  <dcterms:created xsi:type="dcterms:W3CDTF">2021-10-03T14:45:46Z</dcterms:created>
  <dcterms:modified xsi:type="dcterms:W3CDTF">2022-05-10T22:03:47Z</dcterms:modified>
</cp:coreProperties>
</file>