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68" r:id="rId3"/>
    <p:sldId id="260" r:id="rId4"/>
    <p:sldId id="261" r:id="rId5"/>
    <p:sldId id="266" r:id="rId6"/>
    <p:sldId id="257" r:id="rId7"/>
    <p:sldId id="258" r:id="rId8"/>
    <p:sldId id="259" r:id="rId9"/>
    <p:sldId id="262" r:id="rId10"/>
    <p:sldId id="263" r:id="rId11"/>
    <p:sldId id="264" r:id="rId12"/>
    <p:sldId id="271" r:id="rId13"/>
    <p:sldId id="272" r:id="rId14"/>
    <p:sldId id="273" r:id="rId15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505E3EF-67EA-436B-97B2-0124C06EBD24}" styleName="Estilo Médio 4 - Ênfase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2251" autoAdjust="0"/>
  </p:normalViewPr>
  <p:slideViewPr>
    <p:cSldViewPr snapToGrid="0">
      <p:cViewPr varScale="1">
        <p:scale>
          <a:sx n="75" d="100"/>
          <a:sy n="75" d="100"/>
        </p:scale>
        <p:origin x="97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48602F-955F-45D2-9CB2-F27D11E5D35B}" type="datetimeFigureOut">
              <a:rPr lang="pt-BR" smtClean="0"/>
              <a:t>05/11/2022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AEC1D5-6D41-43C4-B9EA-D7D53A7000D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363457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/>
              <a:t>Desenhos no quadro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3AEC1D5-6D41-43C4-B9EA-D7D53A7000DF}" type="slidenum">
              <a:rPr lang="pt-BR" smtClean="0"/>
              <a:t>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61174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/>
              <a:t>Fazer o outro desenho no quadro e mostrar equação da vazão de saída no rotor 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3AEC1D5-6D41-43C4-B9EA-D7D53A7000DF}" type="slidenum">
              <a:rPr lang="pt-BR" smtClean="0"/>
              <a:t>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7373410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/>
              <a:t>Montar as planilhas do Excel e fazer os desenhos no quadro 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3AEC1D5-6D41-43C4-B9EA-D7D53A7000DF}" type="slidenum">
              <a:rPr lang="pt-BR" smtClean="0"/>
              <a:t>12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453130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4A38E15-2324-47A6-9F21-69F81726218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A9129063-45ED-49E2-AE11-5E0FF77F73C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FB9DF7AC-3D7C-4484-9C4B-3E36CB29CB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BF4D8-D57A-47FA-9078-8B218F53B89E}" type="datetimeFigureOut">
              <a:rPr lang="pt-BR" smtClean="0"/>
              <a:t>05/11/2022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FE6DB976-D879-4724-B8B0-CBF5D9E9C5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950547E6-7A4E-46CE-86ED-9B936C094B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6179F-B46E-4DFA-830A-9041E562A6C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688622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D938770-AFA6-4AC5-8779-52B5F66E8C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33988EAB-9B73-4C8F-B368-61A455F836B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F75AD2D8-1A9D-46C3-AE80-31516C8639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BF4D8-D57A-47FA-9078-8B218F53B89E}" type="datetimeFigureOut">
              <a:rPr lang="pt-BR" smtClean="0"/>
              <a:t>05/11/2022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85CF1BC2-838E-40D2-ABDB-AF4351163C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F4A779D9-256F-475C-B30F-F6C3732240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6179F-B46E-4DFA-830A-9041E562A6C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725779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3DF2613E-71F8-477C-9BC5-0374A8839D4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8C36B166-36A0-4F60-912B-BAF0010F84C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4205A2ED-D761-4AA8-A921-98F71E056A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BF4D8-D57A-47FA-9078-8B218F53B89E}" type="datetimeFigureOut">
              <a:rPr lang="pt-BR" smtClean="0"/>
              <a:t>05/11/2022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F503211F-F3CA-4948-9A1D-A894F1473B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7C1C907E-FBD4-4D82-8AA5-DC1392AD17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6179F-B46E-4DFA-830A-9041E562A6C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378392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5C7ABD8-F0E0-4181-ABA6-30498937DA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5471CB8-7270-4890-8A40-2BB717ED6A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2904EB6-39EE-4BDF-A8E6-700A764FF2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BF4D8-D57A-47FA-9078-8B218F53B89E}" type="datetimeFigureOut">
              <a:rPr lang="pt-BR" smtClean="0"/>
              <a:t>05/11/2022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E49955F8-76CB-488C-BAD5-D54EBDBCF4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D6A5A63B-214A-49C8-9A12-02006EFBE8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6179F-B46E-4DFA-830A-9041E562A6C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916704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BBCDDDD-F3A0-492F-9306-7B2F4DA7F0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D0260475-6DB4-4B46-8449-619BB0B5D1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C7B9F4D3-D049-47F5-BF7B-38BB3814C7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BF4D8-D57A-47FA-9078-8B218F53B89E}" type="datetimeFigureOut">
              <a:rPr lang="pt-BR" smtClean="0"/>
              <a:t>05/11/2022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4C95D00B-8A1D-4037-A274-53F02AAD7A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BF2287B0-D3C8-4780-A7EB-8B6458B19C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6179F-B46E-4DFA-830A-9041E562A6C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708428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147A5A3-FA03-4494-AA6A-CB8E067FAB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932C932-2FE2-4B4F-BC01-3E7F4E68046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93D6C0F4-5FC8-4FBB-9F4E-689C9CAA7B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6AD63DF9-65DD-4E35-937B-A1EF07A8EE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BF4D8-D57A-47FA-9078-8B218F53B89E}" type="datetimeFigureOut">
              <a:rPr lang="pt-BR" smtClean="0"/>
              <a:t>05/11/2022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50348888-2037-451E-8E59-0493E4D4E7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866C4216-3CA2-4A45-A365-573CE392FC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6179F-B46E-4DFA-830A-9041E562A6C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199804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FCAF400-12AC-4187-A171-6DD49C9BB2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1D384492-342F-463D-B5D3-3A81B6940C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F60BA404-3629-44FD-AFCD-1CA2C75DD33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625501C8-6DDA-4236-ABD1-31D9BD07E04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01011BAE-4189-4BED-A400-7C200AB72ED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918F077B-9C8F-4D60-B3D4-71EE728978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BF4D8-D57A-47FA-9078-8B218F53B89E}" type="datetimeFigureOut">
              <a:rPr lang="pt-BR" smtClean="0"/>
              <a:t>05/11/2022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A9278C83-DD5B-4C05-9343-5B6E1B94BA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59A9ECD0-FCE2-4130-8D36-AA7FF955F1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6179F-B46E-4DFA-830A-9041E562A6C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980714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F0046C4-0F33-453D-BFC9-CF4C2ABBC2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822C2613-3930-4C5D-A45C-EDCE2CF581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BF4D8-D57A-47FA-9078-8B218F53B89E}" type="datetimeFigureOut">
              <a:rPr lang="pt-BR" smtClean="0"/>
              <a:t>05/11/2022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3FAB621E-D580-4624-B9D7-08FB04E246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C144ED46-BED5-47F8-9DE2-C86C953E55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6179F-B46E-4DFA-830A-9041E562A6C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93239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F6BA60BB-2B6B-4DDE-9A68-544E66E75A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BF4D8-D57A-47FA-9078-8B218F53B89E}" type="datetimeFigureOut">
              <a:rPr lang="pt-BR" smtClean="0"/>
              <a:t>05/11/2022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A692D359-E56C-4103-969C-F6CCBA2885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259C6D5C-115A-4795-A418-C0BEFC79C2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6179F-B46E-4DFA-830A-9041E562A6C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696547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74F66F8-9D76-4494-B6F3-F8BE5A2CBC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ABA1CAE-EDDB-4676-8D7E-4444EC81CF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45A5D293-A8DB-4756-BE26-D6FBD8E5B5D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ADC98D13-242E-4AF4-B3C5-10B138867F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BF4D8-D57A-47FA-9078-8B218F53B89E}" type="datetimeFigureOut">
              <a:rPr lang="pt-BR" smtClean="0"/>
              <a:t>05/11/2022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3487704F-7F8E-4568-BB46-771DB7D58A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5784D821-651F-416F-8DAD-75837EC358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6179F-B46E-4DFA-830A-9041E562A6C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463578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B069AF2-29EF-4070-A9AC-F4EB9C8D62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478CEDFD-359C-4375-8820-B9FFA86193E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CD2BFBA4-AC6D-404D-93BC-219E4C57AD9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CB5E96AE-65FB-43E2-8D67-EB215ED855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BF4D8-D57A-47FA-9078-8B218F53B89E}" type="datetimeFigureOut">
              <a:rPr lang="pt-BR" smtClean="0"/>
              <a:t>05/11/2022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7E5F0414-1D9C-4451-A0D0-6BF93BF5D6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9E12859E-D483-4848-923E-668D5A6A16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6179F-B46E-4DFA-830A-9041E562A6C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668820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3802251E-CDCC-47D3-881A-1A62776A40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792BA6AC-6A2D-4DD6-80D1-46C97BFEF4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980962B1-8E3C-4892-BC4D-2058FF367DF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9BF4D8-D57A-47FA-9078-8B218F53B89E}" type="datetimeFigureOut">
              <a:rPr lang="pt-BR" smtClean="0"/>
              <a:t>05/11/2022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CCA47A9F-0B66-4878-857E-1546BEE51AF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6EF3223F-786E-4459-8148-E89F6206AD4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16179F-B46E-4DFA-830A-9041E562A6C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261997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igmmabombas.com.br/admin/view/pages/produtos/produtos/produtos.pdf/Cat%C3%A1logo%20T%C3%A9cnico_NSE.pdf" TargetMode="External"/><Relationship Id="rId2" Type="http://schemas.openxmlformats.org/officeDocument/2006/relationships/hyperlink" Target="https://schneidermotobombas.blob.core.windows.net/media/264019/schneider_tabela_selecao_01-2019_rev08.pdf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dancor.com.br/dancor-site-novo/public/uploads/catalogo_geral/catalogo_geraleral-2014.pdf" TargetMode="Externa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DFF3FBF-5324-4628-ADFD-14288C30B9A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/>
              <a:t>Máquinas de Fluxo 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7DF95C18-0E83-4EF0-AA4E-4E300C8A51C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/>
              <a:t>Aula 02 - Dimensionamento de Bombas Centrífugas</a:t>
            </a:r>
          </a:p>
        </p:txBody>
      </p:sp>
    </p:spTree>
    <p:extLst>
      <p:ext uri="{BB962C8B-B14F-4D97-AF65-F5344CB8AC3E}">
        <p14:creationId xmlns:p14="http://schemas.microsoft.com/office/powerpoint/2010/main" val="24048427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86D3043-EFC0-4452-8F07-5D7BC6576A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Curva de Rendimento 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246DE65-7537-4A63-9C17-D534E9926F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t-BR" dirty="0"/>
              <a:t>Informações importantes que a curva nos traz: </a:t>
            </a:r>
          </a:p>
          <a:p>
            <a:pPr algn="just"/>
            <a:r>
              <a:rPr lang="pt-BR" dirty="0"/>
              <a:t>Quanto mais próximo do eixo y (pressão), a bomba irá operar em </a:t>
            </a:r>
            <a:r>
              <a:rPr lang="pt-BR" dirty="0" err="1"/>
              <a:t>Shut</a:t>
            </a:r>
            <a:r>
              <a:rPr lang="pt-BR" dirty="0"/>
              <a:t>-Off, em pressão máxima e vazão mínima; </a:t>
            </a:r>
          </a:p>
          <a:p>
            <a:pPr algn="just"/>
            <a:r>
              <a:rPr lang="pt-BR" dirty="0"/>
              <a:t>Quanto mais longe do eixo y, ou seja, operando com vazão máxima e pressão mínima, onde ela opera em BHP (</a:t>
            </a:r>
            <a:r>
              <a:rPr lang="pt-BR" dirty="0" err="1"/>
              <a:t>Breack</a:t>
            </a:r>
            <a:r>
              <a:rPr lang="pt-BR" dirty="0"/>
              <a:t>-Horse Power). Queima do motor devido a altas correntes;</a:t>
            </a:r>
          </a:p>
        </p:txBody>
      </p:sp>
    </p:spTree>
    <p:extLst>
      <p:ext uri="{BB962C8B-B14F-4D97-AF65-F5344CB8AC3E}">
        <p14:creationId xmlns:p14="http://schemas.microsoft.com/office/powerpoint/2010/main" val="22238490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D8E5A15-3510-4C88-B3A9-0F1AA0D1C6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Exemplos 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B5C20459-3D99-4CA7-B88A-4F49C31C48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Schneider Motobombas; </a:t>
            </a:r>
            <a:endParaRPr lang="pt-BR" dirty="0"/>
          </a:p>
          <a:p>
            <a:r>
              <a:rPr lang="pt-BR" dirty="0"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SIGMMA ESCO BOMBAS;</a:t>
            </a:r>
            <a:endParaRPr lang="pt-BR" dirty="0"/>
          </a:p>
          <a:p>
            <a:r>
              <a:rPr lang="pt-BR" dirty="0"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Dancor; 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335013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B789095-3B0C-4CFF-84CC-EB7426776C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Associação de bombas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1805ED3-DC67-4584-A8AB-91EB1FA494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t-BR" dirty="0"/>
              <a:t>Para se aumentar a pressão ou altura manométrica, ou aumentar a vazão, pode-se associar bombas de maneiras diferentes, são elas:</a:t>
            </a:r>
          </a:p>
          <a:p>
            <a:endParaRPr lang="pt-BR" dirty="0"/>
          </a:p>
          <a:p>
            <a:r>
              <a:rPr lang="pt-BR" dirty="0"/>
              <a:t>Paralelo; </a:t>
            </a:r>
          </a:p>
          <a:p>
            <a:endParaRPr lang="pt-BR" dirty="0"/>
          </a:p>
          <a:p>
            <a:r>
              <a:rPr lang="pt-BR" dirty="0"/>
              <a:t>Série;</a:t>
            </a:r>
          </a:p>
          <a:p>
            <a:endParaRPr lang="pt-BR" dirty="0"/>
          </a:p>
          <a:p>
            <a:r>
              <a:rPr lang="pt-BR" dirty="0"/>
              <a:t>Quando isso é necessário: Quando uma única bomba não atender a demanda do projeto; </a:t>
            </a:r>
          </a:p>
        </p:txBody>
      </p:sp>
    </p:spTree>
    <p:extLst>
      <p:ext uri="{BB962C8B-B14F-4D97-AF65-F5344CB8AC3E}">
        <p14:creationId xmlns:p14="http://schemas.microsoft.com/office/powerpoint/2010/main" val="38805770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321B7EA-2B48-4894-818A-1C246EB98C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Associação de bombas em paralelo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841CACD-F187-439A-8DE9-A454F783F0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Ocorre a soma das vazões de cada bomba para uma mesma pressão – sendo assim há um aumento na vazão do sistema; </a:t>
            </a:r>
          </a:p>
          <a:p>
            <a:endParaRPr lang="pt-BR" dirty="0"/>
          </a:p>
          <a:p>
            <a:r>
              <a:rPr lang="pt-BR" dirty="0"/>
              <a:t>Pode-se associar bombas diferente e bombas iguais; </a:t>
            </a:r>
          </a:p>
          <a:p>
            <a:endParaRPr lang="pt-BR" dirty="0"/>
          </a:p>
          <a:p>
            <a:r>
              <a:rPr lang="pt-BR" dirty="0"/>
              <a:t>Pergunta: O que acontece com a pressão do sistema? </a:t>
            </a:r>
          </a:p>
        </p:txBody>
      </p:sp>
    </p:spTree>
    <p:extLst>
      <p:ext uri="{BB962C8B-B14F-4D97-AF65-F5344CB8AC3E}">
        <p14:creationId xmlns:p14="http://schemas.microsoft.com/office/powerpoint/2010/main" val="373937120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5885FD4-5D23-452F-B854-B095D1A0D6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Associação de bombas em série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BD4881A-5D61-4D7B-960C-E9C76176E6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As alturas manométricas são somadas – assim ocorre o aumento da pressão ou da altura manométrica do sistema; </a:t>
            </a:r>
          </a:p>
          <a:p>
            <a:endParaRPr lang="pt-BR" dirty="0"/>
          </a:p>
          <a:p>
            <a:r>
              <a:rPr lang="pt-BR" dirty="0"/>
              <a:t>Pode-se associar bombas diferente e bombas iguais; </a:t>
            </a:r>
          </a:p>
          <a:p>
            <a:endParaRPr lang="pt-BR" dirty="0"/>
          </a:p>
          <a:p>
            <a:r>
              <a:rPr lang="pt-BR" dirty="0"/>
              <a:t>Pergunta: O que acontece com a vazão do sistema? </a:t>
            </a:r>
          </a:p>
          <a:p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758927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F12D2CF-467A-4C09-8828-AC50032278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Objetivos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1238A65-68D0-41B0-AA40-35A106B700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Aprender os conceitos básicos sobre a física de bombas centrífugas; </a:t>
            </a:r>
          </a:p>
          <a:p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461660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5A8C049-2D28-4E98-BD93-B525837FB8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Triângulo de Velocidade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Espaço Reservado para Conteúdo 2">
                <a:extLst>
                  <a:ext uri="{FF2B5EF4-FFF2-40B4-BE49-F238E27FC236}">
                    <a16:creationId xmlns:a16="http://schemas.microsoft.com/office/drawing/2014/main" id="{67A0DD93-E528-48CA-880C-78A6F481C72D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pt-BR" dirty="0"/>
                  <a:t>O triângulo de velocidades relacionam as velocidades do rotor, fluído e o ângulo da pás. São eles: </a:t>
                </a:r>
              </a:p>
              <a:p>
                <a:pPr marL="0" indent="0">
                  <a:buNone/>
                </a:pPr>
                <a:endParaRPr lang="pt-BR" dirty="0"/>
              </a:p>
              <a:p>
                <a14:m>
                  <m:oMath xmlns:m="http://schemas.openxmlformats.org/officeDocument/2006/math">
                    <m:r>
                      <a:rPr lang="pt-BR" b="0" i="1" smtClean="0">
                        <a:latin typeface="Cambria Math" panose="02040503050406030204" pitchFamily="18" charset="0"/>
                      </a:rPr>
                      <m:t>𝐶𝑜𝑚</m:t>
                    </m:r>
                    <m:r>
                      <a:rPr lang="pt-BR" b="0" i="1" smtClean="0">
                        <a:latin typeface="Cambria Math" panose="02040503050406030204" pitchFamily="18" charset="0"/>
                      </a:rPr>
                      <m:t> Â</m:t>
                    </m:r>
                    <m:r>
                      <a:rPr lang="pt-BR" b="0" i="1" smtClean="0">
                        <a:latin typeface="Cambria Math" panose="02040503050406030204" pitchFamily="18" charset="0"/>
                      </a:rPr>
                      <m:t>𝑛𝑔𝑢𝑙𝑜</m:t>
                    </m:r>
                    <m:r>
                      <a:rPr lang="pt-BR" b="0" i="1" smtClean="0">
                        <a:latin typeface="Cambria Math" panose="02040503050406030204" pitchFamily="18" charset="0"/>
                      </a:rPr>
                      <m:t>=90°;</m:t>
                    </m:r>
                  </m:oMath>
                </a14:m>
                <a:endParaRPr lang="pt-BR" b="0" dirty="0"/>
              </a:p>
              <a:p>
                <a14:m>
                  <m:oMath xmlns:m="http://schemas.openxmlformats.org/officeDocument/2006/math">
                    <m:r>
                      <a:rPr lang="pt-BR" b="0" i="1" smtClean="0">
                        <a:latin typeface="Cambria Math" panose="02040503050406030204" pitchFamily="18" charset="0"/>
                      </a:rPr>
                      <m:t>𝐶𝑜𝑚</m:t>
                    </m:r>
                    <m:r>
                      <a:rPr lang="pt-BR" b="0" i="1" smtClean="0">
                        <a:latin typeface="Cambria Math" panose="02040503050406030204" pitchFamily="18" charset="0"/>
                      </a:rPr>
                      <m:t> Â</m:t>
                    </m:r>
                    <m:r>
                      <a:rPr lang="pt-BR" b="0" i="1" smtClean="0">
                        <a:latin typeface="Cambria Math" panose="02040503050406030204" pitchFamily="18" charset="0"/>
                      </a:rPr>
                      <m:t>𝑛𝑔𝑢𝑙𝑜</m:t>
                    </m:r>
                    <m:r>
                      <a:rPr lang="pt-BR" b="0" i="1" smtClean="0">
                        <a:latin typeface="Cambria Math" panose="02040503050406030204" pitchFamily="18" charset="0"/>
                      </a:rPr>
                      <m:t>&gt;90°;</m:t>
                    </m:r>
                  </m:oMath>
                </a14:m>
                <a:endParaRPr lang="pt-BR" dirty="0"/>
              </a:p>
              <a:p>
                <a14:m>
                  <m:oMath xmlns:m="http://schemas.openxmlformats.org/officeDocument/2006/math">
                    <m:r>
                      <a:rPr lang="pt-BR" b="0" i="1" smtClean="0">
                        <a:latin typeface="Cambria Math" panose="02040503050406030204" pitchFamily="18" charset="0"/>
                      </a:rPr>
                      <m:t>𝐶𝑜𝑚</m:t>
                    </m:r>
                    <m:r>
                      <a:rPr lang="pt-BR" b="0" i="1" smtClean="0">
                        <a:latin typeface="Cambria Math" panose="02040503050406030204" pitchFamily="18" charset="0"/>
                      </a:rPr>
                      <m:t> Â</m:t>
                    </m:r>
                    <m:r>
                      <a:rPr lang="pt-BR" b="0" i="1" smtClean="0">
                        <a:latin typeface="Cambria Math" panose="02040503050406030204" pitchFamily="18" charset="0"/>
                      </a:rPr>
                      <m:t>𝑛𝑔𝑢𝑙𝑜</m:t>
                    </m:r>
                    <m:r>
                      <a:rPr lang="pt-BR" b="0" i="1" smtClean="0">
                        <a:latin typeface="Cambria Math" panose="02040503050406030204" pitchFamily="18" charset="0"/>
                      </a:rPr>
                      <m:t>&lt;90°;</m:t>
                    </m:r>
                  </m:oMath>
                </a14:m>
                <a:r>
                  <a:rPr lang="pt-BR" dirty="0"/>
                  <a:t> </a:t>
                </a:r>
              </a:p>
            </p:txBody>
          </p:sp>
        </mc:Choice>
        <mc:Fallback xmlns="">
          <p:sp>
            <p:nvSpPr>
              <p:cNvPr id="3" name="Espaço Reservado para Conteúdo 2">
                <a:extLst>
                  <a:ext uri="{FF2B5EF4-FFF2-40B4-BE49-F238E27FC236}">
                    <a16:creationId xmlns:a16="http://schemas.microsoft.com/office/drawing/2014/main" id="{67A0DD93-E528-48CA-880C-78A6F481C72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3"/>
                <a:stretch>
                  <a:fillRect l="-1217" t="-2241" r="-580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197338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BA6F4C-25C7-4E7D-96A8-D2F5EA539D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Equação Fundamental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Espaço Reservado para Conteúdo 2">
                <a:extLst>
                  <a:ext uri="{FF2B5EF4-FFF2-40B4-BE49-F238E27FC236}">
                    <a16:creationId xmlns:a16="http://schemas.microsoft.com/office/drawing/2014/main" id="{B82C4373-2E9E-4340-8FC9-096094565840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 algn="just">
                  <a:buNone/>
                </a:pPr>
                <a:r>
                  <a:rPr lang="pt-BR" dirty="0"/>
                  <a:t>A equação fundamental permite calcular o torque no eixo, a potência e a altura de carga de um rotor centrifugo, com base em suas características geométricas e velocidades:</a:t>
                </a:r>
              </a:p>
              <a:p>
                <a:pPr marL="0" indent="0" algn="just">
                  <a:buNone/>
                </a:pPr>
                <a:endParaRPr lang="pt-BR" dirty="0"/>
              </a:p>
              <a:p>
                <a:pPr algn="just"/>
                <a:r>
                  <a:rPr lang="pt-BR" dirty="0"/>
                  <a:t>Torque: </a:t>
                </a:r>
                <a14:m>
                  <m:oMath xmlns:m="http://schemas.openxmlformats.org/officeDocument/2006/math">
                    <m:r>
                      <a:rPr lang="pt-BR" b="0" i="1" smtClean="0">
                        <a:latin typeface="Cambria Math" panose="02040503050406030204" pitchFamily="18" charset="0"/>
                      </a:rPr>
                      <m:t>𝑇</m:t>
                    </m:r>
                    <m:r>
                      <a:rPr lang="pt-BR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pt-BR" b="0" i="1" smtClean="0">
                        <a:latin typeface="Cambria Math" panose="02040503050406030204" pitchFamily="18" charset="0"/>
                      </a:rPr>
                      <m:t>𝑄</m:t>
                    </m:r>
                    <m:r>
                      <a:rPr lang="pt-BR" b="0" i="1" smtClean="0">
                        <a:latin typeface="Cambria Math" panose="02040503050406030204" pitchFamily="18" charset="0"/>
                      </a:rPr>
                      <m:t>.</m:t>
                    </m:r>
                    <m:r>
                      <a:rPr lang="pt-BR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𝜌</m:t>
                    </m:r>
                    <m:r>
                      <a:rPr lang="pt-BR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.</m:t>
                    </m:r>
                    <m:sSub>
                      <m:sSubPr>
                        <m:ctrlPr>
                          <a:rPr lang="pt-B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pt-B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pt-B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pt-BR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.(</m:t>
                    </m:r>
                    <m:sSub>
                      <m:sSubPr>
                        <m:ctrlPr>
                          <a:rPr lang="pt-B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pt-B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𝑈</m:t>
                        </m:r>
                      </m:e>
                      <m:sub>
                        <m:r>
                          <a:rPr lang="pt-B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pt-BR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pt-B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pt-B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lang="pt-B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𝑅</m:t>
                        </m:r>
                        <m:r>
                          <a:rPr lang="pt-B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pt-BR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.</m:t>
                    </m:r>
                    <m:func>
                      <m:funcPr>
                        <m:ctrlPr>
                          <a:rPr lang="pt-B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pt-BR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cot</m:t>
                        </m:r>
                      </m:fName>
                      <m:e>
                        <m:r>
                          <a:rPr lang="pt-B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𝛽</m:t>
                        </m:r>
                      </m:e>
                    </m:func>
                    <m:r>
                      <a:rPr lang="pt-BR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endParaRPr lang="pt-BR" dirty="0"/>
              </a:p>
              <a:p>
                <a:pPr algn="just"/>
                <a:r>
                  <a:rPr lang="pt-BR" dirty="0"/>
                  <a:t>Potência: </a:t>
                </a:r>
                <a14:m>
                  <m:oMath xmlns:m="http://schemas.openxmlformats.org/officeDocument/2006/math">
                    <m:r>
                      <a:rPr lang="pt-BR" b="0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pt-BR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pt-BR" b="0" i="1" smtClean="0">
                        <a:latin typeface="Cambria Math" panose="02040503050406030204" pitchFamily="18" charset="0"/>
                      </a:rPr>
                      <m:t>𝑄</m:t>
                    </m:r>
                    <m:r>
                      <a:rPr lang="pt-BR" b="0" i="1" smtClean="0">
                        <a:latin typeface="Cambria Math" panose="02040503050406030204" pitchFamily="18" charset="0"/>
                      </a:rPr>
                      <m:t>.</m:t>
                    </m:r>
                    <m:r>
                      <a:rPr lang="pt-BR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𝜌</m:t>
                    </m:r>
                    <m:r>
                      <a:rPr lang="pt-BR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.</m:t>
                    </m:r>
                    <m:sSub>
                      <m:sSubPr>
                        <m:ctrlPr>
                          <a:rPr lang="pt-B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pt-B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𝑈</m:t>
                        </m:r>
                      </m:e>
                      <m:sub>
                        <m:r>
                          <a:rPr lang="pt-B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pt-BR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.</m:t>
                    </m:r>
                    <m:d>
                      <m:dPr>
                        <m:ctrlPr>
                          <a:rPr lang="pt-B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pt-BR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pt-BR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𝑈</m:t>
                            </m:r>
                          </m:e>
                          <m:sub>
                            <m:r>
                              <a:rPr lang="pt-BR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pt-B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pt-BR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pt-BR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𝑣</m:t>
                            </m:r>
                          </m:e>
                          <m:sub>
                            <m:r>
                              <a:rPr lang="pt-BR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𝑅</m:t>
                            </m:r>
                            <m:r>
                              <a:rPr lang="pt-BR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pt-B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.</m:t>
                        </m:r>
                        <m:func>
                          <m:funcPr>
                            <m:ctrlPr>
                              <a:rPr lang="pt-BR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pt-BR" b="0" i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cot</m:t>
                            </m:r>
                          </m:fName>
                          <m:e>
                            <m:r>
                              <a:rPr lang="pt-BR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𝛽</m:t>
                            </m:r>
                          </m:e>
                        </m:func>
                      </m:e>
                    </m:d>
                  </m:oMath>
                </a14:m>
                <a:endParaRPr lang="pt-BR" b="0" dirty="0">
                  <a:ea typeface="Cambria Math" panose="02040503050406030204" pitchFamily="18" charset="0"/>
                </a:endParaRPr>
              </a:p>
              <a:p>
                <a:pPr algn="just"/>
                <a:r>
                  <a:rPr lang="pt-BR" dirty="0"/>
                  <a:t>Altura de Carga: </a:t>
                </a:r>
                <a14:m>
                  <m:oMath xmlns:m="http://schemas.openxmlformats.org/officeDocument/2006/math">
                    <m:r>
                      <a:rPr lang="pt-BR" i="1">
                        <a:latin typeface="Cambria Math" panose="02040503050406030204" pitchFamily="18" charset="0"/>
                      </a:rPr>
                      <m:t>𝐻</m:t>
                    </m:r>
                    <m:r>
                      <a:rPr lang="pt-BR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pt-BR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pt-BR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pt-BR" b="0" i="1" smtClean="0">
                                <a:latin typeface="Cambria Math" panose="02040503050406030204" pitchFamily="18" charset="0"/>
                              </a:rPr>
                              <m:t>𝑈</m:t>
                            </m:r>
                          </m:e>
                          <m:sub>
                            <m:r>
                              <a:rPr lang="pt-BR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num>
                      <m:den>
                        <m:r>
                          <a:rPr lang="pt-BR" b="0" i="1" smtClean="0">
                            <a:latin typeface="Cambria Math" panose="02040503050406030204" pitchFamily="18" charset="0"/>
                          </a:rPr>
                          <m:t>𝑔</m:t>
                        </m:r>
                      </m:den>
                    </m:f>
                    <m:r>
                      <a:rPr lang="pt-BR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(</m:t>
                    </m:r>
                    <m:sSub>
                      <m:sSubPr>
                        <m:ctrlPr>
                          <a:rPr lang="pt-B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pt-B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𝑈</m:t>
                        </m:r>
                      </m:e>
                      <m:sub>
                        <m:r>
                          <a:rPr lang="pt-B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pt-BR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pt-B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pt-B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lang="pt-B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𝑅</m:t>
                        </m:r>
                        <m:r>
                          <a:rPr lang="pt-B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pt-BR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.</m:t>
                    </m:r>
                    <m:func>
                      <m:funcPr>
                        <m:ctrlPr>
                          <a:rPr lang="pt-B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pt-BR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cot</m:t>
                        </m:r>
                      </m:fName>
                      <m:e>
                        <m:r>
                          <a:rPr lang="pt-B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𝛽</m:t>
                        </m:r>
                      </m:e>
                    </m:func>
                    <m:r>
                      <a:rPr lang="pt-BR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endParaRPr lang="pt-BR" dirty="0"/>
              </a:p>
            </p:txBody>
          </p:sp>
        </mc:Choice>
        <mc:Fallback xmlns="">
          <p:sp>
            <p:nvSpPr>
              <p:cNvPr id="3" name="Espaço Reservado para Conteúdo 2">
                <a:extLst>
                  <a:ext uri="{FF2B5EF4-FFF2-40B4-BE49-F238E27FC236}">
                    <a16:creationId xmlns:a16="http://schemas.microsoft.com/office/drawing/2014/main" id="{B82C4373-2E9E-4340-8FC9-09609456584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3"/>
                <a:stretch>
                  <a:fillRect l="-1217" t="-2241" r="-1159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CaixaDeTexto 3">
                <a:extLst>
                  <a:ext uri="{FF2B5EF4-FFF2-40B4-BE49-F238E27FC236}">
                    <a16:creationId xmlns:a16="http://schemas.microsoft.com/office/drawing/2014/main" id="{2F117C83-85C6-4AEB-AA31-597A5C22D701}"/>
                  </a:ext>
                </a:extLst>
              </p:cNvPr>
              <p:cNvSpPr txBox="1"/>
              <p:nvPr/>
            </p:nvSpPr>
            <p:spPr>
              <a:xfrm>
                <a:off x="7468133" y="3582822"/>
                <a:ext cx="4369777" cy="231704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pt-BR" dirty="0"/>
                  <a:t>Onde: </a:t>
                </a:r>
              </a:p>
              <a:p>
                <a14:m>
                  <m:oMath xmlns:m="http://schemas.openxmlformats.org/officeDocument/2006/math">
                    <m:r>
                      <a:rPr lang="pt-BR" b="0" i="1" smtClean="0">
                        <a:latin typeface="Cambria Math" panose="02040503050406030204" pitchFamily="18" charset="0"/>
                      </a:rPr>
                      <m:t>𝑄</m:t>
                    </m:r>
                    <m:r>
                      <a:rPr lang="pt-BR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≡</m:t>
                    </m:r>
                    <m:r>
                      <a:rPr lang="pt-BR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𝑉𝑎𝑧</m:t>
                    </m:r>
                    <m:r>
                      <a:rPr lang="pt-BR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ã</m:t>
                    </m:r>
                    <m:r>
                      <a:rPr lang="pt-BR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𝑜</m:t>
                    </m:r>
                  </m:oMath>
                </a14:m>
                <a:r>
                  <a:rPr lang="pt-BR" b="0" dirty="0">
                    <a:ea typeface="Cambria Math" panose="02040503050406030204" pitchFamily="18" charset="0"/>
                  </a:rPr>
                  <a:t> </a:t>
                </a:r>
              </a:p>
              <a:p>
                <a14:m>
                  <m:oMath xmlns:m="http://schemas.openxmlformats.org/officeDocument/2006/math">
                    <m:r>
                      <a:rPr lang="pt-BR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𝜌</m:t>
                    </m:r>
                    <m:r>
                      <a:rPr lang="pt-BR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≡</m:t>
                    </m:r>
                    <m:r>
                      <a:rPr lang="pt-BR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𝑀𝑎𝑠𝑠𝑎</m:t>
                    </m:r>
                    <m:r>
                      <a:rPr lang="pt-BR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pt-BR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𝑒𝑠𝑝𝑒𝑐</m:t>
                    </m:r>
                    <m:r>
                      <a:rPr lang="pt-BR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í</m:t>
                    </m:r>
                    <m:r>
                      <a:rPr lang="pt-BR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𝑓𝑖𝑐𝑎</m:t>
                    </m:r>
                  </m:oMath>
                </a14:m>
                <a:r>
                  <a:rPr lang="pt-BR" b="0" dirty="0">
                    <a:ea typeface="Cambria Math" panose="02040503050406030204" pitchFamily="18" charset="0"/>
                  </a:rPr>
                  <a:t> 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pt-B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pt-B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pt-B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pt-BR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≡</m:t>
                    </m:r>
                    <m:r>
                      <a:rPr lang="pt-BR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𝑅𝑎𝑖𝑜</m:t>
                    </m:r>
                    <m:r>
                      <a:rPr lang="pt-BR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pt-BR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𝑒𝑥𝑡𝑒𝑟𝑛𝑜</m:t>
                    </m:r>
                    <m:r>
                      <a:rPr lang="pt-BR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pt-BR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𝑑𝑜</m:t>
                    </m:r>
                    <m:r>
                      <a:rPr lang="pt-BR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pt-BR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𝑟𝑜𝑡𝑜𝑟</m:t>
                    </m:r>
                    <m:r>
                      <a:rPr lang="pt-BR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pt-BR" b="0" dirty="0">
                    <a:ea typeface="Cambria Math" panose="02040503050406030204" pitchFamily="18" charset="0"/>
                  </a:rPr>
                  <a:t> 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pt-B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pt-B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𝑈</m:t>
                        </m:r>
                      </m:e>
                      <m:sub>
                        <m:r>
                          <a:rPr lang="pt-B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pt-BR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≡</m:t>
                    </m:r>
                    <m:r>
                      <a:rPr lang="pt-BR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𝑉𝑒𝑙𝑜𝑐𝑖𝑑𝑎𝑑𝑒</m:t>
                    </m:r>
                    <m:r>
                      <a:rPr lang="pt-BR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pt-BR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𝑡𝑎𝑛𝑔</m:t>
                    </m:r>
                    <m:r>
                      <a:rPr lang="pt-BR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ê</m:t>
                    </m:r>
                    <m:r>
                      <a:rPr lang="pt-BR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𝑛𝑐𝑖𝑎𝑙</m:t>
                    </m:r>
                    <m:r>
                      <a:rPr lang="pt-BR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pt-BR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𝑑𝑜</m:t>
                    </m:r>
                    <m:r>
                      <a:rPr lang="pt-BR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pt-BR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𝑟𝑜𝑡𝑜𝑟</m:t>
                    </m:r>
                  </m:oMath>
                </a14:m>
                <a:r>
                  <a:rPr lang="pt-BR" b="0" dirty="0">
                    <a:ea typeface="Cambria Math" panose="02040503050406030204" pitchFamily="18" charset="0"/>
                  </a:rPr>
                  <a:t> 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pt-B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pt-B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lang="pt-B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𝑅</m:t>
                        </m:r>
                        <m:r>
                          <a:rPr lang="pt-B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pt-BR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≡</m:t>
                    </m:r>
                    <m:r>
                      <a:rPr lang="pt-BR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𝑉𝑒𝑙𝑜𝑐𝑖𝑑𝑎𝑑𝑒</m:t>
                    </m:r>
                    <m:r>
                      <a:rPr lang="pt-BR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pt-BR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𝑡𝑎𝑛𝑔</m:t>
                    </m:r>
                    <m:r>
                      <a:rPr lang="pt-BR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ê</m:t>
                    </m:r>
                    <m:r>
                      <a:rPr lang="pt-BR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𝑛𝑐𝑖𝑎𝑙</m:t>
                    </m:r>
                    <m:r>
                      <a:rPr lang="pt-BR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pt-BR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𝑑𝑜</m:t>
                    </m:r>
                    <m:r>
                      <a:rPr lang="pt-BR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pt-BR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𝑓𝑙𝑢</m:t>
                    </m:r>
                    <m:r>
                      <a:rPr lang="pt-BR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í</m:t>
                    </m:r>
                    <m:r>
                      <a:rPr lang="pt-BR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𝑑𝑜</m:t>
                    </m:r>
                  </m:oMath>
                </a14:m>
                <a:r>
                  <a:rPr lang="pt-BR" dirty="0"/>
                  <a:t> </a:t>
                </a:r>
              </a:p>
              <a:p>
                <a14:m>
                  <m:oMath xmlns:m="http://schemas.openxmlformats.org/officeDocument/2006/math">
                    <m:r>
                      <a:rPr lang="pt-BR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𝛽</m:t>
                    </m:r>
                    <m:r>
                      <a:rPr lang="pt-BR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≡Â</m:t>
                    </m:r>
                    <m:r>
                      <a:rPr lang="pt-BR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𝑛𝑔𝑢𝑙𝑜</m:t>
                    </m:r>
                    <m:r>
                      <a:rPr lang="pt-BR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pt-BR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𝑑𝑎</m:t>
                    </m:r>
                    <m:r>
                      <a:rPr lang="pt-BR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pt-BR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𝑝</m:t>
                    </m:r>
                    <m:r>
                      <a:rPr lang="pt-BR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á</m:t>
                    </m:r>
                  </m:oMath>
                </a14:m>
                <a:r>
                  <a:rPr lang="pt-BR" dirty="0"/>
                  <a:t> </a:t>
                </a:r>
              </a:p>
              <a:p>
                <a14:m>
                  <m:oMath xmlns:m="http://schemas.openxmlformats.org/officeDocument/2006/math">
                    <m:r>
                      <a:rPr lang="pt-BR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𝑔</m:t>
                    </m:r>
                    <m:r>
                      <a:rPr lang="pt-BR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≡</m:t>
                    </m:r>
                    <m:r>
                      <a:rPr lang="pt-BR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𝐴𝑐𝑒𝑙𝑒𝑟𝑎</m:t>
                    </m:r>
                    <m:r>
                      <a:rPr lang="pt-BR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çã</m:t>
                    </m:r>
                    <m:r>
                      <a:rPr lang="pt-BR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𝑜</m:t>
                    </m:r>
                    <m:r>
                      <a:rPr lang="pt-BR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pt-BR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𝑑𝑎</m:t>
                    </m:r>
                    <m:r>
                      <a:rPr lang="pt-BR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pt-BR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𝑔𝑟𝑎𝑣𝑖𝑑𝑎𝑑𝑒</m:t>
                    </m:r>
                  </m:oMath>
                </a14:m>
                <a:r>
                  <a:rPr lang="pt-BR" dirty="0"/>
                  <a:t> </a:t>
                </a:r>
              </a:p>
            </p:txBody>
          </p:sp>
        </mc:Choice>
        <mc:Fallback xmlns="">
          <p:sp>
            <p:nvSpPr>
              <p:cNvPr id="4" name="CaixaDeTexto 3">
                <a:extLst>
                  <a:ext uri="{FF2B5EF4-FFF2-40B4-BE49-F238E27FC236}">
                    <a16:creationId xmlns:a16="http://schemas.microsoft.com/office/drawing/2014/main" id="{2F117C83-85C6-4AEB-AA31-597A5C22D70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68133" y="3582822"/>
                <a:ext cx="4369777" cy="2317045"/>
              </a:xfrm>
              <a:prstGeom prst="rect">
                <a:avLst/>
              </a:prstGeom>
              <a:blipFill>
                <a:blip r:embed="rId4"/>
                <a:stretch>
                  <a:fillRect l="-1116" t="-1579" b="-1316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773688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F2509D0-6EB0-49B8-898A-D999F983F7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Exemplo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D8D070BC-2ECD-4B59-ACE0-4A3D17819F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t-BR" dirty="0"/>
              <a:t>As dimensões de uma bomba centrifuga são:</a:t>
            </a:r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r>
              <a:rPr lang="pt-BR" dirty="0"/>
              <a:t>A bomba gira a 1150 RPM recalcando água. Calcule a altura de carga total teórica e potência da bomba se a vazão volumétrica for de 0,1 m³/s </a:t>
            </a:r>
          </a:p>
          <a:p>
            <a:pPr marL="0" indent="0">
              <a:buNone/>
            </a:pPr>
            <a:endParaRPr lang="pt-BR" dirty="0"/>
          </a:p>
        </p:txBody>
      </p:sp>
      <p:graphicFrame>
        <p:nvGraphicFramePr>
          <p:cNvPr id="4" name="Tabela 4">
            <a:extLst>
              <a:ext uri="{FF2B5EF4-FFF2-40B4-BE49-F238E27FC236}">
                <a16:creationId xmlns:a16="http://schemas.microsoft.com/office/drawing/2014/main" id="{E794AE23-BF67-446F-91F1-67081F3A28E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0378478"/>
              </p:ext>
            </p:extLst>
          </p:nvPr>
        </p:nvGraphicFramePr>
        <p:xfrm>
          <a:off x="2115127" y="2487771"/>
          <a:ext cx="8127999" cy="1483360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2709333">
                  <a:extLst>
                    <a:ext uri="{9D8B030D-6E8A-4147-A177-3AD203B41FA5}">
                      <a16:colId xmlns:a16="http://schemas.microsoft.com/office/drawing/2014/main" val="2422180373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3898986842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155665191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pt-BR" dirty="0"/>
                        <a:t>Parâmetro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/>
                        <a:t>Entrada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/>
                        <a:t>Saída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666518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/>
                        <a:t>Raios [mm]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/>
                        <a:t>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/>
                        <a:t>300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065906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/>
                        <a:t>Largura da pá [mm]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/>
                        <a:t>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/>
                        <a:t>40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927311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/>
                        <a:t>Ângulo da pá [°]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/>
                        <a:t>70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/>
                        <a:t>80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3761065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714582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66CF8F4-C89A-4E6E-AA33-90F7948002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Teoria da Semelhança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Espaço Reservado para Conteúdo 2">
                <a:extLst>
                  <a:ext uri="{FF2B5EF4-FFF2-40B4-BE49-F238E27FC236}">
                    <a16:creationId xmlns:a16="http://schemas.microsoft.com/office/drawing/2014/main" id="{AE5CB2D4-9869-4A70-B336-0D69EFC7023B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marL="0" indent="0" algn="just">
                  <a:buNone/>
                </a:pPr>
                <a:r>
                  <a:rPr lang="pt-BR" dirty="0"/>
                  <a:t>Casos em que se alteram as condições de funcionamento de uma bomba centrífuga, aplica-se a teoria da semelhança, onde entende-se que os sistemas são proporcionais:</a:t>
                </a:r>
              </a:p>
              <a:p>
                <a:pPr algn="just"/>
                <a:r>
                  <a:rPr lang="pt-BR" dirty="0"/>
                  <a:t>Alterando a rotação da bomba (RPM) temos:</a:t>
                </a:r>
              </a:p>
              <a:p>
                <a:pPr marL="0" indent="0" algn="just">
                  <a:buNone/>
                </a:pPr>
                <a:r>
                  <a:rPr lang="pt-BR" b="0" dirty="0"/>
                  <a:t>Vazão: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pt-BR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pt-BR" b="0" i="1" smtClean="0"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b>
                        <m:r>
                          <a:rPr lang="pt-BR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r>
                      <a:rPr lang="pt-BR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pt-BR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pt-BR" b="0" i="1" smtClean="0"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b>
                        <m:r>
                          <a:rPr lang="pt-BR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pt-BR" b="0" i="1" smtClean="0">
                        <a:latin typeface="Cambria Math" panose="02040503050406030204" pitchFamily="18" charset="0"/>
                      </a:rPr>
                      <m:t>.</m:t>
                    </m:r>
                    <m:f>
                      <m:fPr>
                        <m:ctrlPr>
                          <a:rPr lang="pt-BR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pt-BR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pt-BR" b="0" i="1" smtClean="0">
                                <a:latin typeface="Cambria Math" panose="02040503050406030204" pitchFamily="18" charset="0"/>
                              </a:rPr>
                              <m:t>𝑅𝑃𝑀</m:t>
                            </m:r>
                          </m:e>
                          <m:sub>
                            <m:r>
                              <a:rPr lang="pt-BR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pt-BR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pt-BR" b="0" i="1" smtClean="0">
                                <a:latin typeface="Cambria Math" panose="02040503050406030204" pitchFamily="18" charset="0"/>
                              </a:rPr>
                              <m:t>𝑅𝑃𝑀</m:t>
                            </m:r>
                          </m:e>
                          <m:sub>
                            <m:r>
                              <a:rPr lang="pt-BR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</m:den>
                    </m:f>
                  </m:oMath>
                </a14:m>
                <a:endParaRPr lang="pt-BR" dirty="0"/>
              </a:p>
              <a:p>
                <a:pPr marL="0" indent="0" algn="just">
                  <a:buNone/>
                </a:pPr>
                <a:r>
                  <a:rPr lang="pt-BR" dirty="0"/>
                  <a:t>Pressão</a:t>
                </a:r>
                <a:r>
                  <a:rPr lang="pt-BR" b="0" dirty="0"/>
                  <a:t>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pt-BR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pt-BR" b="0" i="1" smtClean="0"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pt-BR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r>
                      <a:rPr lang="pt-BR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pt-BR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pt-BR" b="0" i="1" smtClean="0"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pt-BR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pt-BR" b="0" i="1" smtClean="0">
                        <a:latin typeface="Cambria Math" panose="02040503050406030204" pitchFamily="18" charset="0"/>
                      </a:rPr>
                      <m:t>.</m:t>
                    </m:r>
                    <m:sSup>
                      <m:sSupPr>
                        <m:ctrlPr>
                          <a:rPr lang="pt-BR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pt-BR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pt-BR" b="0" i="1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sSub>
                                  <m:sSubPr>
                                    <m:ctrlPr>
                                      <a:rPr lang="pt-BR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pt-BR" b="0" i="1" smtClean="0">
                                        <a:latin typeface="Cambria Math" panose="02040503050406030204" pitchFamily="18" charset="0"/>
                                      </a:rPr>
                                      <m:t>𝑅𝑃𝑀</m:t>
                                    </m:r>
                                  </m:e>
                                  <m:sub>
                                    <m:r>
                                      <a:rPr lang="pt-BR" b="0" i="1" smtClean="0"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</m:sub>
                                </m:sSub>
                              </m:num>
                              <m:den>
                                <m:sSub>
                                  <m:sSubPr>
                                    <m:ctrlPr>
                                      <a:rPr lang="pt-BR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pt-BR" b="0" i="1" smtClean="0">
                                        <a:latin typeface="Cambria Math" panose="02040503050406030204" pitchFamily="18" charset="0"/>
                                      </a:rPr>
                                      <m:t>𝑅𝑃𝑀</m:t>
                                    </m:r>
                                  </m:e>
                                  <m:sub>
                                    <m:r>
                                      <a:rPr lang="pt-BR" b="0" i="1" smtClean="0">
                                        <a:latin typeface="Cambria Math" panose="02040503050406030204" pitchFamily="18" charset="0"/>
                                      </a:rPr>
                                      <m:t>𝑖</m:t>
                                    </m:r>
                                  </m:sub>
                                </m:sSub>
                              </m:den>
                            </m:f>
                          </m:e>
                        </m:d>
                      </m:e>
                      <m:sup>
                        <m:r>
                          <a:rPr lang="pt-BR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pt-BR" dirty="0"/>
              </a:p>
              <a:p>
                <a:pPr marL="0" indent="0" algn="just">
                  <a:buNone/>
                </a:pPr>
                <a:r>
                  <a:rPr lang="pt-BR" dirty="0"/>
                  <a:t>Potência</a:t>
                </a:r>
                <a:r>
                  <a:rPr lang="pt-BR" b="0" dirty="0"/>
                  <a:t>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pt-BR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pt-BR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pt-BR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r>
                      <a:rPr lang="pt-BR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pt-BR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pt-BR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pt-BR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pt-BR" b="0" i="1" smtClean="0">
                        <a:latin typeface="Cambria Math" panose="02040503050406030204" pitchFamily="18" charset="0"/>
                      </a:rPr>
                      <m:t>.</m:t>
                    </m:r>
                    <m:sSup>
                      <m:sSupPr>
                        <m:ctrlPr>
                          <a:rPr lang="pt-BR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pt-BR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pt-BR" b="0" i="1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sSub>
                                  <m:sSubPr>
                                    <m:ctrlPr>
                                      <a:rPr lang="pt-BR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pt-BR" b="0" i="1" smtClean="0">
                                        <a:latin typeface="Cambria Math" panose="02040503050406030204" pitchFamily="18" charset="0"/>
                                      </a:rPr>
                                      <m:t>𝑅𝑃𝑀</m:t>
                                    </m:r>
                                  </m:e>
                                  <m:sub>
                                    <m:r>
                                      <a:rPr lang="pt-BR" b="0" i="1" smtClean="0"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</m:sub>
                                </m:sSub>
                              </m:num>
                              <m:den>
                                <m:sSub>
                                  <m:sSubPr>
                                    <m:ctrlPr>
                                      <a:rPr lang="pt-BR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pt-BR" b="0" i="1" smtClean="0">
                                        <a:latin typeface="Cambria Math" panose="02040503050406030204" pitchFamily="18" charset="0"/>
                                      </a:rPr>
                                      <m:t>𝑅𝑃𝑀</m:t>
                                    </m:r>
                                  </m:e>
                                  <m:sub>
                                    <m:r>
                                      <a:rPr lang="pt-BR" b="0" i="1" smtClean="0">
                                        <a:latin typeface="Cambria Math" panose="02040503050406030204" pitchFamily="18" charset="0"/>
                                      </a:rPr>
                                      <m:t>𝑖</m:t>
                                    </m:r>
                                  </m:sub>
                                </m:sSub>
                              </m:den>
                            </m:f>
                          </m:e>
                        </m:d>
                      </m:e>
                      <m:sup>
                        <m:r>
                          <a:rPr lang="pt-BR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endParaRPr lang="pt-BR" dirty="0"/>
              </a:p>
              <a:p>
                <a:pPr marL="0" indent="0" algn="just">
                  <a:buNone/>
                </a:pPr>
                <a:endParaRPr lang="pt-BR" dirty="0"/>
              </a:p>
            </p:txBody>
          </p:sp>
        </mc:Choice>
        <mc:Fallback xmlns="">
          <p:sp>
            <p:nvSpPr>
              <p:cNvPr id="3" name="Espaço Reservado para Conteúdo 2">
                <a:extLst>
                  <a:ext uri="{FF2B5EF4-FFF2-40B4-BE49-F238E27FC236}">
                    <a16:creationId xmlns:a16="http://schemas.microsoft.com/office/drawing/2014/main" id="{AE5CB2D4-9869-4A70-B336-0D69EFC7023B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217" t="-2241" r="-1159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CaixaDeTexto 3">
                <a:extLst>
                  <a:ext uri="{FF2B5EF4-FFF2-40B4-BE49-F238E27FC236}">
                    <a16:creationId xmlns:a16="http://schemas.microsoft.com/office/drawing/2014/main" id="{DECDD0CB-2C42-434F-B108-B94451821AB9}"/>
                  </a:ext>
                </a:extLst>
              </p:cNvPr>
              <p:cNvSpPr txBox="1"/>
              <p:nvPr/>
            </p:nvSpPr>
            <p:spPr>
              <a:xfrm>
                <a:off x="9933924" y="5253633"/>
                <a:ext cx="1419876" cy="92333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pt-BR" dirty="0"/>
                  <a:t>Sendo: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BR" b="0" i="1" smtClean="0">
                          <a:latin typeface="Cambria Math" panose="02040503050406030204" pitchFamily="18" charset="0"/>
                        </a:rPr>
                        <m:t>𝑖</m:t>
                      </m:r>
                      <m:r>
                        <a:rPr lang="pt-B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≡</m:t>
                      </m:r>
                      <m:r>
                        <a:rPr lang="pt-B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𝑖𝑛𝑖𝑐𝑖𝑎𝑙</m:t>
                      </m:r>
                    </m:oMath>
                  </m:oMathPara>
                </a14:m>
                <a:endParaRPr lang="pt-BR" b="0" dirty="0">
                  <a:ea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BR" b="0" i="1" smtClean="0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pt-B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≡</m:t>
                      </m:r>
                      <m:r>
                        <a:rPr lang="pt-B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𝑛𝑜𝑣𝑜</m:t>
                      </m:r>
                    </m:oMath>
                  </m:oMathPara>
                </a14:m>
                <a:endParaRPr lang="pt-BR" dirty="0"/>
              </a:p>
            </p:txBody>
          </p:sp>
        </mc:Choice>
        <mc:Fallback xmlns="">
          <p:sp>
            <p:nvSpPr>
              <p:cNvPr id="4" name="CaixaDeTexto 3">
                <a:extLst>
                  <a:ext uri="{FF2B5EF4-FFF2-40B4-BE49-F238E27FC236}">
                    <a16:creationId xmlns:a16="http://schemas.microsoft.com/office/drawing/2014/main" id="{DECDD0CB-2C42-434F-B108-B94451821AB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33924" y="5253633"/>
                <a:ext cx="1419876" cy="923330"/>
              </a:xfrm>
              <a:prstGeom prst="rect">
                <a:avLst/>
              </a:prstGeom>
              <a:blipFill>
                <a:blip r:embed="rId3"/>
                <a:stretch>
                  <a:fillRect l="-3863" t="-3974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037789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66CF8F4-C89A-4E6E-AA33-90F7948002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Teoria da Semelhança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Espaço Reservado para Conteúdo 2">
                <a:extLst>
                  <a:ext uri="{FF2B5EF4-FFF2-40B4-BE49-F238E27FC236}">
                    <a16:creationId xmlns:a16="http://schemas.microsoft.com/office/drawing/2014/main" id="{AE5CB2D4-9869-4A70-B336-0D69EFC7023B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algn="just"/>
                <a:r>
                  <a:rPr lang="pt-BR" dirty="0"/>
                  <a:t>Alterando o diâmetro do rotor (D) temos:</a:t>
                </a:r>
              </a:p>
              <a:p>
                <a:pPr marL="0" indent="0" algn="just">
                  <a:buNone/>
                </a:pPr>
                <a:r>
                  <a:rPr lang="pt-BR" b="0" dirty="0"/>
                  <a:t>Vazão: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pt-BR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pt-BR" b="0" i="1" smtClean="0"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b>
                        <m:r>
                          <a:rPr lang="pt-BR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r>
                      <a:rPr lang="pt-BR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pt-BR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pt-BR" b="0" i="1" smtClean="0"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b>
                        <m:r>
                          <a:rPr lang="pt-BR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pt-BR" b="0" i="1" smtClean="0">
                        <a:latin typeface="Cambria Math" panose="02040503050406030204" pitchFamily="18" charset="0"/>
                      </a:rPr>
                      <m:t>.</m:t>
                    </m:r>
                    <m:f>
                      <m:fPr>
                        <m:ctrlPr>
                          <a:rPr lang="pt-BR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pt-BR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pt-BR" b="0" i="1" smtClean="0">
                                <a:latin typeface="Cambria Math" panose="02040503050406030204" pitchFamily="18" charset="0"/>
                              </a:rPr>
                              <m:t>𝐷</m:t>
                            </m:r>
                          </m:e>
                          <m:sub>
                            <m:r>
                              <a:rPr lang="pt-BR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pt-BR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pt-BR" b="0" i="1" smtClean="0">
                                <a:latin typeface="Cambria Math" panose="02040503050406030204" pitchFamily="18" charset="0"/>
                              </a:rPr>
                              <m:t>𝐷</m:t>
                            </m:r>
                          </m:e>
                          <m:sub>
                            <m:r>
                              <a:rPr lang="pt-BR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</m:den>
                    </m:f>
                  </m:oMath>
                </a14:m>
                <a:endParaRPr lang="pt-BR" dirty="0"/>
              </a:p>
              <a:p>
                <a:pPr marL="0" indent="0" algn="just">
                  <a:buNone/>
                </a:pPr>
                <a:r>
                  <a:rPr lang="pt-BR" dirty="0"/>
                  <a:t>Pressão</a:t>
                </a:r>
                <a:r>
                  <a:rPr lang="pt-BR" b="0" dirty="0"/>
                  <a:t>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pt-BR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pt-BR" b="0" i="1" smtClean="0"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pt-BR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r>
                      <a:rPr lang="pt-BR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pt-BR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pt-BR" b="0" i="1" smtClean="0"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pt-BR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pt-BR" b="0" i="1" smtClean="0">
                        <a:latin typeface="Cambria Math" panose="02040503050406030204" pitchFamily="18" charset="0"/>
                      </a:rPr>
                      <m:t>.</m:t>
                    </m:r>
                    <m:sSup>
                      <m:sSupPr>
                        <m:ctrlPr>
                          <a:rPr lang="pt-BR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pt-BR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pt-BR" b="0" i="1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sSub>
                                  <m:sSubPr>
                                    <m:ctrlPr>
                                      <a:rPr lang="pt-BR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pt-BR" b="0" i="1" smtClean="0">
                                        <a:latin typeface="Cambria Math" panose="02040503050406030204" pitchFamily="18" charset="0"/>
                                      </a:rPr>
                                      <m:t>𝐷</m:t>
                                    </m:r>
                                  </m:e>
                                  <m:sub>
                                    <m:r>
                                      <a:rPr lang="pt-BR" b="0" i="1" smtClean="0"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</m:sub>
                                </m:sSub>
                              </m:num>
                              <m:den>
                                <m:sSub>
                                  <m:sSubPr>
                                    <m:ctrlPr>
                                      <a:rPr lang="pt-BR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pt-BR" b="0" i="1" smtClean="0">
                                        <a:latin typeface="Cambria Math" panose="02040503050406030204" pitchFamily="18" charset="0"/>
                                      </a:rPr>
                                      <m:t>𝐷</m:t>
                                    </m:r>
                                  </m:e>
                                  <m:sub>
                                    <m:r>
                                      <a:rPr lang="pt-BR" b="0" i="1" smtClean="0">
                                        <a:latin typeface="Cambria Math" panose="02040503050406030204" pitchFamily="18" charset="0"/>
                                      </a:rPr>
                                      <m:t>𝑖</m:t>
                                    </m:r>
                                  </m:sub>
                                </m:sSub>
                              </m:den>
                            </m:f>
                          </m:e>
                        </m:d>
                      </m:e>
                      <m:sup>
                        <m:r>
                          <a:rPr lang="pt-BR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pt-BR" dirty="0"/>
              </a:p>
              <a:p>
                <a:pPr marL="0" indent="0" algn="just">
                  <a:buNone/>
                </a:pPr>
                <a:r>
                  <a:rPr lang="pt-BR" dirty="0"/>
                  <a:t>Potência</a:t>
                </a:r>
                <a:r>
                  <a:rPr lang="pt-BR" b="0" dirty="0"/>
                  <a:t>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pt-BR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pt-BR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pt-BR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r>
                      <a:rPr lang="pt-BR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pt-BR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pt-BR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pt-BR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pt-BR" b="0" i="1" smtClean="0">
                        <a:latin typeface="Cambria Math" panose="02040503050406030204" pitchFamily="18" charset="0"/>
                      </a:rPr>
                      <m:t>.</m:t>
                    </m:r>
                    <m:sSup>
                      <m:sSupPr>
                        <m:ctrlPr>
                          <a:rPr lang="pt-BR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pt-BR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pt-BR" b="0" i="1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sSub>
                                  <m:sSubPr>
                                    <m:ctrlPr>
                                      <a:rPr lang="pt-BR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pt-BR" b="0" i="1" smtClean="0">
                                        <a:latin typeface="Cambria Math" panose="02040503050406030204" pitchFamily="18" charset="0"/>
                                      </a:rPr>
                                      <m:t>𝐷</m:t>
                                    </m:r>
                                  </m:e>
                                  <m:sub>
                                    <m:r>
                                      <a:rPr lang="pt-BR" b="0" i="1" smtClean="0"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</m:sub>
                                </m:sSub>
                              </m:num>
                              <m:den>
                                <m:sSub>
                                  <m:sSubPr>
                                    <m:ctrlPr>
                                      <a:rPr lang="pt-BR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pt-BR" b="0" i="1" smtClean="0">
                                        <a:latin typeface="Cambria Math" panose="02040503050406030204" pitchFamily="18" charset="0"/>
                                      </a:rPr>
                                      <m:t>𝐷</m:t>
                                    </m:r>
                                  </m:e>
                                  <m:sub>
                                    <m:r>
                                      <a:rPr lang="pt-BR" b="0" i="1" smtClean="0">
                                        <a:latin typeface="Cambria Math" panose="02040503050406030204" pitchFamily="18" charset="0"/>
                                      </a:rPr>
                                      <m:t>𝑖</m:t>
                                    </m:r>
                                  </m:sub>
                                </m:sSub>
                              </m:den>
                            </m:f>
                          </m:e>
                        </m:d>
                      </m:e>
                      <m:sup>
                        <m:r>
                          <a:rPr lang="pt-BR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endParaRPr lang="pt-BR" dirty="0"/>
              </a:p>
              <a:p>
                <a:pPr marL="0" indent="0" algn="just">
                  <a:buNone/>
                </a:pPr>
                <a:endParaRPr lang="pt-BR" dirty="0"/>
              </a:p>
            </p:txBody>
          </p:sp>
        </mc:Choice>
        <mc:Fallback xmlns="">
          <p:sp>
            <p:nvSpPr>
              <p:cNvPr id="3" name="Espaço Reservado para Conteúdo 2">
                <a:extLst>
                  <a:ext uri="{FF2B5EF4-FFF2-40B4-BE49-F238E27FC236}">
                    <a16:creationId xmlns:a16="http://schemas.microsoft.com/office/drawing/2014/main" id="{AE5CB2D4-9869-4A70-B336-0D69EFC7023B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217" t="-2241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CaixaDeTexto 3">
                <a:extLst>
                  <a:ext uri="{FF2B5EF4-FFF2-40B4-BE49-F238E27FC236}">
                    <a16:creationId xmlns:a16="http://schemas.microsoft.com/office/drawing/2014/main" id="{3A510C08-BD9E-4B16-BD3C-E077C6BB1F2C}"/>
                  </a:ext>
                </a:extLst>
              </p:cNvPr>
              <p:cNvSpPr txBox="1"/>
              <p:nvPr/>
            </p:nvSpPr>
            <p:spPr>
              <a:xfrm>
                <a:off x="9933924" y="5253633"/>
                <a:ext cx="1419876" cy="92333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pt-BR" dirty="0"/>
                  <a:t>Sendo: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BR" b="0" i="1" smtClean="0">
                          <a:latin typeface="Cambria Math" panose="02040503050406030204" pitchFamily="18" charset="0"/>
                        </a:rPr>
                        <m:t>𝑖</m:t>
                      </m:r>
                      <m:r>
                        <a:rPr lang="pt-B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≡</m:t>
                      </m:r>
                      <m:r>
                        <a:rPr lang="pt-B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𝑖𝑛𝑖𝑐𝑖𝑎𝑙</m:t>
                      </m:r>
                    </m:oMath>
                  </m:oMathPara>
                </a14:m>
                <a:endParaRPr lang="pt-BR" b="0" dirty="0">
                  <a:ea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BR" b="0" i="1" smtClean="0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pt-B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≡</m:t>
                      </m:r>
                      <m:r>
                        <a:rPr lang="pt-B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𝑛𝑜𝑣𝑜</m:t>
                      </m:r>
                    </m:oMath>
                  </m:oMathPara>
                </a14:m>
                <a:endParaRPr lang="pt-BR" dirty="0"/>
              </a:p>
            </p:txBody>
          </p:sp>
        </mc:Choice>
        <mc:Fallback xmlns="">
          <p:sp>
            <p:nvSpPr>
              <p:cNvPr id="4" name="CaixaDeTexto 3">
                <a:extLst>
                  <a:ext uri="{FF2B5EF4-FFF2-40B4-BE49-F238E27FC236}">
                    <a16:creationId xmlns:a16="http://schemas.microsoft.com/office/drawing/2014/main" id="{3A510C08-BD9E-4B16-BD3C-E077C6BB1F2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33924" y="5253633"/>
                <a:ext cx="1419876" cy="923330"/>
              </a:xfrm>
              <a:prstGeom prst="rect">
                <a:avLst/>
              </a:prstGeom>
              <a:blipFill>
                <a:blip r:embed="rId3"/>
                <a:stretch>
                  <a:fillRect l="-3863" t="-3974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166789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568B5FF-CFA4-42AA-99EF-70FE5A4906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Teoria da Semelhança 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D1C418A-3271-4C1F-B89E-9758CA11DE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Exemplo: Uma bomba que funciona a 3000 RPM, fornece 20 m³/h a uma altura de 60 </a:t>
            </a:r>
            <a:r>
              <a:rPr lang="pt-BR" dirty="0" err="1"/>
              <a:t>m.c.a</a:t>
            </a:r>
            <a:r>
              <a:rPr lang="pt-BR" dirty="0"/>
              <a:t> e potência de 10 CV. Alterando sua rotação para 2700 RPM, determine a nova vazão, pressão e potência: </a:t>
            </a:r>
          </a:p>
        </p:txBody>
      </p:sp>
    </p:spTree>
    <p:extLst>
      <p:ext uri="{BB962C8B-B14F-4D97-AF65-F5344CB8AC3E}">
        <p14:creationId xmlns:p14="http://schemas.microsoft.com/office/powerpoint/2010/main" val="27307062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68543D5-DE5E-4A06-944C-9AF9416F59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Curva de Rendimento 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7A7777ED-C000-43DE-93D6-6AADC21560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pt-BR" dirty="0"/>
              <a:t>As curvas de rendimentos são gráficos disponibilizados por fabricantes que detalham o funcionamento de uma determinada bomba centrifuga, contendo as informações: </a:t>
            </a:r>
          </a:p>
          <a:p>
            <a:r>
              <a:rPr lang="pt-BR" dirty="0"/>
              <a:t>Eixo y: Altura manométrica ou pressão; </a:t>
            </a:r>
          </a:p>
          <a:p>
            <a:r>
              <a:rPr lang="pt-BR" dirty="0"/>
              <a:t>Eixo x: Vazão;</a:t>
            </a:r>
          </a:p>
          <a:p>
            <a:r>
              <a:rPr lang="pt-BR" dirty="0"/>
              <a:t>Curvas de rendimento para velocidades ou rotações diferentes de um mesmo modelo; </a:t>
            </a:r>
          </a:p>
          <a:p>
            <a:r>
              <a:rPr lang="pt-BR" dirty="0"/>
              <a:t>Curvas de rendimento para rotores com diâmetros diferentes de um mesmo modelo;</a:t>
            </a:r>
          </a:p>
          <a:p>
            <a:r>
              <a:rPr lang="pt-BR" dirty="0"/>
              <a:t>Curvas de rendimento para frequência diferentes de um mesmo modelo;</a:t>
            </a:r>
          </a:p>
          <a:p>
            <a:r>
              <a:rPr lang="pt-BR" dirty="0"/>
              <a:t>Potência necessária do motor;</a:t>
            </a:r>
          </a:p>
          <a:p>
            <a:r>
              <a:rPr lang="pt-BR" dirty="0"/>
              <a:t>Eficiência; </a:t>
            </a:r>
          </a:p>
          <a:p>
            <a:r>
              <a:rPr lang="pt-BR" dirty="0"/>
              <a:t>NPSH (</a:t>
            </a:r>
            <a:r>
              <a:rPr lang="pt-BR" i="1" dirty="0"/>
              <a:t>Net Positive </a:t>
            </a:r>
            <a:r>
              <a:rPr lang="pt-BR" i="1" dirty="0" err="1"/>
              <a:t>Suction</a:t>
            </a:r>
            <a:r>
              <a:rPr lang="pt-BR" i="1" dirty="0"/>
              <a:t> Head) </a:t>
            </a:r>
            <a:r>
              <a:rPr lang="pt-BR" dirty="0"/>
              <a:t>mínima; </a:t>
            </a:r>
          </a:p>
          <a:p>
            <a:r>
              <a:rPr lang="pt-BR" dirty="0"/>
              <a:t>Entre outras... </a:t>
            </a:r>
          </a:p>
          <a:p>
            <a:endParaRPr lang="pt-BR" dirty="0"/>
          </a:p>
          <a:p>
            <a:endParaRPr lang="pt-BR" dirty="0"/>
          </a:p>
          <a:p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81645542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745</TotalTime>
  <Words>755</Words>
  <Application>Microsoft Office PowerPoint</Application>
  <PresentationFormat>Widescreen</PresentationFormat>
  <Paragraphs>109</Paragraphs>
  <Slides>14</Slides>
  <Notes>3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14</vt:i4>
      </vt:variant>
    </vt:vector>
  </HeadingPairs>
  <TitlesOfParts>
    <vt:vector size="19" baseType="lpstr">
      <vt:lpstr>Arial</vt:lpstr>
      <vt:lpstr>Calibri</vt:lpstr>
      <vt:lpstr>Calibri Light</vt:lpstr>
      <vt:lpstr>Cambria Math</vt:lpstr>
      <vt:lpstr>Tema do Office</vt:lpstr>
      <vt:lpstr>Máquinas de Fluxo </vt:lpstr>
      <vt:lpstr>Objetivos</vt:lpstr>
      <vt:lpstr>Triângulo de Velocidade</vt:lpstr>
      <vt:lpstr>Equação Fundamental </vt:lpstr>
      <vt:lpstr>Exemplo</vt:lpstr>
      <vt:lpstr>Teoria da Semelhança </vt:lpstr>
      <vt:lpstr>Teoria da Semelhança </vt:lpstr>
      <vt:lpstr>Teoria da Semelhança </vt:lpstr>
      <vt:lpstr>Curva de Rendimento </vt:lpstr>
      <vt:lpstr>Curva de Rendimento </vt:lpstr>
      <vt:lpstr>Exemplos </vt:lpstr>
      <vt:lpstr>Associação de bombas</vt:lpstr>
      <vt:lpstr>Associação de bombas em paralelo</vt:lpstr>
      <vt:lpstr>Associação de bombas em série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Máquinas de Fluxo</dc:title>
  <dc:creator>Leonardo Weinfurter</dc:creator>
  <cp:lastModifiedBy>Leonardo Weinfurter</cp:lastModifiedBy>
  <cp:revision>10</cp:revision>
  <dcterms:created xsi:type="dcterms:W3CDTF">2021-10-30T18:54:09Z</dcterms:created>
  <dcterms:modified xsi:type="dcterms:W3CDTF">2022-11-05T19:00:41Z</dcterms:modified>
</cp:coreProperties>
</file>