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13F5B-0755-472A-9A9F-44D439E7563D}" type="datetimeFigureOut">
              <a:rPr lang="pt-BR" smtClean="0"/>
              <a:t>01/12/2022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6383E-C5F8-47F7-BE8E-79D940EE24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8832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13F5B-0755-472A-9A9F-44D439E7563D}" type="datetimeFigureOut">
              <a:rPr lang="pt-BR" smtClean="0"/>
              <a:t>01/12/2022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6383E-C5F8-47F7-BE8E-79D940EE24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812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13F5B-0755-472A-9A9F-44D439E7563D}" type="datetimeFigureOut">
              <a:rPr lang="pt-BR" smtClean="0"/>
              <a:t>01/12/2022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6383E-C5F8-47F7-BE8E-79D940EE24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7380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13F5B-0755-472A-9A9F-44D439E7563D}" type="datetimeFigureOut">
              <a:rPr lang="pt-BR" smtClean="0"/>
              <a:t>01/12/2022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6383E-C5F8-47F7-BE8E-79D940EE24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6571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13F5B-0755-472A-9A9F-44D439E7563D}" type="datetimeFigureOut">
              <a:rPr lang="pt-BR" smtClean="0"/>
              <a:t>01/12/2022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6383E-C5F8-47F7-BE8E-79D940EE24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1789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13F5B-0755-472A-9A9F-44D439E7563D}" type="datetimeFigureOut">
              <a:rPr lang="pt-BR" smtClean="0"/>
              <a:t>01/12/2022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6383E-C5F8-47F7-BE8E-79D940EE24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20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13F5B-0755-472A-9A9F-44D439E7563D}" type="datetimeFigureOut">
              <a:rPr lang="pt-BR" smtClean="0"/>
              <a:t>01/12/2022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6383E-C5F8-47F7-BE8E-79D940EE24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1430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13F5B-0755-472A-9A9F-44D439E7563D}" type="datetimeFigureOut">
              <a:rPr lang="pt-BR" smtClean="0"/>
              <a:t>01/12/2022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6383E-C5F8-47F7-BE8E-79D940EE24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3559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13F5B-0755-472A-9A9F-44D439E7563D}" type="datetimeFigureOut">
              <a:rPr lang="pt-BR" smtClean="0"/>
              <a:t>01/12/2022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6383E-C5F8-47F7-BE8E-79D940EE24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9533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13F5B-0755-472A-9A9F-44D439E7563D}" type="datetimeFigureOut">
              <a:rPr lang="pt-BR" smtClean="0"/>
              <a:t>01/12/2022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6383E-C5F8-47F7-BE8E-79D940EE24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4899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13F5B-0755-472A-9A9F-44D439E7563D}" type="datetimeFigureOut">
              <a:rPr lang="pt-BR" smtClean="0"/>
              <a:t>01/12/2022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6383E-C5F8-47F7-BE8E-79D940EE24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8294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13F5B-0755-472A-9A9F-44D439E7563D}" type="datetimeFigureOut">
              <a:rPr lang="pt-BR" smtClean="0"/>
              <a:t>01/12/2022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06383E-C5F8-47F7-BE8E-79D940EE24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3992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Insulinas 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Kátia </a:t>
            </a:r>
            <a:r>
              <a:rPr lang="pt-BR" dirty="0" err="1" smtClean="0"/>
              <a:t>Oliskowski</a:t>
            </a:r>
            <a:r>
              <a:rPr lang="pt-BR" dirty="0" smtClean="0"/>
              <a:t>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31738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1484784"/>
            <a:ext cx="5040560" cy="3559497"/>
          </a:xfrm>
        </p:spPr>
      </p:pic>
    </p:spTree>
    <p:extLst>
      <p:ext uri="{BB962C8B-B14F-4D97-AF65-F5344CB8AC3E}">
        <p14:creationId xmlns:p14="http://schemas.microsoft.com/office/powerpoint/2010/main" val="2099267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As insulinas mais modernas, chamadas de análogas (ou </a:t>
            </a:r>
            <a:r>
              <a:rPr lang="pt-BR" b="1" dirty="0"/>
              <a:t>análogos de insulina</a:t>
            </a:r>
            <a:r>
              <a:rPr lang="pt-BR" dirty="0"/>
              <a:t>), são produzidas a partir da insulina humana e modificadas de modo a terem ação </a:t>
            </a:r>
            <a:r>
              <a:rPr lang="pt-BR" dirty="0" err="1"/>
              <a:t>ultra-rápida</a:t>
            </a:r>
            <a:r>
              <a:rPr lang="pt-BR" dirty="0"/>
              <a:t> (</a:t>
            </a:r>
            <a:r>
              <a:rPr lang="pt-BR" dirty="0" err="1"/>
              <a:t>Lispro</a:t>
            </a:r>
            <a:r>
              <a:rPr lang="pt-BR" dirty="0"/>
              <a:t> (</a:t>
            </a:r>
            <a:r>
              <a:rPr lang="pt-BR" dirty="0" err="1"/>
              <a:t>Humalog</a:t>
            </a:r>
            <a:r>
              <a:rPr lang="pt-BR" dirty="0"/>
              <a:t>®), </a:t>
            </a:r>
            <a:r>
              <a:rPr lang="pt-BR" dirty="0" err="1"/>
              <a:t>Aspart</a:t>
            </a:r>
            <a:r>
              <a:rPr lang="pt-BR" dirty="0"/>
              <a:t> (</a:t>
            </a:r>
            <a:r>
              <a:rPr lang="pt-BR" dirty="0" err="1"/>
              <a:t>NovoRapid</a:t>
            </a:r>
            <a:r>
              <a:rPr lang="pt-BR" dirty="0"/>
              <a:t>®) ou </a:t>
            </a:r>
            <a:r>
              <a:rPr lang="pt-BR" dirty="0" err="1"/>
              <a:t>Glulisina</a:t>
            </a:r>
            <a:r>
              <a:rPr lang="pt-BR" dirty="0"/>
              <a:t> (</a:t>
            </a:r>
            <a:r>
              <a:rPr lang="pt-BR" dirty="0" err="1"/>
              <a:t>Apidra</a:t>
            </a:r>
            <a:r>
              <a:rPr lang="pt-BR" dirty="0"/>
              <a:t>®)) ou ação mais prolongada (</a:t>
            </a:r>
            <a:r>
              <a:rPr lang="pt-BR" dirty="0" err="1"/>
              <a:t>Glargina</a:t>
            </a:r>
            <a:r>
              <a:rPr lang="pt-BR" dirty="0"/>
              <a:t> (</a:t>
            </a:r>
            <a:r>
              <a:rPr lang="pt-BR" dirty="0" err="1"/>
              <a:t>Lantus</a:t>
            </a:r>
            <a:r>
              <a:rPr lang="pt-BR" dirty="0"/>
              <a:t>®), </a:t>
            </a:r>
            <a:r>
              <a:rPr lang="pt-BR" dirty="0" err="1"/>
              <a:t>Detemir</a:t>
            </a:r>
            <a:r>
              <a:rPr lang="pt-BR" dirty="0"/>
              <a:t> (</a:t>
            </a:r>
            <a:r>
              <a:rPr lang="pt-BR" dirty="0" err="1"/>
              <a:t>Levemir</a:t>
            </a:r>
            <a:r>
              <a:rPr lang="pt-BR" dirty="0"/>
              <a:t>®) e </a:t>
            </a:r>
            <a:r>
              <a:rPr lang="pt-BR" dirty="0" err="1"/>
              <a:t>Degludeca</a:t>
            </a:r>
            <a:r>
              <a:rPr lang="pt-BR" dirty="0"/>
              <a:t> (</a:t>
            </a:r>
            <a:r>
              <a:rPr lang="pt-BR" dirty="0" err="1"/>
              <a:t>Tresiba</a:t>
            </a:r>
            <a:r>
              <a:rPr lang="pt-BR" dirty="0"/>
              <a:t>®).</a:t>
            </a:r>
          </a:p>
        </p:txBody>
      </p:sp>
    </p:spTree>
    <p:extLst>
      <p:ext uri="{BB962C8B-B14F-4D97-AF65-F5344CB8AC3E}">
        <p14:creationId xmlns:p14="http://schemas.microsoft.com/office/powerpoint/2010/main" val="3179692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b="1" dirty="0"/>
              <a:t>Ultrarrápida (Análogos Ultrarrápidos)</a:t>
            </a:r>
            <a:r>
              <a:rPr lang="pt-BR" dirty="0"/>
              <a:t/>
            </a:r>
            <a:br>
              <a:rPr lang="pt-BR" dirty="0"/>
            </a:br>
            <a:r>
              <a:rPr lang="pt-BR" dirty="0"/>
              <a:t>Nomes: </a:t>
            </a:r>
            <a:r>
              <a:rPr lang="pt-BR" dirty="0" err="1"/>
              <a:t>Apidra</a:t>
            </a:r>
            <a:r>
              <a:rPr lang="pt-BR" dirty="0"/>
              <a:t>® (</a:t>
            </a:r>
            <a:r>
              <a:rPr lang="pt-BR" dirty="0" err="1"/>
              <a:t>Glulisina</a:t>
            </a:r>
            <a:r>
              <a:rPr lang="pt-BR" dirty="0"/>
              <a:t>), </a:t>
            </a:r>
            <a:r>
              <a:rPr lang="pt-BR" dirty="0" err="1"/>
              <a:t>Humalog</a:t>
            </a:r>
            <a:r>
              <a:rPr lang="pt-BR" dirty="0"/>
              <a:t>® (</a:t>
            </a:r>
            <a:r>
              <a:rPr lang="pt-BR" dirty="0" err="1"/>
              <a:t>Lispro</a:t>
            </a:r>
            <a:r>
              <a:rPr lang="pt-BR" dirty="0"/>
              <a:t>), </a:t>
            </a:r>
            <a:r>
              <a:rPr lang="pt-BR" dirty="0" err="1"/>
              <a:t>NovoRapid</a:t>
            </a:r>
            <a:r>
              <a:rPr lang="pt-BR" dirty="0"/>
              <a:t>® (</a:t>
            </a:r>
            <a:r>
              <a:rPr lang="pt-BR" dirty="0" err="1"/>
              <a:t>Asparte</a:t>
            </a:r>
            <a:r>
              <a:rPr lang="pt-BR" dirty="0"/>
              <a:t>)</a:t>
            </a:r>
            <a:br>
              <a:rPr lang="pt-BR" dirty="0"/>
            </a:br>
            <a:r>
              <a:rPr lang="pt-BR" dirty="0"/>
              <a:t>Início da ação: 15 minutos</a:t>
            </a:r>
            <a:br>
              <a:rPr lang="pt-BR" dirty="0"/>
            </a:br>
            <a:r>
              <a:rPr lang="pt-BR" dirty="0"/>
              <a:t>Pico de ação: 1-2 horas</a:t>
            </a:r>
            <a:br>
              <a:rPr lang="pt-BR" dirty="0"/>
            </a:br>
            <a:r>
              <a:rPr lang="pt-BR" dirty="0"/>
              <a:t>Tempo de duração: 3-5 horas</a:t>
            </a:r>
          </a:p>
          <a:p>
            <a:r>
              <a:rPr lang="pt-BR" dirty="0"/>
              <a:t> </a:t>
            </a:r>
          </a:p>
          <a:p>
            <a:r>
              <a:rPr lang="pt-BR" b="1" dirty="0"/>
              <a:t>Rápida (Insulina Humana Regular)</a:t>
            </a:r>
            <a:r>
              <a:rPr lang="pt-BR" dirty="0"/>
              <a:t/>
            </a:r>
            <a:br>
              <a:rPr lang="pt-BR" dirty="0"/>
            </a:br>
            <a:r>
              <a:rPr lang="pt-BR" dirty="0"/>
              <a:t>Nomes: </a:t>
            </a:r>
            <a:r>
              <a:rPr lang="pt-BR" dirty="0" err="1"/>
              <a:t>Humulin</a:t>
            </a:r>
            <a:r>
              <a:rPr lang="pt-BR" dirty="0"/>
              <a:t>®, </a:t>
            </a:r>
            <a:r>
              <a:rPr lang="pt-BR" dirty="0" err="1"/>
              <a:t>Novolin</a:t>
            </a:r>
            <a:r>
              <a:rPr lang="pt-BR" dirty="0"/>
              <a:t>®</a:t>
            </a:r>
            <a:br>
              <a:rPr lang="pt-BR" dirty="0"/>
            </a:br>
            <a:r>
              <a:rPr lang="pt-BR" dirty="0"/>
              <a:t>Início da ação: 30 minutos</a:t>
            </a:r>
            <a:br>
              <a:rPr lang="pt-BR" dirty="0"/>
            </a:br>
            <a:r>
              <a:rPr lang="pt-BR" dirty="0"/>
              <a:t>Pico de ação: 2-3 horas</a:t>
            </a:r>
            <a:br>
              <a:rPr lang="pt-BR" dirty="0"/>
            </a:br>
            <a:r>
              <a:rPr lang="pt-BR" dirty="0"/>
              <a:t>Tempo de duração: 6 horas</a:t>
            </a:r>
          </a:p>
          <a:p>
            <a:r>
              <a:rPr lang="pt-BR" dirty="0"/>
              <a:t> 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16261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b="1" dirty="0" smtClean="0"/>
              <a:t>Ação intermediária (NPH – humana)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Nomes: </a:t>
            </a:r>
            <a:r>
              <a:rPr lang="pt-BR" dirty="0" err="1" smtClean="0"/>
              <a:t>Humulin</a:t>
            </a:r>
            <a:r>
              <a:rPr lang="pt-BR" dirty="0" smtClean="0"/>
              <a:t>® N, </a:t>
            </a:r>
            <a:r>
              <a:rPr lang="pt-BR" dirty="0" err="1" smtClean="0"/>
              <a:t>Novolin</a:t>
            </a:r>
            <a:r>
              <a:rPr lang="pt-BR" dirty="0" smtClean="0"/>
              <a:t>® N</a:t>
            </a:r>
            <a:br>
              <a:rPr lang="pt-BR" dirty="0" smtClean="0"/>
            </a:br>
            <a:r>
              <a:rPr lang="pt-BR" dirty="0" smtClean="0"/>
              <a:t>Início da ação: minutos</a:t>
            </a:r>
            <a:br>
              <a:rPr lang="pt-BR" dirty="0" smtClean="0"/>
            </a:br>
            <a:r>
              <a:rPr lang="pt-BR" dirty="0" smtClean="0"/>
              <a:t>Pico de ação: horas</a:t>
            </a:r>
            <a:br>
              <a:rPr lang="pt-BR" dirty="0" smtClean="0"/>
            </a:br>
            <a:r>
              <a:rPr lang="pt-BR" dirty="0" smtClean="0"/>
              <a:t>Tempo de duração: horas</a:t>
            </a:r>
          </a:p>
          <a:p>
            <a:r>
              <a:rPr lang="pt-BR" dirty="0" smtClean="0"/>
              <a:t> </a:t>
            </a:r>
          </a:p>
          <a:p>
            <a:r>
              <a:rPr lang="pt-BR" b="1" dirty="0" smtClean="0"/>
              <a:t>Ação intermediária (NPH – humana)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Nomes: </a:t>
            </a:r>
            <a:r>
              <a:rPr lang="pt-BR" dirty="0" err="1" smtClean="0"/>
              <a:t>Humulin</a:t>
            </a:r>
            <a:r>
              <a:rPr lang="pt-BR" dirty="0" smtClean="0"/>
              <a:t>® N, </a:t>
            </a:r>
            <a:r>
              <a:rPr lang="pt-BR" dirty="0" err="1" smtClean="0"/>
              <a:t>Novolin</a:t>
            </a:r>
            <a:r>
              <a:rPr lang="pt-BR" dirty="0" smtClean="0"/>
              <a:t>® N</a:t>
            </a:r>
            <a:br>
              <a:rPr lang="pt-BR" dirty="0" smtClean="0"/>
            </a:br>
            <a:r>
              <a:rPr lang="pt-BR" dirty="0" smtClean="0"/>
              <a:t>Início da ação: minutos</a:t>
            </a:r>
            <a:br>
              <a:rPr lang="pt-BR" dirty="0" smtClean="0"/>
            </a:br>
            <a:r>
              <a:rPr lang="pt-BR" dirty="0" smtClean="0"/>
              <a:t>Pico de ação: 5-8 horas</a:t>
            </a:r>
            <a:br>
              <a:rPr lang="pt-BR" dirty="0" smtClean="0"/>
            </a:br>
            <a:r>
              <a:rPr lang="pt-BR" dirty="0" smtClean="0"/>
              <a:t>Tempo de duração: até 18 horas</a:t>
            </a:r>
          </a:p>
          <a:p>
            <a:r>
              <a:rPr lang="pt-BR" dirty="0" smtClean="0"/>
              <a:t>24h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963200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 </a:t>
            </a:r>
          </a:p>
          <a:p>
            <a:r>
              <a:rPr lang="pt-BR" b="1" dirty="0" smtClean="0"/>
              <a:t>Longa duração - Análogos lentos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Nomes: (</a:t>
            </a:r>
            <a:r>
              <a:rPr lang="pt-BR" dirty="0" err="1" smtClean="0"/>
              <a:t>Lantus</a:t>
            </a:r>
            <a:r>
              <a:rPr lang="pt-BR" dirty="0" smtClean="0"/>
              <a:t>® (</a:t>
            </a:r>
            <a:r>
              <a:rPr lang="pt-BR" dirty="0" err="1" smtClean="0"/>
              <a:t>Glargina</a:t>
            </a:r>
            <a:r>
              <a:rPr lang="pt-BR" dirty="0" smtClean="0"/>
              <a:t>), </a:t>
            </a:r>
            <a:r>
              <a:rPr lang="pt-BR" dirty="0" err="1" smtClean="0"/>
              <a:t>Levemir</a:t>
            </a:r>
            <a:r>
              <a:rPr lang="pt-BR" dirty="0" smtClean="0"/>
              <a:t>® (</a:t>
            </a:r>
            <a:r>
              <a:rPr lang="pt-BR" dirty="0" err="1" smtClean="0"/>
              <a:t>Detemir</a:t>
            </a:r>
            <a:r>
              <a:rPr lang="pt-BR" dirty="0" smtClean="0"/>
              <a:t>), </a:t>
            </a:r>
            <a:r>
              <a:rPr lang="pt-BR" dirty="0" err="1" smtClean="0"/>
              <a:t>Tresiba</a:t>
            </a:r>
            <a:r>
              <a:rPr lang="pt-BR" dirty="0" smtClean="0"/>
              <a:t>® (</a:t>
            </a:r>
            <a:r>
              <a:rPr lang="pt-BR" dirty="0" err="1" smtClean="0"/>
              <a:t>Degludeca</a:t>
            </a:r>
            <a:r>
              <a:rPr lang="pt-BR" dirty="0" smtClean="0"/>
              <a:t>)</a:t>
            </a:r>
            <a:br>
              <a:rPr lang="pt-BR" dirty="0" smtClean="0"/>
            </a:br>
            <a:r>
              <a:rPr lang="pt-BR" dirty="0" smtClean="0"/>
              <a:t>Início da ação: 90 minutos</a:t>
            </a:r>
            <a:br>
              <a:rPr lang="pt-BR" dirty="0" smtClean="0"/>
            </a:br>
            <a:r>
              <a:rPr lang="pt-BR" dirty="0" smtClean="0"/>
              <a:t>Pico de ação: Sem pico</a:t>
            </a:r>
            <a:br>
              <a:rPr lang="pt-BR" dirty="0" smtClean="0"/>
            </a:br>
            <a:r>
              <a:rPr lang="pt-BR" dirty="0" smtClean="0"/>
              <a:t>Tempo de duração: </a:t>
            </a:r>
            <a:r>
              <a:rPr lang="pt-BR" dirty="0" err="1" smtClean="0"/>
              <a:t>Lantus</a:t>
            </a:r>
            <a:r>
              <a:rPr lang="pt-BR" dirty="0" smtClean="0"/>
              <a:t>: até 24 horas - </a:t>
            </a:r>
            <a:r>
              <a:rPr lang="pt-BR" dirty="0" err="1" smtClean="0"/>
              <a:t>Levemir</a:t>
            </a:r>
            <a:r>
              <a:rPr lang="pt-BR" dirty="0" smtClean="0"/>
              <a:t>: de 16 a 24 horas - </a:t>
            </a:r>
            <a:r>
              <a:rPr lang="pt-BR" dirty="0" err="1" smtClean="0"/>
              <a:t>Degludeca</a:t>
            </a:r>
            <a:r>
              <a:rPr lang="pt-BR" dirty="0" smtClean="0"/>
              <a:t>: &gt;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121366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As insulinas podem vir em frascos ou canetas. Os frascos são de 10 ml (para uso com seringas de insulina) e o refis, são de 3 ml (usados em canetas de aplicação de insulina), assim como podem vir em canetas de aplicação descartáveis. </a:t>
            </a:r>
          </a:p>
        </p:txBody>
      </p:sp>
    </p:spTree>
    <p:extLst>
      <p:ext uri="{BB962C8B-B14F-4D97-AF65-F5344CB8AC3E}">
        <p14:creationId xmlns:p14="http://schemas.microsoft.com/office/powerpoint/2010/main" val="2182682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628800"/>
            <a:ext cx="4032448" cy="2952328"/>
          </a:xfr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2780928"/>
            <a:ext cx="4445000" cy="322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14431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Outra forma de administração de insulina é a bomba de insulina.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2671762"/>
            <a:ext cx="4320480" cy="3781574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71762"/>
            <a:ext cx="3333750" cy="384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34663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Inalatória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Em 2015 a insulina inalatória </a:t>
            </a:r>
            <a:r>
              <a:rPr lang="pt-BR" dirty="0" err="1"/>
              <a:t>Afreza</a:t>
            </a:r>
            <a:r>
              <a:rPr lang="pt-BR" dirty="0"/>
              <a:t> foi aprovada para o uso nos Estados Unidos. A </a:t>
            </a:r>
            <a:r>
              <a:rPr lang="pt-BR" dirty="0" err="1"/>
              <a:t>Afrezza</a:t>
            </a:r>
            <a:r>
              <a:rPr lang="pt-BR" dirty="0"/>
              <a:t> é uma insulina de ação rápida que deve ser aplicada antes das refeições, por pessoas com Diabetes tipo 1 ou Diabetes tipo 2. </a:t>
            </a:r>
            <a:endParaRPr lang="pt-BR" dirty="0" smtClean="0"/>
          </a:p>
          <a:p>
            <a:r>
              <a:rPr lang="pt-BR" dirty="0" smtClean="0"/>
              <a:t>Em 2019 foi autorizada </a:t>
            </a:r>
            <a:r>
              <a:rPr lang="pt-BR" smtClean="0"/>
              <a:t>no Brasil. </a:t>
            </a:r>
            <a:endParaRPr lang="pt-BR" dirty="0" smtClean="0"/>
          </a:p>
          <a:p>
            <a:r>
              <a:rPr lang="pt-BR" dirty="0" smtClean="0"/>
              <a:t>Ela </a:t>
            </a:r>
            <a:r>
              <a:rPr lang="pt-BR" dirty="0"/>
              <a:t>não substitui as insulinas de longa duração.</a:t>
            </a:r>
          </a:p>
        </p:txBody>
      </p:sp>
    </p:spTree>
    <p:extLst>
      <p:ext uri="{BB962C8B-B14F-4D97-AF65-F5344CB8AC3E}">
        <p14:creationId xmlns:p14="http://schemas.microsoft.com/office/powerpoint/2010/main" val="4897194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146</Words>
  <Application>Microsoft Office PowerPoint</Application>
  <PresentationFormat>Apresentação na tela (4:3)</PresentationFormat>
  <Paragraphs>19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Tema do Office</vt:lpstr>
      <vt:lpstr>Insulinas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Inalatória 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Insulinas</dc:title>
  <dc:creator>Livre</dc:creator>
  <cp:lastModifiedBy>Livre</cp:lastModifiedBy>
  <cp:revision>3</cp:revision>
  <dcterms:created xsi:type="dcterms:W3CDTF">2022-11-24T13:00:17Z</dcterms:created>
  <dcterms:modified xsi:type="dcterms:W3CDTF">2022-12-01T18:50:11Z</dcterms:modified>
</cp:coreProperties>
</file>