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74" r:id="rId7"/>
    <p:sldId id="275" r:id="rId8"/>
    <p:sldId id="276" r:id="rId9"/>
    <p:sldId id="261" r:id="rId10"/>
    <p:sldId id="262" r:id="rId11"/>
    <p:sldId id="263" r:id="rId12"/>
    <p:sldId id="264" r:id="rId13"/>
    <p:sldId id="271" r:id="rId14"/>
    <p:sldId id="265" r:id="rId15"/>
    <p:sldId id="272" r:id="rId16"/>
    <p:sldId id="266" r:id="rId17"/>
    <p:sldId id="273" r:id="rId18"/>
    <p:sldId id="267"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275138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289312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508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316241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6557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1066123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247941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83801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337104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9679DB7-964C-4DF1-83E3-5E58BBBB5F22}" type="datetimeFigureOut">
              <a:rPr lang="pt-BR" smtClean="0"/>
              <a:t>30/11/2022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221168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9679DB7-964C-4DF1-83E3-5E58BBBB5F22}" type="datetimeFigureOut">
              <a:rPr lang="pt-BR" smtClean="0"/>
              <a:t>30/11/2022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19824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9679DB7-964C-4DF1-83E3-5E58BBBB5F22}" type="datetimeFigureOut">
              <a:rPr lang="pt-BR" smtClean="0"/>
              <a:t>30/11/2022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131056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39679DB7-964C-4DF1-83E3-5E58BBBB5F22}" type="datetimeFigureOut">
              <a:rPr lang="pt-BR" smtClean="0"/>
              <a:t>30/11/2022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174812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79DB7-964C-4DF1-83E3-5E58BBBB5F22}" type="datetimeFigureOut">
              <a:rPr lang="pt-BR" smtClean="0"/>
              <a:t>30/11/2022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227788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9679DB7-964C-4DF1-83E3-5E58BBBB5F22}" type="datetimeFigureOut">
              <a:rPr lang="pt-BR" smtClean="0"/>
              <a:t>30/11/2022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3346653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9679DB7-964C-4DF1-83E3-5E58BBBB5F22}" type="datetimeFigureOut">
              <a:rPr lang="pt-BR" smtClean="0"/>
              <a:t>30/11/2022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571ECA-8FC6-4D7A-9A0F-D1C3C12CA182}" type="slidenum">
              <a:rPr lang="pt-BR" smtClean="0"/>
              <a:t>‹nº›</a:t>
            </a:fld>
            <a:endParaRPr lang="pt-BR"/>
          </a:p>
        </p:txBody>
      </p:sp>
    </p:spTree>
    <p:extLst>
      <p:ext uri="{BB962C8B-B14F-4D97-AF65-F5344CB8AC3E}">
        <p14:creationId xmlns:p14="http://schemas.microsoft.com/office/powerpoint/2010/main" val="408150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679DB7-964C-4DF1-83E3-5E58BBBB5F22}" type="datetimeFigureOut">
              <a:rPr lang="pt-BR" smtClean="0"/>
              <a:t>30/11/2022</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D571ECA-8FC6-4D7A-9A0F-D1C3C12CA182}" type="slidenum">
              <a:rPr lang="pt-BR" smtClean="0"/>
              <a:t>‹nº›</a:t>
            </a:fld>
            <a:endParaRPr lang="pt-BR"/>
          </a:p>
        </p:txBody>
      </p:sp>
    </p:spTree>
    <p:extLst>
      <p:ext uri="{BB962C8B-B14F-4D97-AF65-F5344CB8AC3E}">
        <p14:creationId xmlns:p14="http://schemas.microsoft.com/office/powerpoint/2010/main" val="41161250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DDD01-D166-CC3C-2AF9-19FC000D6F16}"/>
              </a:ext>
            </a:extLst>
          </p:cNvPr>
          <p:cNvSpPr>
            <a:spLocks noGrp="1"/>
          </p:cNvSpPr>
          <p:nvPr>
            <p:ph type="ctrTitle"/>
          </p:nvPr>
        </p:nvSpPr>
        <p:spPr/>
        <p:txBody>
          <a:bodyPr/>
          <a:lstStyle/>
          <a:p>
            <a:r>
              <a:rPr lang="pt-BR" dirty="0"/>
              <a:t>Dermocosméticos</a:t>
            </a:r>
            <a:br>
              <a:rPr lang="pt-BR" dirty="0"/>
            </a:br>
            <a:r>
              <a:rPr lang="pt-BR" dirty="0"/>
              <a:t>Peeling </a:t>
            </a:r>
            <a:r>
              <a:rPr lang="pt-BR" dirty="0" err="1"/>
              <a:t>Quimico</a:t>
            </a:r>
            <a:endParaRPr lang="pt-BR" dirty="0"/>
          </a:p>
        </p:txBody>
      </p:sp>
      <p:sp>
        <p:nvSpPr>
          <p:cNvPr id="3" name="Subtítulo 2">
            <a:extLst>
              <a:ext uri="{FF2B5EF4-FFF2-40B4-BE49-F238E27FC236}">
                <a16:creationId xmlns:a16="http://schemas.microsoft.com/office/drawing/2014/main" id="{ADA1208F-6A2C-60C4-DB2F-F7AC5751610E}"/>
              </a:ext>
            </a:extLst>
          </p:cNvPr>
          <p:cNvSpPr>
            <a:spLocks noGrp="1"/>
          </p:cNvSpPr>
          <p:nvPr>
            <p:ph type="subTitle" idx="1"/>
          </p:nvPr>
        </p:nvSpPr>
        <p:spPr/>
        <p:txBody>
          <a:bodyPr/>
          <a:lstStyle/>
          <a:p>
            <a:r>
              <a:rPr lang="pt-BR" dirty="0" err="1"/>
              <a:t>Prof</a:t>
            </a:r>
            <a:r>
              <a:rPr lang="pt-BR" dirty="0"/>
              <a:t> Brenda Caroline</a:t>
            </a:r>
          </a:p>
        </p:txBody>
      </p:sp>
    </p:spTree>
    <p:extLst>
      <p:ext uri="{BB962C8B-B14F-4D97-AF65-F5344CB8AC3E}">
        <p14:creationId xmlns:p14="http://schemas.microsoft.com/office/powerpoint/2010/main" val="373487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5AA7CF-5FA9-3F1C-E74B-9E8C03F2F906}"/>
              </a:ext>
            </a:extLst>
          </p:cNvPr>
          <p:cNvSpPr>
            <a:spLocks noGrp="1"/>
          </p:cNvSpPr>
          <p:nvPr>
            <p:ph type="title"/>
          </p:nvPr>
        </p:nvSpPr>
        <p:spPr/>
        <p:txBody>
          <a:bodyPr/>
          <a:lstStyle/>
          <a:p>
            <a:r>
              <a:rPr lang="pt-BR" dirty="0"/>
              <a:t>Retinol (vitamina A) </a:t>
            </a:r>
          </a:p>
        </p:txBody>
      </p:sp>
      <p:sp>
        <p:nvSpPr>
          <p:cNvPr id="3" name="Espaço Reservado para Conteúdo 2">
            <a:extLst>
              <a:ext uri="{FF2B5EF4-FFF2-40B4-BE49-F238E27FC236}">
                <a16:creationId xmlns:a16="http://schemas.microsoft.com/office/drawing/2014/main" id="{F28370E4-7DB6-9C69-D421-1202B98D981C}"/>
              </a:ext>
            </a:extLst>
          </p:cNvPr>
          <p:cNvSpPr>
            <a:spLocks noGrp="1"/>
          </p:cNvSpPr>
          <p:nvPr>
            <p:ph idx="1"/>
          </p:nvPr>
        </p:nvSpPr>
        <p:spPr>
          <a:xfrm>
            <a:off x="677334" y="2160589"/>
            <a:ext cx="5418666" cy="3880773"/>
          </a:xfrm>
        </p:spPr>
        <p:txBody>
          <a:bodyPr>
            <a:normAutofit lnSpcReduction="10000"/>
          </a:bodyPr>
          <a:lstStyle/>
          <a:p>
            <a:r>
              <a:rPr lang="pt-BR" dirty="0"/>
              <a:t>Possui potencial efeito antienvelhecimento, estimulando a produção de colágeno além de fornecer suporte antioxidante que acelera a renovação celular. </a:t>
            </a:r>
          </a:p>
          <a:p>
            <a:r>
              <a:rPr lang="pt-BR" dirty="0"/>
              <a:t>O ativo é recomendado no tratamento e prevenção do envelhecimento da pele e também na recuperação da textura, da luminosidade e da aparência de saudável.</a:t>
            </a:r>
          </a:p>
          <a:p>
            <a:r>
              <a:rPr lang="pt-BR" dirty="0"/>
              <a:t>Ele ainda reduz rugas profundas e linhas de expressão causadas tanto pelo envelhecimento cronológico quanto pelo fotoenvelhecimento.</a:t>
            </a:r>
          </a:p>
          <a:p>
            <a:r>
              <a:rPr lang="pt-BR" dirty="0"/>
              <a:t>Além disso a vitamina A auxilia no tratamento da acne prevenindo marcas e cicatriz. </a:t>
            </a:r>
          </a:p>
        </p:txBody>
      </p:sp>
      <p:pic>
        <p:nvPicPr>
          <p:cNvPr id="4" name="Imagem 3">
            <a:extLst>
              <a:ext uri="{FF2B5EF4-FFF2-40B4-BE49-F238E27FC236}">
                <a16:creationId xmlns:a16="http://schemas.microsoft.com/office/drawing/2014/main" id="{C5351A84-8AFC-356E-EB71-4328D23CDCA4}"/>
              </a:ext>
            </a:extLst>
          </p:cNvPr>
          <p:cNvPicPr>
            <a:picLocks noChangeAspect="1"/>
          </p:cNvPicPr>
          <p:nvPr/>
        </p:nvPicPr>
        <p:blipFill>
          <a:blip r:embed="rId2"/>
          <a:stretch>
            <a:fillRect/>
          </a:stretch>
        </p:blipFill>
        <p:spPr>
          <a:xfrm>
            <a:off x="6571422" y="2160589"/>
            <a:ext cx="4150518" cy="2767012"/>
          </a:xfrm>
          <a:prstGeom prst="rect">
            <a:avLst/>
          </a:prstGeom>
        </p:spPr>
      </p:pic>
    </p:spTree>
    <p:extLst>
      <p:ext uri="{BB962C8B-B14F-4D97-AF65-F5344CB8AC3E}">
        <p14:creationId xmlns:p14="http://schemas.microsoft.com/office/powerpoint/2010/main" val="79141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1FCFF3-3549-8234-1622-E95ED6F1BFDB}"/>
              </a:ext>
            </a:extLst>
          </p:cNvPr>
          <p:cNvSpPr>
            <a:spLocks noGrp="1"/>
          </p:cNvSpPr>
          <p:nvPr>
            <p:ph type="title"/>
          </p:nvPr>
        </p:nvSpPr>
        <p:spPr/>
        <p:txBody>
          <a:bodyPr/>
          <a:lstStyle/>
          <a:p>
            <a:r>
              <a:rPr lang="pt-BR" dirty="0"/>
              <a:t>Resveratrol </a:t>
            </a:r>
          </a:p>
        </p:txBody>
      </p:sp>
      <p:sp>
        <p:nvSpPr>
          <p:cNvPr id="3" name="Espaço Reservado para Conteúdo 2">
            <a:extLst>
              <a:ext uri="{FF2B5EF4-FFF2-40B4-BE49-F238E27FC236}">
                <a16:creationId xmlns:a16="http://schemas.microsoft.com/office/drawing/2014/main" id="{B34D564F-0839-4A20-04B7-7779052A9CB5}"/>
              </a:ext>
            </a:extLst>
          </p:cNvPr>
          <p:cNvSpPr>
            <a:spLocks noGrp="1"/>
          </p:cNvSpPr>
          <p:nvPr>
            <p:ph idx="1"/>
          </p:nvPr>
        </p:nvSpPr>
        <p:spPr>
          <a:xfrm>
            <a:off x="318052" y="2160589"/>
            <a:ext cx="5777948" cy="3880773"/>
          </a:xfrm>
        </p:spPr>
        <p:txBody>
          <a:bodyPr>
            <a:normAutofit/>
          </a:bodyPr>
          <a:lstStyle/>
          <a:p>
            <a:r>
              <a:rPr lang="pt-BR" dirty="0"/>
              <a:t>Encontrado na uva, o resveratrol é conhecido mundialmente por estimular o próprio corpo a produzir antioxidantes naturais, aumentando as defesas das células contra as agressões externas. </a:t>
            </a:r>
          </a:p>
          <a:p>
            <a:r>
              <a:rPr lang="pt-BR" dirty="0"/>
              <a:t>O ativo age no DNA da célula, ajudando a combater o envelhecimento biológico, reparando seus efeitos visíveis, como rugas, perda de firmeza e densidade.</a:t>
            </a:r>
          </a:p>
          <a:p>
            <a:r>
              <a:rPr lang="pt-BR" dirty="0"/>
              <a:t>O resveratrol funciona como os antioxidantes, de maneira geral. Ele impede que os radicais livres, no processo de metabolização celular, danifiquem as células, causando envelhecimento.</a:t>
            </a:r>
          </a:p>
          <a:p>
            <a:endParaRPr lang="pt-BR" dirty="0"/>
          </a:p>
        </p:txBody>
      </p:sp>
      <p:pic>
        <p:nvPicPr>
          <p:cNvPr id="4" name="Imagem 3">
            <a:extLst>
              <a:ext uri="{FF2B5EF4-FFF2-40B4-BE49-F238E27FC236}">
                <a16:creationId xmlns:a16="http://schemas.microsoft.com/office/drawing/2014/main" id="{34DBF92A-ED61-0F7C-DF60-D16D020C4DE8}"/>
              </a:ext>
            </a:extLst>
          </p:cNvPr>
          <p:cNvPicPr>
            <a:picLocks noChangeAspect="1"/>
          </p:cNvPicPr>
          <p:nvPr/>
        </p:nvPicPr>
        <p:blipFill>
          <a:blip r:embed="rId2"/>
          <a:stretch>
            <a:fillRect/>
          </a:stretch>
        </p:blipFill>
        <p:spPr>
          <a:xfrm>
            <a:off x="6358144" y="2160589"/>
            <a:ext cx="4309855" cy="2877500"/>
          </a:xfrm>
          <a:prstGeom prst="rect">
            <a:avLst/>
          </a:prstGeom>
        </p:spPr>
      </p:pic>
    </p:spTree>
    <p:extLst>
      <p:ext uri="{BB962C8B-B14F-4D97-AF65-F5344CB8AC3E}">
        <p14:creationId xmlns:p14="http://schemas.microsoft.com/office/powerpoint/2010/main" val="342754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571C4-13EC-A01E-AC0B-8EED411D9A7F}"/>
              </a:ext>
            </a:extLst>
          </p:cNvPr>
          <p:cNvSpPr>
            <a:spLocks noGrp="1"/>
          </p:cNvSpPr>
          <p:nvPr>
            <p:ph type="title"/>
          </p:nvPr>
        </p:nvSpPr>
        <p:spPr/>
        <p:txBody>
          <a:bodyPr/>
          <a:lstStyle/>
          <a:p>
            <a:r>
              <a:rPr lang="pt-BR" dirty="0"/>
              <a:t>Acido </a:t>
            </a:r>
            <a:r>
              <a:rPr lang="pt-BR" dirty="0" err="1"/>
              <a:t>tranexâmico</a:t>
            </a:r>
            <a:r>
              <a:rPr lang="pt-BR" dirty="0"/>
              <a:t> </a:t>
            </a:r>
          </a:p>
        </p:txBody>
      </p:sp>
      <p:sp>
        <p:nvSpPr>
          <p:cNvPr id="3" name="Espaço Reservado para Conteúdo 2">
            <a:extLst>
              <a:ext uri="{FF2B5EF4-FFF2-40B4-BE49-F238E27FC236}">
                <a16:creationId xmlns:a16="http://schemas.microsoft.com/office/drawing/2014/main" id="{9C14E5ED-EE7B-C0F5-732F-2CAB2B2FE84A}"/>
              </a:ext>
            </a:extLst>
          </p:cNvPr>
          <p:cNvSpPr>
            <a:spLocks noGrp="1"/>
          </p:cNvSpPr>
          <p:nvPr>
            <p:ph idx="1"/>
          </p:nvPr>
        </p:nvSpPr>
        <p:spPr/>
        <p:txBody>
          <a:bodyPr/>
          <a:lstStyle/>
          <a:p>
            <a:r>
              <a:rPr lang="pt-BR" dirty="0"/>
              <a:t>O ácido </a:t>
            </a:r>
            <a:r>
              <a:rPr lang="pt-BR" dirty="0" err="1"/>
              <a:t>tranexâmico</a:t>
            </a:r>
            <a:r>
              <a:rPr lang="pt-BR" dirty="0"/>
              <a:t> é utilizado há muito tempo na medicina, mas sua aplicação para o tratamento de </a:t>
            </a:r>
            <a:r>
              <a:rPr lang="pt-BR" dirty="0" err="1"/>
              <a:t>melasma</a:t>
            </a:r>
            <a:r>
              <a:rPr lang="pt-BR" dirty="0"/>
              <a:t> foi relatada pela primeira vez em 1979, no Japão. </a:t>
            </a:r>
          </a:p>
          <a:p>
            <a:r>
              <a:rPr lang="pt-BR" dirty="0"/>
              <a:t>Desde então, muitos estudos têm comprovado a sua eficácia no tratamento de hiperpigmentações como: </a:t>
            </a:r>
            <a:r>
              <a:rPr lang="pt-BR" dirty="0" err="1"/>
              <a:t>melasma</a:t>
            </a:r>
            <a:r>
              <a:rPr lang="pt-BR" dirty="0"/>
              <a:t>, marcas residuais de acne e manchas solares, por exemplo.</a:t>
            </a:r>
          </a:p>
          <a:p>
            <a:r>
              <a:rPr lang="pt-BR" dirty="0"/>
              <a:t>- Ajuda a atenuar as manchas de pele</a:t>
            </a:r>
          </a:p>
          <a:p>
            <a:r>
              <a:rPr lang="pt-BR" dirty="0"/>
              <a:t>- Uniformizar o tom da pele</a:t>
            </a:r>
          </a:p>
          <a:p>
            <a:r>
              <a:rPr lang="pt-BR" dirty="0"/>
              <a:t>- Ajuda a diminuir as marcas de acne</a:t>
            </a:r>
          </a:p>
          <a:p>
            <a:r>
              <a:rPr lang="pt-BR" dirty="0"/>
              <a:t>- Suaviza as manchas solares</a:t>
            </a:r>
          </a:p>
        </p:txBody>
      </p:sp>
    </p:spTree>
    <p:extLst>
      <p:ext uri="{BB962C8B-B14F-4D97-AF65-F5344CB8AC3E}">
        <p14:creationId xmlns:p14="http://schemas.microsoft.com/office/powerpoint/2010/main" val="136737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29FB90E-64CD-8ECF-C907-95971B776AF5}"/>
              </a:ext>
            </a:extLst>
          </p:cNvPr>
          <p:cNvSpPr>
            <a:spLocks noGrp="1"/>
          </p:cNvSpPr>
          <p:nvPr>
            <p:ph idx="1"/>
          </p:nvPr>
        </p:nvSpPr>
        <p:spPr>
          <a:xfrm>
            <a:off x="677334" y="689113"/>
            <a:ext cx="8596668" cy="5352249"/>
          </a:xfrm>
        </p:spPr>
        <p:txBody>
          <a:bodyPr/>
          <a:lstStyle/>
          <a:p>
            <a:r>
              <a:rPr lang="pt-BR" dirty="0"/>
              <a:t>A substância pode ser usada de forma tópica ou oral tendo como função impedir o escurecimento da pele e diminuir a aparência das manchas escurecidas, sendo um ácido para </a:t>
            </a:r>
            <a:r>
              <a:rPr lang="pt-BR" dirty="0" err="1"/>
              <a:t>melasma</a:t>
            </a:r>
            <a:r>
              <a:rPr lang="pt-BR" dirty="0"/>
              <a:t> eficiente, que previne hiperpigmentação pós-inflamatória e manchas solares.</a:t>
            </a:r>
          </a:p>
          <a:p>
            <a:endParaRPr lang="pt-BR" dirty="0"/>
          </a:p>
        </p:txBody>
      </p:sp>
      <p:pic>
        <p:nvPicPr>
          <p:cNvPr id="6" name="Imagem 5">
            <a:extLst>
              <a:ext uri="{FF2B5EF4-FFF2-40B4-BE49-F238E27FC236}">
                <a16:creationId xmlns:a16="http://schemas.microsoft.com/office/drawing/2014/main" id="{2CA3920A-3099-6A05-8A68-9AE64202D24D}"/>
              </a:ext>
            </a:extLst>
          </p:cNvPr>
          <p:cNvPicPr>
            <a:picLocks noChangeAspect="1"/>
          </p:cNvPicPr>
          <p:nvPr/>
        </p:nvPicPr>
        <p:blipFill>
          <a:blip r:embed="rId2"/>
          <a:stretch>
            <a:fillRect/>
          </a:stretch>
        </p:blipFill>
        <p:spPr>
          <a:xfrm>
            <a:off x="2083905" y="2107095"/>
            <a:ext cx="4595191" cy="4595191"/>
          </a:xfrm>
          <a:prstGeom prst="rect">
            <a:avLst/>
          </a:prstGeom>
        </p:spPr>
      </p:pic>
    </p:spTree>
    <p:extLst>
      <p:ext uri="{BB962C8B-B14F-4D97-AF65-F5344CB8AC3E}">
        <p14:creationId xmlns:p14="http://schemas.microsoft.com/office/powerpoint/2010/main" val="193457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C0332-B7CC-8E5B-F9CA-3F90FD7758CD}"/>
              </a:ext>
            </a:extLst>
          </p:cNvPr>
          <p:cNvSpPr>
            <a:spLocks noGrp="1"/>
          </p:cNvSpPr>
          <p:nvPr>
            <p:ph type="title"/>
          </p:nvPr>
        </p:nvSpPr>
        <p:spPr/>
        <p:txBody>
          <a:bodyPr/>
          <a:lstStyle/>
          <a:p>
            <a:r>
              <a:rPr lang="pt-BR" dirty="0"/>
              <a:t>Acido mandélico </a:t>
            </a:r>
          </a:p>
        </p:txBody>
      </p:sp>
      <p:sp>
        <p:nvSpPr>
          <p:cNvPr id="3" name="Espaço Reservado para Conteúdo 2">
            <a:extLst>
              <a:ext uri="{FF2B5EF4-FFF2-40B4-BE49-F238E27FC236}">
                <a16:creationId xmlns:a16="http://schemas.microsoft.com/office/drawing/2014/main" id="{3ED6150B-968A-60C6-4A98-3DBA295A0B7D}"/>
              </a:ext>
            </a:extLst>
          </p:cNvPr>
          <p:cNvSpPr>
            <a:spLocks noGrp="1"/>
          </p:cNvSpPr>
          <p:nvPr>
            <p:ph idx="1"/>
          </p:nvPr>
        </p:nvSpPr>
        <p:spPr>
          <a:xfrm>
            <a:off x="677334" y="2160589"/>
            <a:ext cx="5418666" cy="4452246"/>
          </a:xfrm>
        </p:spPr>
        <p:txBody>
          <a:bodyPr>
            <a:normAutofit/>
          </a:bodyPr>
          <a:lstStyle/>
          <a:p>
            <a:r>
              <a:rPr lang="pt-BR" dirty="0"/>
              <a:t>Um dos ácidos mais conhecidos dentre o universo dos cuidados com a pele, o ácido mandélico é o preferido quando se fala em combate a rugas e linhas de expressão.</a:t>
            </a:r>
          </a:p>
          <a:p>
            <a:r>
              <a:rPr lang="pt-BR" dirty="0"/>
              <a:t>Podendo ser utilizado em forma de creme, óleo ou sérum, ele é um princípio ativo poderoso no combate ao envelhecimento precoce e os primeiros sinais da idade. </a:t>
            </a:r>
          </a:p>
          <a:p>
            <a:r>
              <a:rPr lang="pt-BR" dirty="0"/>
              <a:t>O ácido mandélico é uma substância derivada de amêndoas amargas. Na ciência, é conhecido como um alfa </a:t>
            </a:r>
            <a:r>
              <a:rPr lang="pt-BR" dirty="0" err="1"/>
              <a:t>hidroxiácido</a:t>
            </a:r>
            <a:r>
              <a:rPr lang="pt-BR" dirty="0"/>
              <a:t> (AHA), que age como um peeling químico não irritante ao melhorar a textura da pele.</a:t>
            </a:r>
          </a:p>
          <a:p>
            <a:endParaRPr lang="pt-BR" dirty="0"/>
          </a:p>
        </p:txBody>
      </p:sp>
      <p:pic>
        <p:nvPicPr>
          <p:cNvPr id="4" name="Imagem 3">
            <a:extLst>
              <a:ext uri="{FF2B5EF4-FFF2-40B4-BE49-F238E27FC236}">
                <a16:creationId xmlns:a16="http://schemas.microsoft.com/office/drawing/2014/main" id="{DBB860FC-B8A8-C289-2BF5-0C930903F776}"/>
              </a:ext>
            </a:extLst>
          </p:cNvPr>
          <p:cNvPicPr>
            <a:picLocks noChangeAspect="1"/>
          </p:cNvPicPr>
          <p:nvPr/>
        </p:nvPicPr>
        <p:blipFill>
          <a:blip r:embed="rId2"/>
          <a:stretch>
            <a:fillRect/>
          </a:stretch>
        </p:blipFill>
        <p:spPr>
          <a:xfrm>
            <a:off x="6362700" y="2160589"/>
            <a:ext cx="4391345" cy="2886903"/>
          </a:xfrm>
          <a:prstGeom prst="rect">
            <a:avLst/>
          </a:prstGeom>
        </p:spPr>
      </p:pic>
    </p:spTree>
    <p:extLst>
      <p:ext uri="{BB962C8B-B14F-4D97-AF65-F5344CB8AC3E}">
        <p14:creationId xmlns:p14="http://schemas.microsoft.com/office/powerpoint/2010/main" val="243605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9BF0FBD-6E4C-5E6B-BD8D-C7A9D20E876E}"/>
              </a:ext>
            </a:extLst>
          </p:cNvPr>
          <p:cNvSpPr>
            <a:spLocks noGrp="1"/>
          </p:cNvSpPr>
          <p:nvPr>
            <p:ph idx="1"/>
          </p:nvPr>
        </p:nvSpPr>
        <p:spPr>
          <a:xfrm>
            <a:off x="677334" y="1126435"/>
            <a:ext cx="8596668" cy="4914927"/>
          </a:xfrm>
        </p:spPr>
        <p:txBody>
          <a:bodyPr/>
          <a:lstStyle/>
          <a:p>
            <a:r>
              <a:rPr lang="pt-BR" dirty="0"/>
              <a:t>Indicado especialmente para quem possui peles sensíveis, o ácido mandélico é absorvido lentamente pela pele. Com isso, não há chances de provocar irritação ou vermelhidão. </a:t>
            </a:r>
          </a:p>
          <a:p>
            <a:r>
              <a:rPr lang="pt-BR" dirty="0"/>
              <a:t>Esse ativo possui ação hidratante, clareadora, antibacteriana e fungicida. E, por esse motivo, é recomendado também para tratamentos de pele com acne.</a:t>
            </a:r>
          </a:p>
          <a:p>
            <a:r>
              <a:rPr lang="pt-BR" dirty="0"/>
              <a:t>Com o tratamento realizado uma vez por semana, ele apresenta inúmeros resultados, como o aumento da renovação celular, o combate e prevenção à acne e também o fotoenvelhecimento.</a:t>
            </a:r>
          </a:p>
          <a:p>
            <a:endParaRPr lang="pt-BR" dirty="0"/>
          </a:p>
        </p:txBody>
      </p:sp>
      <p:pic>
        <p:nvPicPr>
          <p:cNvPr id="4" name="Imagem 3">
            <a:extLst>
              <a:ext uri="{FF2B5EF4-FFF2-40B4-BE49-F238E27FC236}">
                <a16:creationId xmlns:a16="http://schemas.microsoft.com/office/drawing/2014/main" id="{AD13B4A1-80CD-58C2-64BC-19C1B859791F}"/>
              </a:ext>
            </a:extLst>
          </p:cNvPr>
          <p:cNvPicPr>
            <a:picLocks noChangeAspect="1"/>
          </p:cNvPicPr>
          <p:nvPr/>
        </p:nvPicPr>
        <p:blipFill>
          <a:blip r:embed="rId2"/>
          <a:stretch>
            <a:fillRect/>
          </a:stretch>
        </p:blipFill>
        <p:spPr>
          <a:xfrm>
            <a:off x="2428460" y="4108174"/>
            <a:ext cx="4060465" cy="2537791"/>
          </a:xfrm>
          <a:prstGeom prst="rect">
            <a:avLst/>
          </a:prstGeom>
        </p:spPr>
      </p:pic>
    </p:spTree>
    <p:extLst>
      <p:ext uri="{BB962C8B-B14F-4D97-AF65-F5344CB8AC3E}">
        <p14:creationId xmlns:p14="http://schemas.microsoft.com/office/powerpoint/2010/main" val="211176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3FC05-900F-FDB9-23F2-4D27E30A3278}"/>
              </a:ext>
            </a:extLst>
          </p:cNvPr>
          <p:cNvSpPr>
            <a:spLocks noGrp="1"/>
          </p:cNvSpPr>
          <p:nvPr>
            <p:ph type="title"/>
          </p:nvPr>
        </p:nvSpPr>
        <p:spPr/>
        <p:txBody>
          <a:bodyPr/>
          <a:lstStyle/>
          <a:p>
            <a:r>
              <a:rPr lang="pt-BR" dirty="0"/>
              <a:t>Ácido Ascórbico - Vitamina C </a:t>
            </a:r>
          </a:p>
        </p:txBody>
      </p:sp>
      <p:sp>
        <p:nvSpPr>
          <p:cNvPr id="3" name="Espaço Reservado para Conteúdo 2">
            <a:extLst>
              <a:ext uri="{FF2B5EF4-FFF2-40B4-BE49-F238E27FC236}">
                <a16:creationId xmlns:a16="http://schemas.microsoft.com/office/drawing/2014/main" id="{E84A0895-0889-C87F-0AF9-9D0E6BA5FC66}"/>
              </a:ext>
            </a:extLst>
          </p:cNvPr>
          <p:cNvSpPr>
            <a:spLocks noGrp="1"/>
          </p:cNvSpPr>
          <p:nvPr>
            <p:ph idx="1"/>
          </p:nvPr>
        </p:nvSpPr>
        <p:spPr/>
        <p:txBody>
          <a:bodyPr>
            <a:normAutofit lnSpcReduction="10000"/>
          </a:bodyPr>
          <a:lstStyle/>
          <a:p>
            <a:r>
              <a:rPr lang="pt-BR" dirty="0"/>
              <a:t>A vitamina C para o rosto previne a pele dessas agressões externas por ser um poderoso antioxidante, que hoje é considerado indispensável no tratamento do envelhecimento da pele, protegendo-a da poluição e radiação. </a:t>
            </a:r>
          </a:p>
          <a:p>
            <a:r>
              <a:rPr lang="pt-BR" dirty="0"/>
              <a:t>A Vitamina C para a pele também pode recuperar seu viço e uniformizar a textura, que é modificada com o tempo.</a:t>
            </a:r>
          </a:p>
          <a:p>
            <a:r>
              <a:rPr lang="pt-BR" dirty="0"/>
              <a:t>Os radicais livres são estruturas lesivas que provocam danos nas partes mais nobres das células, as alterando e favorecendo o envelhecimento da pele.</a:t>
            </a:r>
          </a:p>
          <a:p>
            <a:r>
              <a:rPr lang="pt-BR" dirty="0"/>
              <a:t>Eles são formados a partir de geradores intrínsecos (respiração, alimentação, genética) e extrínsecos (sedentarismo, privação do sono, estresse, fumo).</a:t>
            </a:r>
          </a:p>
          <a:p>
            <a:r>
              <a:rPr lang="pt-BR" dirty="0"/>
              <a:t>Para conseguir neutralizar essas estruturas geradoras de danos constantes a nossa pele, é importante utilizar substâncias antioxidantes, como a Vitamina C, que possui grande capacidade de anular a ação dos radicais livres, combatendo-os diariamente.</a:t>
            </a:r>
          </a:p>
        </p:txBody>
      </p:sp>
    </p:spTree>
    <p:extLst>
      <p:ext uri="{BB962C8B-B14F-4D97-AF65-F5344CB8AC3E}">
        <p14:creationId xmlns:p14="http://schemas.microsoft.com/office/powerpoint/2010/main" val="286279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1A1EFA82-0CED-9643-9329-0A6196F7D4EB}"/>
              </a:ext>
            </a:extLst>
          </p:cNvPr>
          <p:cNvPicPr>
            <a:picLocks noChangeAspect="1"/>
          </p:cNvPicPr>
          <p:nvPr/>
        </p:nvPicPr>
        <p:blipFill rotWithShape="1">
          <a:blip r:embed="rId2"/>
          <a:srcRect l="15740" r="13689"/>
          <a:stretch/>
        </p:blipFill>
        <p:spPr>
          <a:xfrm>
            <a:off x="0" y="163239"/>
            <a:ext cx="2304681" cy="3265761"/>
          </a:xfrm>
          <a:prstGeom prst="rect">
            <a:avLst/>
          </a:prstGeom>
        </p:spPr>
      </p:pic>
      <p:pic>
        <p:nvPicPr>
          <p:cNvPr id="5" name="Imagem 4">
            <a:extLst>
              <a:ext uri="{FF2B5EF4-FFF2-40B4-BE49-F238E27FC236}">
                <a16:creationId xmlns:a16="http://schemas.microsoft.com/office/drawing/2014/main" id="{E664C348-1E47-A827-8454-77822F763DFF}"/>
              </a:ext>
            </a:extLst>
          </p:cNvPr>
          <p:cNvPicPr>
            <a:picLocks noChangeAspect="1"/>
          </p:cNvPicPr>
          <p:nvPr/>
        </p:nvPicPr>
        <p:blipFill>
          <a:blip r:embed="rId3"/>
          <a:stretch>
            <a:fillRect/>
          </a:stretch>
        </p:blipFill>
        <p:spPr>
          <a:xfrm>
            <a:off x="2398643" y="254540"/>
            <a:ext cx="2807849" cy="2807849"/>
          </a:xfrm>
          <a:prstGeom prst="rect">
            <a:avLst/>
          </a:prstGeom>
        </p:spPr>
      </p:pic>
      <p:pic>
        <p:nvPicPr>
          <p:cNvPr id="6" name="Imagem 5">
            <a:extLst>
              <a:ext uri="{FF2B5EF4-FFF2-40B4-BE49-F238E27FC236}">
                <a16:creationId xmlns:a16="http://schemas.microsoft.com/office/drawing/2014/main" id="{CCB7E71E-1786-809D-442B-E63A4095345A}"/>
              </a:ext>
            </a:extLst>
          </p:cNvPr>
          <p:cNvPicPr>
            <a:picLocks noChangeAspect="1"/>
          </p:cNvPicPr>
          <p:nvPr/>
        </p:nvPicPr>
        <p:blipFill rotWithShape="1">
          <a:blip r:embed="rId4"/>
          <a:srcRect t="23382" b="24444"/>
          <a:stretch/>
        </p:blipFill>
        <p:spPr>
          <a:xfrm>
            <a:off x="4461013" y="4376817"/>
            <a:ext cx="3561522" cy="1858186"/>
          </a:xfrm>
          <a:prstGeom prst="rect">
            <a:avLst/>
          </a:prstGeom>
        </p:spPr>
      </p:pic>
      <p:pic>
        <p:nvPicPr>
          <p:cNvPr id="7" name="Imagem 6">
            <a:extLst>
              <a:ext uri="{FF2B5EF4-FFF2-40B4-BE49-F238E27FC236}">
                <a16:creationId xmlns:a16="http://schemas.microsoft.com/office/drawing/2014/main" id="{B96FD518-9043-3CA8-D97A-CA13EA9B8151}"/>
              </a:ext>
            </a:extLst>
          </p:cNvPr>
          <p:cNvPicPr>
            <a:picLocks noChangeAspect="1"/>
          </p:cNvPicPr>
          <p:nvPr/>
        </p:nvPicPr>
        <p:blipFill>
          <a:blip r:embed="rId5"/>
          <a:stretch>
            <a:fillRect/>
          </a:stretch>
        </p:blipFill>
        <p:spPr>
          <a:xfrm>
            <a:off x="5573215" y="1085689"/>
            <a:ext cx="4898639" cy="3265760"/>
          </a:xfrm>
          <a:prstGeom prst="rect">
            <a:avLst/>
          </a:prstGeom>
        </p:spPr>
      </p:pic>
      <p:pic>
        <p:nvPicPr>
          <p:cNvPr id="8" name="Imagem 7">
            <a:extLst>
              <a:ext uri="{FF2B5EF4-FFF2-40B4-BE49-F238E27FC236}">
                <a16:creationId xmlns:a16="http://schemas.microsoft.com/office/drawing/2014/main" id="{601EE60F-8C07-2DFC-6C16-5B2B2ABBC952}"/>
              </a:ext>
            </a:extLst>
          </p:cNvPr>
          <p:cNvPicPr>
            <a:picLocks noChangeAspect="1"/>
          </p:cNvPicPr>
          <p:nvPr/>
        </p:nvPicPr>
        <p:blipFill>
          <a:blip r:embed="rId6"/>
          <a:stretch>
            <a:fillRect/>
          </a:stretch>
        </p:blipFill>
        <p:spPr>
          <a:xfrm>
            <a:off x="913047" y="3429000"/>
            <a:ext cx="2783268" cy="3265761"/>
          </a:xfrm>
          <a:prstGeom prst="rect">
            <a:avLst/>
          </a:prstGeom>
        </p:spPr>
      </p:pic>
    </p:spTree>
    <p:extLst>
      <p:ext uri="{BB962C8B-B14F-4D97-AF65-F5344CB8AC3E}">
        <p14:creationId xmlns:p14="http://schemas.microsoft.com/office/powerpoint/2010/main" val="786510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703E5-2630-5851-4C07-8674A6F8152F}"/>
              </a:ext>
            </a:extLst>
          </p:cNvPr>
          <p:cNvSpPr>
            <a:spLocks noGrp="1"/>
          </p:cNvSpPr>
          <p:nvPr>
            <p:ph type="title"/>
          </p:nvPr>
        </p:nvSpPr>
        <p:spPr/>
        <p:txBody>
          <a:bodyPr/>
          <a:lstStyle/>
          <a:p>
            <a:r>
              <a:rPr lang="pt-BR" dirty="0"/>
              <a:t>Hidroquinona</a:t>
            </a:r>
          </a:p>
        </p:txBody>
      </p:sp>
      <p:sp>
        <p:nvSpPr>
          <p:cNvPr id="3" name="Espaço Reservado para Conteúdo 2">
            <a:extLst>
              <a:ext uri="{FF2B5EF4-FFF2-40B4-BE49-F238E27FC236}">
                <a16:creationId xmlns:a16="http://schemas.microsoft.com/office/drawing/2014/main" id="{13FBA1EC-6ACE-B2EC-4C59-4B3F17DA4591}"/>
              </a:ext>
            </a:extLst>
          </p:cNvPr>
          <p:cNvSpPr>
            <a:spLocks noGrp="1"/>
          </p:cNvSpPr>
          <p:nvPr>
            <p:ph idx="1"/>
          </p:nvPr>
        </p:nvSpPr>
        <p:spPr/>
        <p:txBody>
          <a:bodyPr>
            <a:normAutofit lnSpcReduction="10000"/>
          </a:bodyPr>
          <a:lstStyle/>
          <a:p>
            <a:r>
              <a:rPr lang="pt-BR" dirty="0"/>
              <a:t>A hidroquinona é um remédio indicado para o clareamento gradual de manchas, como </a:t>
            </a:r>
            <a:r>
              <a:rPr lang="pt-BR" dirty="0" err="1"/>
              <a:t>melasma</a:t>
            </a:r>
            <a:r>
              <a:rPr lang="pt-BR" dirty="0"/>
              <a:t>, sardas, manchas senis, e outras condições em que ocorre hiperpigmentação por produção excessiva de melanina, que é o pigmento que dá cor à pele. </a:t>
            </a:r>
          </a:p>
          <a:p>
            <a:r>
              <a:rPr lang="pt-BR" dirty="0"/>
              <a:t>Esse remédio pode ser comprado em farmácias ou drogarias, na forma de creme ou gel contendo 40 mg/g de hidroquinona, sendo vendido mediante apresentação de receita médica.</a:t>
            </a:r>
          </a:p>
          <a:p>
            <a:r>
              <a:rPr lang="pt-BR" dirty="0"/>
              <a:t>A hidroquinona age inibindo assim a formação de melanina, que é o pigmento que dá coloração à pele. Desta forma, com a diminuição da produção de melanina, a mancha vai ficando cada vez mais clara.</a:t>
            </a:r>
          </a:p>
          <a:p>
            <a:r>
              <a:rPr lang="pt-BR" dirty="0"/>
              <a:t>Alguns dos efeitos colaterais que podem ocorrer durante o tratamento com a hidroquinona são vermelhidão, coceira, inflamação excessiva, surgimento de bolhas e sensação leve de queimação. </a:t>
            </a:r>
          </a:p>
        </p:txBody>
      </p:sp>
    </p:spTree>
    <p:extLst>
      <p:ext uri="{BB962C8B-B14F-4D97-AF65-F5344CB8AC3E}">
        <p14:creationId xmlns:p14="http://schemas.microsoft.com/office/powerpoint/2010/main" val="54076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1D014-2F02-6F99-6319-C11822EC4516}"/>
              </a:ext>
            </a:extLst>
          </p:cNvPr>
          <p:cNvSpPr>
            <a:spLocks noGrp="1"/>
          </p:cNvSpPr>
          <p:nvPr>
            <p:ph type="title"/>
          </p:nvPr>
        </p:nvSpPr>
        <p:spPr/>
        <p:txBody>
          <a:bodyPr/>
          <a:lstStyle/>
          <a:p>
            <a:r>
              <a:rPr lang="pt-BR" dirty="0"/>
              <a:t>Ácido glicólico</a:t>
            </a:r>
          </a:p>
        </p:txBody>
      </p:sp>
      <p:sp>
        <p:nvSpPr>
          <p:cNvPr id="3" name="Espaço Reservado para Conteúdo 2">
            <a:extLst>
              <a:ext uri="{FF2B5EF4-FFF2-40B4-BE49-F238E27FC236}">
                <a16:creationId xmlns:a16="http://schemas.microsoft.com/office/drawing/2014/main" id="{31E65FA2-B667-4238-9A73-B17E4C99D8F2}"/>
              </a:ext>
            </a:extLst>
          </p:cNvPr>
          <p:cNvSpPr>
            <a:spLocks noGrp="1"/>
          </p:cNvSpPr>
          <p:nvPr>
            <p:ph idx="1"/>
          </p:nvPr>
        </p:nvSpPr>
        <p:spPr/>
        <p:txBody>
          <a:bodyPr/>
          <a:lstStyle/>
          <a:p>
            <a:r>
              <a:rPr lang="pt-BR" dirty="0"/>
              <a:t>O ácido glicólico é um tipo de ácido derivado da cana de açúcar e outros vegetais doces, sem cor e sem cheiro, cujas propriedades têm efeito esfoliante, hidratante, clareador, </a:t>
            </a:r>
            <a:r>
              <a:rPr lang="pt-BR" dirty="0" err="1"/>
              <a:t>antiacnéico</a:t>
            </a:r>
            <a:r>
              <a:rPr lang="pt-BR" dirty="0"/>
              <a:t> e rejuvenescedor.</a:t>
            </a:r>
          </a:p>
          <a:p>
            <a:r>
              <a:rPr lang="pt-BR" dirty="0"/>
              <a:t>Assim, o ácido glicólico pode ser usado na composição de cremes e loções, para uso diário, ou pode ter concentração mais forte para a realização de peelings, que deve ser realizado pelo dermatologista ou esteticista.</a:t>
            </a:r>
          </a:p>
        </p:txBody>
      </p:sp>
      <p:pic>
        <p:nvPicPr>
          <p:cNvPr id="4" name="Imagem 3">
            <a:extLst>
              <a:ext uri="{FF2B5EF4-FFF2-40B4-BE49-F238E27FC236}">
                <a16:creationId xmlns:a16="http://schemas.microsoft.com/office/drawing/2014/main" id="{B64A0071-E58D-1120-F695-259D219FFDCD}"/>
              </a:ext>
            </a:extLst>
          </p:cNvPr>
          <p:cNvPicPr>
            <a:picLocks noChangeAspect="1"/>
          </p:cNvPicPr>
          <p:nvPr/>
        </p:nvPicPr>
        <p:blipFill>
          <a:blip r:embed="rId2"/>
          <a:stretch>
            <a:fillRect/>
          </a:stretch>
        </p:blipFill>
        <p:spPr>
          <a:xfrm>
            <a:off x="2772079" y="4197065"/>
            <a:ext cx="3978859" cy="2455525"/>
          </a:xfrm>
          <a:prstGeom prst="rect">
            <a:avLst/>
          </a:prstGeom>
        </p:spPr>
      </p:pic>
    </p:spTree>
    <p:extLst>
      <p:ext uri="{BB962C8B-B14F-4D97-AF65-F5344CB8AC3E}">
        <p14:creationId xmlns:p14="http://schemas.microsoft.com/office/powerpoint/2010/main" val="286134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61F9C5-C265-CE5C-3204-71AC3C5B2269}"/>
              </a:ext>
            </a:extLst>
          </p:cNvPr>
          <p:cNvSpPr>
            <a:spLocks noGrp="1"/>
          </p:cNvSpPr>
          <p:nvPr>
            <p:ph type="title"/>
          </p:nvPr>
        </p:nvSpPr>
        <p:spPr/>
        <p:txBody>
          <a:bodyPr/>
          <a:lstStyle/>
          <a:p>
            <a:r>
              <a:rPr lang="pt-BR" dirty="0"/>
              <a:t>O que são dermocosméticos?</a:t>
            </a:r>
          </a:p>
        </p:txBody>
      </p:sp>
      <p:sp>
        <p:nvSpPr>
          <p:cNvPr id="3" name="Espaço Reservado para Conteúdo 2">
            <a:extLst>
              <a:ext uri="{FF2B5EF4-FFF2-40B4-BE49-F238E27FC236}">
                <a16:creationId xmlns:a16="http://schemas.microsoft.com/office/drawing/2014/main" id="{1DAFFC97-CB55-5511-3F27-489A9BB77A93}"/>
              </a:ext>
            </a:extLst>
          </p:cNvPr>
          <p:cNvSpPr>
            <a:spLocks noGrp="1"/>
          </p:cNvSpPr>
          <p:nvPr>
            <p:ph idx="1"/>
          </p:nvPr>
        </p:nvSpPr>
        <p:spPr/>
        <p:txBody>
          <a:bodyPr/>
          <a:lstStyle/>
          <a:p>
            <a:r>
              <a:rPr lang="pt-BR" dirty="0"/>
              <a:t>Na definição da ANVISA – Agência Nacional de Vigilância Sanitária, os dermocosméticos são produtos que trazem em sua composição ativos farmacológico, compostos com atividade terapêutica, que se aproximam de medicamentos dermatológicos de uso tópico. </a:t>
            </a:r>
          </a:p>
          <a:p>
            <a:r>
              <a:rPr lang="pt-BR" dirty="0"/>
              <a:t>Ou seja, são produtos que vão além da epiderme, com ativos que atingem as camadas mais profundas da pele e que trazem melhores resultados, agindo de dentro para fora. </a:t>
            </a:r>
          </a:p>
          <a:p>
            <a:r>
              <a:rPr lang="pt-BR" dirty="0"/>
              <a:t>Enquanto os dermocosméticos geram alterações fisiológicas, causando mudanças na pele, os cosméticos tradicionais funcionam com ação instantânea. </a:t>
            </a:r>
          </a:p>
          <a:p>
            <a:r>
              <a:rPr lang="pt-BR" dirty="0"/>
              <a:t>Eles melhoram a aparência momentânea, mas não atuam nas reais causas destes problemas.</a:t>
            </a:r>
          </a:p>
        </p:txBody>
      </p:sp>
    </p:spTree>
    <p:extLst>
      <p:ext uri="{BB962C8B-B14F-4D97-AF65-F5344CB8AC3E}">
        <p14:creationId xmlns:p14="http://schemas.microsoft.com/office/powerpoint/2010/main" val="345505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5FC7F-4D6C-F7E2-92CE-7C478D44D77B}"/>
              </a:ext>
            </a:extLst>
          </p:cNvPr>
          <p:cNvSpPr>
            <a:spLocks noGrp="1"/>
          </p:cNvSpPr>
          <p:nvPr>
            <p:ph type="title"/>
          </p:nvPr>
        </p:nvSpPr>
        <p:spPr/>
        <p:txBody>
          <a:bodyPr/>
          <a:lstStyle/>
          <a:p>
            <a:r>
              <a:rPr lang="pt-BR" dirty="0"/>
              <a:t>Benefícios dos dermocosméticos</a:t>
            </a:r>
          </a:p>
        </p:txBody>
      </p:sp>
      <p:sp>
        <p:nvSpPr>
          <p:cNvPr id="3" name="Espaço Reservado para Conteúdo 2">
            <a:extLst>
              <a:ext uri="{FF2B5EF4-FFF2-40B4-BE49-F238E27FC236}">
                <a16:creationId xmlns:a16="http://schemas.microsoft.com/office/drawing/2014/main" id="{E0129344-C7B8-AE41-2BD3-DB0EBFA7F11C}"/>
              </a:ext>
            </a:extLst>
          </p:cNvPr>
          <p:cNvSpPr>
            <a:spLocks noGrp="1"/>
          </p:cNvSpPr>
          <p:nvPr>
            <p:ph idx="1"/>
          </p:nvPr>
        </p:nvSpPr>
        <p:spPr/>
        <p:txBody>
          <a:bodyPr/>
          <a:lstStyle/>
          <a:p>
            <a:r>
              <a:rPr lang="pt-BR" dirty="0"/>
              <a:t>Desenvolvidos com base em pesquisas científicas que garantem sua eficácia e segurança de uso. </a:t>
            </a:r>
          </a:p>
          <a:p>
            <a:r>
              <a:rPr lang="pt-BR" dirty="0"/>
              <a:t>São itens com princípios ativos clinicamente comprovados, com formulações concebidas a partir de ingredientes funcionais que cuidam e resguardam a pele desde a primeira utilização.</a:t>
            </a:r>
          </a:p>
          <a:p>
            <a:endParaRPr lang="pt-BR" dirty="0"/>
          </a:p>
          <a:p>
            <a:r>
              <a:rPr lang="pt-BR" dirty="0"/>
              <a:t>Os dermocosméticos possuem função preventiva que vai além da beleza exterior: eles atuam nas causas dos problemas de pele, reduzindo e até mesmo eliminando estas disfunções. </a:t>
            </a:r>
          </a:p>
        </p:txBody>
      </p:sp>
    </p:spTree>
    <p:extLst>
      <p:ext uri="{BB962C8B-B14F-4D97-AF65-F5344CB8AC3E}">
        <p14:creationId xmlns:p14="http://schemas.microsoft.com/office/powerpoint/2010/main" val="48242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07873-6400-D432-A5EA-DF5FCC690A8F}"/>
              </a:ext>
            </a:extLst>
          </p:cNvPr>
          <p:cNvSpPr>
            <a:spLocks noGrp="1"/>
          </p:cNvSpPr>
          <p:nvPr>
            <p:ph type="title"/>
          </p:nvPr>
        </p:nvSpPr>
        <p:spPr/>
        <p:txBody>
          <a:bodyPr/>
          <a:lstStyle/>
          <a:p>
            <a:r>
              <a:rPr lang="pt-BR" dirty="0"/>
              <a:t>Dermocosmético ou cosmético: qual escolher?</a:t>
            </a:r>
          </a:p>
        </p:txBody>
      </p:sp>
      <p:sp>
        <p:nvSpPr>
          <p:cNvPr id="3" name="Espaço Reservado para Conteúdo 2">
            <a:extLst>
              <a:ext uri="{FF2B5EF4-FFF2-40B4-BE49-F238E27FC236}">
                <a16:creationId xmlns:a16="http://schemas.microsoft.com/office/drawing/2014/main" id="{76A0F345-C6DC-360D-A3A0-3718A6E36165}"/>
              </a:ext>
            </a:extLst>
          </p:cNvPr>
          <p:cNvSpPr>
            <a:spLocks noGrp="1"/>
          </p:cNvSpPr>
          <p:nvPr>
            <p:ph idx="1"/>
          </p:nvPr>
        </p:nvSpPr>
        <p:spPr/>
        <p:txBody>
          <a:bodyPr/>
          <a:lstStyle/>
          <a:p>
            <a:r>
              <a:rPr lang="pt-BR" dirty="0"/>
              <a:t>Ao escolher um dermocosmético, o consumidor está levando para casa um produto que foi formulado levando em consideração causas reais dos problemas faciais.</a:t>
            </a:r>
          </a:p>
          <a:p>
            <a:r>
              <a:rPr lang="pt-BR" dirty="0"/>
              <a:t>Sem contar que os resultados de um dermocosmético vão além do efeito imediato, oferecendo ação prolongada que preserva a saúde da pele por muito mais tempo.</a:t>
            </a:r>
          </a:p>
        </p:txBody>
      </p:sp>
    </p:spTree>
    <p:extLst>
      <p:ext uri="{BB962C8B-B14F-4D97-AF65-F5344CB8AC3E}">
        <p14:creationId xmlns:p14="http://schemas.microsoft.com/office/powerpoint/2010/main" val="106509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E4C77060-48AE-6C62-3765-FC9A5CA96CDE}"/>
              </a:ext>
            </a:extLst>
          </p:cNvPr>
          <p:cNvPicPr>
            <a:picLocks noGrp="1" noChangeAspect="1"/>
          </p:cNvPicPr>
          <p:nvPr>
            <p:ph idx="1"/>
          </p:nvPr>
        </p:nvPicPr>
        <p:blipFill>
          <a:blip r:embed="rId2"/>
          <a:stretch>
            <a:fillRect/>
          </a:stretch>
        </p:blipFill>
        <p:spPr>
          <a:xfrm>
            <a:off x="203787" y="379516"/>
            <a:ext cx="4684146" cy="2694988"/>
          </a:xfrm>
          <a:prstGeom prst="rect">
            <a:avLst/>
          </a:prstGeom>
        </p:spPr>
      </p:pic>
      <p:pic>
        <p:nvPicPr>
          <p:cNvPr id="5" name="Imagem 4">
            <a:extLst>
              <a:ext uri="{FF2B5EF4-FFF2-40B4-BE49-F238E27FC236}">
                <a16:creationId xmlns:a16="http://schemas.microsoft.com/office/drawing/2014/main" id="{6980599B-772C-CB52-0E6C-F5B6E0B7DAC4}"/>
              </a:ext>
            </a:extLst>
          </p:cNvPr>
          <p:cNvPicPr>
            <a:picLocks noChangeAspect="1"/>
          </p:cNvPicPr>
          <p:nvPr/>
        </p:nvPicPr>
        <p:blipFill>
          <a:blip r:embed="rId3"/>
          <a:stretch>
            <a:fillRect/>
          </a:stretch>
        </p:blipFill>
        <p:spPr>
          <a:xfrm>
            <a:off x="5224670" y="379516"/>
            <a:ext cx="3240157" cy="3240157"/>
          </a:xfrm>
          <a:prstGeom prst="rect">
            <a:avLst/>
          </a:prstGeom>
        </p:spPr>
      </p:pic>
      <p:pic>
        <p:nvPicPr>
          <p:cNvPr id="6" name="Imagem 5">
            <a:extLst>
              <a:ext uri="{FF2B5EF4-FFF2-40B4-BE49-F238E27FC236}">
                <a16:creationId xmlns:a16="http://schemas.microsoft.com/office/drawing/2014/main" id="{BAA0F55E-83F0-00E2-7914-781A37CAB6EC}"/>
              </a:ext>
            </a:extLst>
          </p:cNvPr>
          <p:cNvPicPr>
            <a:picLocks noChangeAspect="1"/>
          </p:cNvPicPr>
          <p:nvPr/>
        </p:nvPicPr>
        <p:blipFill rotWithShape="1">
          <a:blip r:embed="rId4"/>
          <a:srcRect l="8261" t="13720" r="7488" b="21932"/>
          <a:stretch/>
        </p:blipFill>
        <p:spPr>
          <a:xfrm>
            <a:off x="649355" y="3429000"/>
            <a:ext cx="3975653" cy="3036451"/>
          </a:xfrm>
          <a:prstGeom prst="rect">
            <a:avLst/>
          </a:prstGeom>
        </p:spPr>
      </p:pic>
      <p:pic>
        <p:nvPicPr>
          <p:cNvPr id="7" name="Imagem 6">
            <a:extLst>
              <a:ext uri="{FF2B5EF4-FFF2-40B4-BE49-F238E27FC236}">
                <a16:creationId xmlns:a16="http://schemas.microsoft.com/office/drawing/2014/main" id="{44BDCF10-D5A8-9CBE-DD5B-26B8F41744D3}"/>
              </a:ext>
            </a:extLst>
          </p:cNvPr>
          <p:cNvPicPr>
            <a:picLocks noChangeAspect="1"/>
          </p:cNvPicPr>
          <p:nvPr/>
        </p:nvPicPr>
        <p:blipFill>
          <a:blip r:embed="rId5"/>
          <a:stretch>
            <a:fillRect/>
          </a:stretch>
        </p:blipFill>
        <p:spPr>
          <a:xfrm>
            <a:off x="4463498" y="3974169"/>
            <a:ext cx="2381250" cy="2381250"/>
          </a:xfrm>
          <a:prstGeom prst="rect">
            <a:avLst/>
          </a:prstGeom>
        </p:spPr>
      </p:pic>
    </p:spTree>
    <p:extLst>
      <p:ext uri="{BB962C8B-B14F-4D97-AF65-F5344CB8AC3E}">
        <p14:creationId xmlns:p14="http://schemas.microsoft.com/office/powerpoint/2010/main" val="70851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917CEF-5B77-2E1E-9C6C-DD4BF0D674FB}"/>
              </a:ext>
            </a:extLst>
          </p:cNvPr>
          <p:cNvSpPr>
            <a:spLocks noGrp="1"/>
          </p:cNvSpPr>
          <p:nvPr>
            <p:ph type="title"/>
          </p:nvPr>
        </p:nvSpPr>
        <p:spPr/>
        <p:txBody>
          <a:bodyPr/>
          <a:lstStyle/>
          <a:p>
            <a:r>
              <a:rPr lang="pt-BR" dirty="0"/>
              <a:t>Ácidos </a:t>
            </a:r>
          </a:p>
        </p:txBody>
      </p:sp>
      <p:sp>
        <p:nvSpPr>
          <p:cNvPr id="3" name="Espaço Reservado para Conteúdo 2">
            <a:extLst>
              <a:ext uri="{FF2B5EF4-FFF2-40B4-BE49-F238E27FC236}">
                <a16:creationId xmlns:a16="http://schemas.microsoft.com/office/drawing/2014/main" id="{891CFC96-CC66-0BBD-B574-0B48F84E0349}"/>
              </a:ext>
            </a:extLst>
          </p:cNvPr>
          <p:cNvSpPr>
            <a:spLocks noGrp="1"/>
          </p:cNvSpPr>
          <p:nvPr>
            <p:ph idx="1"/>
          </p:nvPr>
        </p:nvSpPr>
        <p:spPr>
          <a:xfrm>
            <a:off x="677334" y="1775791"/>
            <a:ext cx="8596668" cy="4265571"/>
          </a:xfrm>
        </p:spPr>
        <p:txBody>
          <a:bodyPr>
            <a:normAutofit/>
          </a:bodyPr>
          <a:lstStyle/>
          <a:p>
            <a:r>
              <a:rPr lang="pt-BR" dirty="0"/>
              <a:t>Os ácidos são ativos muito utilizados em produtos dermocosméticos e ajudam desde a hidratação ao clareamento da pele. Apesar de ter ácido no nome, nem todos esses ativos são utilizados para afinar a pele.</a:t>
            </a:r>
          </a:p>
          <a:p>
            <a:r>
              <a:rPr lang="pt-BR" dirty="0"/>
              <a:t>Existem três maneiras de usar os ácidos para a pele.</a:t>
            </a:r>
          </a:p>
          <a:p>
            <a:r>
              <a:rPr lang="pt-BR" dirty="0"/>
              <a:t>Uma delas é através de peelings físicos, que possuem efeito esfoliante e favorecem a renovação da pele, aumentando a penetração de ativos. Indicado em caso de cravos e estrias.</a:t>
            </a:r>
          </a:p>
          <a:p>
            <a:r>
              <a:rPr lang="pt-BR" dirty="0"/>
              <a:t>A segunda são os peelings químicos, em que a esfoliação da pele é feita com os próprios ácidos e podem atingir a pele em diversos níveis.</a:t>
            </a:r>
          </a:p>
          <a:p>
            <a:r>
              <a:rPr lang="pt-BR" dirty="0"/>
              <a:t>E a última delas, e mais comum, é através de dermocosméticos.</a:t>
            </a:r>
          </a:p>
          <a:p>
            <a:r>
              <a:rPr lang="pt-BR" dirty="0"/>
              <a:t>Os cosméticos são a maneira menos agressiva de usar os ácidos para a pele, já que eles fazem parte de protetores solares, maquiagens e hidratantes.</a:t>
            </a:r>
          </a:p>
        </p:txBody>
      </p:sp>
    </p:spTree>
    <p:extLst>
      <p:ext uri="{BB962C8B-B14F-4D97-AF65-F5344CB8AC3E}">
        <p14:creationId xmlns:p14="http://schemas.microsoft.com/office/powerpoint/2010/main" val="273492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9B7ED0-3A31-1D73-8188-21A0ACFBA313}"/>
              </a:ext>
            </a:extLst>
          </p:cNvPr>
          <p:cNvSpPr>
            <a:spLocks noGrp="1"/>
          </p:cNvSpPr>
          <p:nvPr>
            <p:ph type="title"/>
          </p:nvPr>
        </p:nvSpPr>
        <p:spPr/>
        <p:txBody>
          <a:bodyPr/>
          <a:lstStyle/>
          <a:p>
            <a:r>
              <a:rPr lang="pt-BR" dirty="0"/>
              <a:t>Peeling químico </a:t>
            </a:r>
          </a:p>
        </p:txBody>
      </p:sp>
      <p:sp>
        <p:nvSpPr>
          <p:cNvPr id="3" name="Espaço Reservado para Conteúdo 2">
            <a:extLst>
              <a:ext uri="{FF2B5EF4-FFF2-40B4-BE49-F238E27FC236}">
                <a16:creationId xmlns:a16="http://schemas.microsoft.com/office/drawing/2014/main" id="{96514188-AA65-C15C-D991-9AA859F22D3A}"/>
              </a:ext>
            </a:extLst>
          </p:cNvPr>
          <p:cNvSpPr>
            <a:spLocks noGrp="1"/>
          </p:cNvSpPr>
          <p:nvPr>
            <p:ph idx="1"/>
          </p:nvPr>
        </p:nvSpPr>
        <p:spPr/>
        <p:txBody>
          <a:bodyPr/>
          <a:lstStyle/>
          <a:p>
            <a:r>
              <a:rPr lang="pt-BR" dirty="0"/>
              <a:t>A palavra peeling é originada do inglês </a:t>
            </a:r>
            <a:r>
              <a:rPr lang="pt-BR" dirty="0" err="1"/>
              <a:t>to</a:t>
            </a:r>
            <a:r>
              <a:rPr lang="pt-BR" dirty="0"/>
              <a:t> </a:t>
            </a:r>
            <a:r>
              <a:rPr lang="pt-BR" dirty="0" err="1"/>
              <a:t>peel</a:t>
            </a:r>
            <a:r>
              <a:rPr lang="pt-BR" dirty="0"/>
              <a:t>, que significa descamar ou descascar. </a:t>
            </a:r>
          </a:p>
          <a:p>
            <a:r>
              <a:rPr lang="pt-BR" dirty="0"/>
              <a:t>O objetivo do procedimento, que é um método seguro e eficaz, é renovar as células da pele por meio da descamação, além de ser um dos procedimentos estéticos mais procurados no Brasil.</a:t>
            </a:r>
          </a:p>
          <a:p>
            <a:endParaRPr lang="pt-BR" dirty="0"/>
          </a:p>
        </p:txBody>
      </p:sp>
    </p:spTree>
    <p:extLst>
      <p:ext uri="{BB962C8B-B14F-4D97-AF65-F5344CB8AC3E}">
        <p14:creationId xmlns:p14="http://schemas.microsoft.com/office/powerpoint/2010/main" val="340075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91FF3B-3BAC-AFDA-A55D-FF06F47E90C1}"/>
              </a:ext>
            </a:extLst>
          </p:cNvPr>
          <p:cNvSpPr>
            <a:spLocks noGrp="1"/>
          </p:cNvSpPr>
          <p:nvPr>
            <p:ph type="title"/>
          </p:nvPr>
        </p:nvSpPr>
        <p:spPr/>
        <p:txBody>
          <a:bodyPr/>
          <a:lstStyle/>
          <a:p>
            <a:r>
              <a:rPr lang="pt-BR" dirty="0"/>
              <a:t>Mitos e verdades sobre o peeling</a:t>
            </a:r>
            <a:br>
              <a:rPr lang="pt-BR" dirty="0"/>
            </a:br>
            <a:endParaRPr lang="pt-BR" dirty="0"/>
          </a:p>
        </p:txBody>
      </p:sp>
      <p:sp>
        <p:nvSpPr>
          <p:cNvPr id="3" name="Espaço Reservado para Conteúdo 2">
            <a:extLst>
              <a:ext uri="{FF2B5EF4-FFF2-40B4-BE49-F238E27FC236}">
                <a16:creationId xmlns:a16="http://schemas.microsoft.com/office/drawing/2014/main" id="{54B3FF60-E09D-C92F-14C8-1EBDE7CFE038}"/>
              </a:ext>
            </a:extLst>
          </p:cNvPr>
          <p:cNvSpPr>
            <a:spLocks noGrp="1"/>
          </p:cNvSpPr>
          <p:nvPr>
            <p:ph idx="1"/>
          </p:nvPr>
        </p:nvSpPr>
        <p:spPr>
          <a:xfrm>
            <a:off x="677334" y="1789043"/>
            <a:ext cx="8596668" cy="4731027"/>
          </a:xfrm>
        </p:spPr>
        <p:txBody>
          <a:bodyPr>
            <a:normAutofit lnSpcReduction="10000"/>
          </a:bodyPr>
          <a:lstStyle/>
          <a:p>
            <a:r>
              <a:rPr lang="pt-BR" dirty="0"/>
              <a:t>Procedimentos estéticos estão sempre rodeados de mitos, por isso vamos esclarecer alguns sobre o peeling</a:t>
            </a:r>
          </a:p>
          <a:p>
            <a:pPr marL="0" indent="0">
              <a:buNone/>
            </a:pPr>
            <a:r>
              <a:rPr lang="pt-BR" dirty="0"/>
              <a:t>– Só o rosto pode receber o peeling químico?</a:t>
            </a:r>
          </a:p>
          <a:p>
            <a:r>
              <a:rPr lang="pt-BR" dirty="0"/>
              <a:t>Isso é um mito, já que qualquer área do corpo que contenha manchas ou sinais de envelhecimento e acne pode ser tratada com ele. No entanto, o procedimento é bastante utilizado no rosto e proporciona rejuvenescimento facial</a:t>
            </a:r>
          </a:p>
          <a:p>
            <a:pPr marL="0" indent="0">
              <a:buNone/>
            </a:pPr>
            <a:r>
              <a:rPr lang="pt-BR" dirty="0"/>
              <a:t>– O peeling pode ser feito apenas no inverno?</a:t>
            </a:r>
          </a:p>
          <a:p>
            <a:r>
              <a:rPr lang="pt-BR" dirty="0"/>
              <a:t>É mais recomendado que você faça o peeling facial nessa época do ano pois a exposição solar é menor. Após o peeling químico, por exemplo, é recomendado evitar a exposição ao sol, o que é mais difícil no verão quando visitamos piscinas com maior frequência. No entanto, nada impede que você faça um peeling em qualquer época do ano desde que tome os devidos cuidados, como o uso de protetor solar de alto FPS. </a:t>
            </a:r>
          </a:p>
          <a:p>
            <a:r>
              <a:rPr lang="pt-BR" dirty="0"/>
              <a:t>https://www.youtube.com/watch?v=R_Y08Wlt6yQ</a:t>
            </a:r>
          </a:p>
        </p:txBody>
      </p:sp>
    </p:spTree>
    <p:extLst>
      <p:ext uri="{BB962C8B-B14F-4D97-AF65-F5344CB8AC3E}">
        <p14:creationId xmlns:p14="http://schemas.microsoft.com/office/powerpoint/2010/main" val="136219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F5A3-9C4D-2C11-9B6E-21C470F50CEE}"/>
              </a:ext>
            </a:extLst>
          </p:cNvPr>
          <p:cNvSpPr>
            <a:spLocks noGrp="1"/>
          </p:cNvSpPr>
          <p:nvPr>
            <p:ph type="title"/>
          </p:nvPr>
        </p:nvSpPr>
        <p:spPr/>
        <p:txBody>
          <a:bodyPr/>
          <a:lstStyle/>
          <a:p>
            <a:r>
              <a:rPr lang="pt-BR" dirty="0"/>
              <a:t>Ácido </a:t>
            </a:r>
            <a:r>
              <a:rPr lang="pt-BR" dirty="0" err="1"/>
              <a:t>Hialuronico</a:t>
            </a:r>
            <a:r>
              <a:rPr lang="pt-BR" dirty="0"/>
              <a:t>  </a:t>
            </a:r>
          </a:p>
        </p:txBody>
      </p:sp>
      <p:sp>
        <p:nvSpPr>
          <p:cNvPr id="3" name="Espaço Reservado para Conteúdo 2">
            <a:extLst>
              <a:ext uri="{FF2B5EF4-FFF2-40B4-BE49-F238E27FC236}">
                <a16:creationId xmlns:a16="http://schemas.microsoft.com/office/drawing/2014/main" id="{DD7A0FB0-4CC3-582E-2F0C-3D3A5D2B6628}"/>
              </a:ext>
            </a:extLst>
          </p:cNvPr>
          <p:cNvSpPr>
            <a:spLocks noGrp="1"/>
          </p:cNvSpPr>
          <p:nvPr>
            <p:ph idx="1"/>
          </p:nvPr>
        </p:nvSpPr>
        <p:spPr/>
        <p:txBody>
          <a:bodyPr/>
          <a:lstStyle/>
          <a:p>
            <a:r>
              <a:rPr lang="pt-BR" dirty="0"/>
              <a:t>O Ácido Hialurônico para o rosto ajuda a manter a sustentação e a hidratação da pele, evitando a flacidez, as linhas e sinais de expressão, preenchendo e mantendo a pele hidratada, viçosa e revitalizada.</a:t>
            </a:r>
          </a:p>
          <a:p>
            <a:r>
              <a:rPr lang="pt-BR" dirty="0"/>
              <a:t>Para combater as rugas e linhas de expressão, o Ácido Hialurônico para o rosto pode ser usado em forma de dermocosméticos, ou por meio de procedimentos minimamente invasivos, suavizando esses sinais da idade. </a:t>
            </a:r>
          </a:p>
          <a:p>
            <a:r>
              <a:rPr lang="pt-BR" dirty="0"/>
              <a:t>A substância é responsável por preencher os espaços entre as células e é bastante utilizada para redução de rugas e linhas de expressão. Além disso, o Ácido Hialurônico é uma molécula capaz de reter alta quantidade de água, mantendo a pele hidratada, firme e lisa.</a:t>
            </a:r>
          </a:p>
        </p:txBody>
      </p:sp>
    </p:spTree>
    <p:extLst>
      <p:ext uri="{BB962C8B-B14F-4D97-AF65-F5344CB8AC3E}">
        <p14:creationId xmlns:p14="http://schemas.microsoft.com/office/powerpoint/2010/main" val="4260693074"/>
      </p:ext>
    </p:extLst>
  </p:cSld>
  <p:clrMapOvr>
    <a:masterClrMapping/>
  </p:clrMapOvr>
</p:sld>
</file>

<file path=ppt/theme/theme1.xml><?xml version="1.0" encoding="utf-8"?>
<a:theme xmlns:a="http://schemas.openxmlformats.org/drawingml/2006/main" name="Facetado">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332</TotalTime>
  <Words>1645</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19</vt:i4>
      </vt:variant>
    </vt:vector>
  </HeadingPairs>
  <TitlesOfParts>
    <vt:vector size="23" baseType="lpstr">
      <vt:lpstr>Arial</vt:lpstr>
      <vt:lpstr>Trebuchet MS</vt:lpstr>
      <vt:lpstr>Wingdings 3</vt:lpstr>
      <vt:lpstr>Facetado</vt:lpstr>
      <vt:lpstr>Dermocosméticos Peeling Quimico</vt:lpstr>
      <vt:lpstr>O que são dermocosméticos?</vt:lpstr>
      <vt:lpstr>Benefícios dos dermocosméticos</vt:lpstr>
      <vt:lpstr>Dermocosmético ou cosmético: qual escolher?</vt:lpstr>
      <vt:lpstr>Apresentação do PowerPoint</vt:lpstr>
      <vt:lpstr>Ácidos </vt:lpstr>
      <vt:lpstr>Peeling químico </vt:lpstr>
      <vt:lpstr>Mitos e verdades sobre o peeling </vt:lpstr>
      <vt:lpstr>Ácido Hialuronico  </vt:lpstr>
      <vt:lpstr>Retinol (vitamina A) </vt:lpstr>
      <vt:lpstr>Resveratrol </vt:lpstr>
      <vt:lpstr>Acido tranexâmico </vt:lpstr>
      <vt:lpstr>Apresentação do PowerPoint</vt:lpstr>
      <vt:lpstr>Acido mandélico </vt:lpstr>
      <vt:lpstr>Apresentação do PowerPoint</vt:lpstr>
      <vt:lpstr>Ácido Ascórbico - Vitamina C </vt:lpstr>
      <vt:lpstr>Apresentação do PowerPoint</vt:lpstr>
      <vt:lpstr>Hidroquinona</vt:lpstr>
      <vt:lpstr>Ácido glicólico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Dermocosméticos</dc:title>
  <dc:creator>Brenda Kuiaski</dc:creator>
  <cp:lastModifiedBy>Brenda Kuiaski</cp:lastModifiedBy>
  <cp:revision>4</cp:revision>
  <dcterms:created xsi:type="dcterms:W3CDTF">2022-11-29T15:30:30Z</dcterms:created>
  <dcterms:modified xsi:type="dcterms:W3CDTF">2022-11-30T21:56:03Z</dcterms:modified>
</cp:coreProperties>
</file>