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37" r:id="rId2"/>
    <p:sldId id="338" r:id="rId3"/>
    <p:sldId id="340" r:id="rId4"/>
    <p:sldId id="347" r:id="rId5"/>
    <p:sldId id="348" r:id="rId6"/>
    <p:sldId id="261" r:id="rId7"/>
    <p:sldId id="299" r:id="rId8"/>
    <p:sldId id="313" r:id="rId9"/>
    <p:sldId id="314" r:id="rId10"/>
    <p:sldId id="315" r:id="rId11"/>
    <p:sldId id="316" r:id="rId12"/>
    <p:sldId id="295" r:id="rId13"/>
    <p:sldId id="259" r:id="rId14"/>
    <p:sldId id="296" r:id="rId15"/>
    <p:sldId id="324" r:id="rId16"/>
    <p:sldId id="257" r:id="rId17"/>
    <p:sldId id="300" r:id="rId18"/>
    <p:sldId id="301" r:id="rId19"/>
    <p:sldId id="264" r:id="rId20"/>
    <p:sldId id="302" r:id="rId21"/>
    <p:sldId id="303" r:id="rId22"/>
    <p:sldId id="258" r:id="rId23"/>
    <p:sldId id="317" r:id="rId24"/>
    <p:sldId id="262" r:id="rId25"/>
    <p:sldId id="263" r:id="rId26"/>
    <p:sldId id="325" r:id="rId27"/>
    <p:sldId id="306" r:id="rId28"/>
    <p:sldId id="307" r:id="rId29"/>
    <p:sldId id="309" r:id="rId30"/>
    <p:sldId id="308" r:id="rId31"/>
    <p:sldId id="310" r:id="rId32"/>
    <p:sldId id="311" r:id="rId33"/>
    <p:sldId id="268" r:id="rId34"/>
    <p:sldId id="269" r:id="rId35"/>
    <p:sldId id="270" r:id="rId36"/>
    <p:sldId id="271" r:id="rId37"/>
    <p:sldId id="273" r:id="rId38"/>
    <p:sldId id="328" r:id="rId39"/>
    <p:sldId id="318" r:id="rId40"/>
    <p:sldId id="274" r:id="rId41"/>
    <p:sldId id="276" r:id="rId42"/>
    <p:sldId id="277" r:id="rId43"/>
    <p:sldId id="330" r:id="rId44"/>
    <p:sldId id="332" r:id="rId45"/>
    <p:sldId id="322" r:id="rId46"/>
    <p:sldId id="294" r:id="rId47"/>
    <p:sldId id="333" r:id="rId48"/>
    <p:sldId id="329" r:id="rId49"/>
    <p:sldId id="334" r:id="rId50"/>
    <p:sldId id="275" r:id="rId51"/>
    <p:sldId id="285" r:id="rId52"/>
    <p:sldId id="265" r:id="rId53"/>
    <p:sldId id="335" r:id="rId54"/>
    <p:sldId id="266" r:id="rId55"/>
    <p:sldId id="280" r:id="rId56"/>
    <p:sldId id="281" r:id="rId57"/>
    <p:sldId id="283" r:id="rId58"/>
    <p:sldId id="291" r:id="rId59"/>
    <p:sldId id="293" r:id="rId60"/>
    <p:sldId id="297" r:id="rId61"/>
    <p:sldId id="288" r:id="rId62"/>
    <p:sldId id="289" r:id="rId63"/>
    <p:sldId id="326" r:id="rId64"/>
    <p:sldId id="327" r:id="rId65"/>
    <p:sldId id="290" r:id="rId66"/>
    <p:sldId id="336" r:id="rId67"/>
    <p:sldId id="267"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B28E000F-51EA-4AC8-960A-7863A692EEB4}">
          <p14:sldIdLst/>
        </p14:section>
        <p14:section name="Seção sem Título" id="{BB47293E-DB24-4A8B-9A25-D7AEE526E649}">
          <p14:sldIdLst>
            <p14:sldId id="337"/>
            <p14:sldId id="338"/>
            <p14:sldId id="340"/>
            <p14:sldId id="347"/>
            <p14:sldId id="348"/>
            <p14:sldId id="261"/>
            <p14:sldId id="299"/>
            <p14:sldId id="313"/>
            <p14:sldId id="314"/>
            <p14:sldId id="315"/>
            <p14:sldId id="316"/>
            <p14:sldId id="295"/>
            <p14:sldId id="259"/>
            <p14:sldId id="296"/>
            <p14:sldId id="324"/>
            <p14:sldId id="257"/>
            <p14:sldId id="300"/>
            <p14:sldId id="301"/>
            <p14:sldId id="264"/>
            <p14:sldId id="302"/>
            <p14:sldId id="303"/>
            <p14:sldId id="258"/>
            <p14:sldId id="317"/>
            <p14:sldId id="262"/>
            <p14:sldId id="263"/>
            <p14:sldId id="325"/>
            <p14:sldId id="306"/>
            <p14:sldId id="307"/>
            <p14:sldId id="309"/>
            <p14:sldId id="308"/>
            <p14:sldId id="310"/>
            <p14:sldId id="311"/>
            <p14:sldId id="268"/>
            <p14:sldId id="269"/>
            <p14:sldId id="270"/>
            <p14:sldId id="271"/>
            <p14:sldId id="273"/>
            <p14:sldId id="328"/>
            <p14:sldId id="318"/>
            <p14:sldId id="274"/>
            <p14:sldId id="276"/>
            <p14:sldId id="277"/>
            <p14:sldId id="330"/>
            <p14:sldId id="332"/>
            <p14:sldId id="322"/>
            <p14:sldId id="294"/>
            <p14:sldId id="333"/>
            <p14:sldId id="329"/>
            <p14:sldId id="334"/>
            <p14:sldId id="275"/>
            <p14:sldId id="285"/>
            <p14:sldId id="265"/>
            <p14:sldId id="335"/>
            <p14:sldId id="266"/>
            <p14:sldId id="280"/>
            <p14:sldId id="281"/>
            <p14:sldId id="283"/>
            <p14:sldId id="291"/>
            <p14:sldId id="293"/>
            <p14:sldId id="297"/>
            <p14:sldId id="288"/>
            <p14:sldId id="289"/>
            <p14:sldId id="326"/>
            <p14:sldId id="327"/>
            <p14:sldId id="290"/>
            <p14:sldId id="336"/>
            <p14:sldId id="2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5" autoAdjust="0"/>
    <p:restoredTop sz="94563" autoAdjust="0"/>
  </p:normalViewPr>
  <p:slideViewPr>
    <p:cSldViewPr snapToGrid="0">
      <p:cViewPr varScale="1">
        <p:scale>
          <a:sx n="108" d="100"/>
          <a:sy n="108" d="100"/>
        </p:scale>
        <p:origin x="27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9599F-958A-4616-B6CE-06287D543061}" type="datetimeFigureOut">
              <a:rPr lang="pt-BR" smtClean="0"/>
              <a:t>24/10/2022</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E2E01-6C34-4874-911D-D1B5687C0187}" type="slidenum">
              <a:rPr lang="pt-BR" smtClean="0"/>
              <a:t>‹nº›</a:t>
            </a:fld>
            <a:endParaRPr lang="pt-BR"/>
          </a:p>
        </p:txBody>
      </p:sp>
    </p:spTree>
    <p:extLst>
      <p:ext uri="{BB962C8B-B14F-4D97-AF65-F5344CB8AC3E}">
        <p14:creationId xmlns:p14="http://schemas.microsoft.com/office/powerpoint/2010/main" val="164437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59E2E01-6C34-4874-911D-D1B5687C0187}" type="slidenum">
              <a:rPr lang="pt-BR" smtClean="0"/>
              <a:t>61</a:t>
            </a:fld>
            <a:endParaRPr lang="pt-BR"/>
          </a:p>
        </p:txBody>
      </p:sp>
    </p:spTree>
    <p:extLst>
      <p:ext uri="{BB962C8B-B14F-4D97-AF65-F5344CB8AC3E}">
        <p14:creationId xmlns:p14="http://schemas.microsoft.com/office/powerpoint/2010/main" val="295796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926FE-5857-45E8-8E8B-920C63B8675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B7816B7-7D85-4446-9057-1731461A5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9D3D95B-8D7D-4CDE-BF8D-52A3DA5F2332}"/>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5" name="Espaço Reservado para Rodapé 4">
            <a:extLst>
              <a:ext uri="{FF2B5EF4-FFF2-40B4-BE49-F238E27FC236}">
                <a16:creationId xmlns:a16="http://schemas.microsoft.com/office/drawing/2014/main" id="{97A31EA1-87F9-41ED-8601-B080B5CFEF5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0E9729D-35A9-4FCF-9C75-F727A534D4E5}"/>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61913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90784-1952-46B1-A9E5-65B520B38FA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FE95E73-472E-49C3-AD16-27FECE29B42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234AEC-1BDC-4957-B9B6-FE58B2A7F1C6}"/>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5" name="Espaço Reservado para Rodapé 4">
            <a:extLst>
              <a:ext uri="{FF2B5EF4-FFF2-40B4-BE49-F238E27FC236}">
                <a16:creationId xmlns:a16="http://schemas.microsoft.com/office/drawing/2014/main" id="{CD932F7B-1A44-4E3F-9218-6AD6EE746C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65B704E-EF5C-47B9-8682-AE0E95B5A159}"/>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81064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593589-B047-4BC5-9EA3-4B6D72E6F35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F87385A-3408-4DEF-8643-3A102333AE4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DA2822A-A36D-48CE-BD80-C8F9E3DE95DD}"/>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5" name="Espaço Reservado para Rodapé 4">
            <a:extLst>
              <a:ext uri="{FF2B5EF4-FFF2-40B4-BE49-F238E27FC236}">
                <a16:creationId xmlns:a16="http://schemas.microsoft.com/office/drawing/2014/main" id="{3AB38685-7D87-4390-B5EB-B6FF9855AB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D4A30D-3BF0-446F-BB31-35B95BCD44ED}"/>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6653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D7F78-6CFC-418A-A0B2-C6342A8384B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E371CEE-9942-4FD5-9EDF-37E57024441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769384B-7A25-4BA4-B842-26302EC5B387}"/>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5" name="Espaço Reservado para Rodapé 4">
            <a:extLst>
              <a:ext uri="{FF2B5EF4-FFF2-40B4-BE49-F238E27FC236}">
                <a16:creationId xmlns:a16="http://schemas.microsoft.com/office/drawing/2014/main" id="{284FE3D0-DDD8-4401-A17A-B94F03FFCC8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8BD9C5A-0438-4FB8-A075-2BB68BADB6E8}"/>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9484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89954-38AC-40B5-8574-8B0C0A8B2B4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F66B15B-9A99-4737-829C-E52A49563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62A8314-0C08-46DC-9F0C-60F9530110FA}"/>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5" name="Espaço Reservado para Rodapé 4">
            <a:extLst>
              <a:ext uri="{FF2B5EF4-FFF2-40B4-BE49-F238E27FC236}">
                <a16:creationId xmlns:a16="http://schemas.microsoft.com/office/drawing/2014/main" id="{83C6C47C-16FD-445A-BE2E-C4B8C3C601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B45FF44-C34E-4164-8859-2F4140BAF2DE}"/>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49902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1F1C0-B0C5-4A28-82DE-35EE53BB1C0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F6C3D17-5850-4337-B0E4-00B35DEA209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4EF52CC-1628-4661-8DF8-827172DA4F1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338153F-BD95-461E-BBAF-1BD8789D7C59}"/>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6" name="Espaço Reservado para Rodapé 5">
            <a:extLst>
              <a:ext uri="{FF2B5EF4-FFF2-40B4-BE49-F238E27FC236}">
                <a16:creationId xmlns:a16="http://schemas.microsoft.com/office/drawing/2014/main" id="{F894BF2B-77ED-4B44-B368-D465EAEF159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758E2B5-7337-4BC7-8376-2B3B0CD1023D}"/>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23919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0FA7B-F903-4510-8349-9F8C0CC712F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C71AB9A-EFEB-4E2D-91C8-AF0CDC65C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9C90379-4E11-401C-ACD9-9E33F664721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266162C-2D04-4ED3-BD04-C87F5EC86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C5BA8A9-1F7F-434F-9484-2FBE88005DA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8ADF1E-3751-4A50-AC02-A5B9774DE85F}"/>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8" name="Espaço Reservado para Rodapé 7">
            <a:extLst>
              <a:ext uri="{FF2B5EF4-FFF2-40B4-BE49-F238E27FC236}">
                <a16:creationId xmlns:a16="http://schemas.microsoft.com/office/drawing/2014/main" id="{969B00C3-369B-4B8A-9EA2-01C0DC81B82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80DFA29-7C35-4294-AEB2-B873DFFD2235}"/>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196228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92ADF-8A4F-4A3B-94E8-DFD7486437D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1543EFA-AB83-46A2-921C-6BAAE79D81D1}"/>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4" name="Espaço Reservado para Rodapé 3">
            <a:extLst>
              <a:ext uri="{FF2B5EF4-FFF2-40B4-BE49-F238E27FC236}">
                <a16:creationId xmlns:a16="http://schemas.microsoft.com/office/drawing/2014/main" id="{79A21FC1-9FBF-4B1D-A8D4-427088C253E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1C1D3E-CB9B-4620-8913-066E4D9DB19F}"/>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62483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4827B05-BA45-4E8C-9A9A-42B817398622}"/>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3" name="Espaço Reservado para Rodapé 2">
            <a:extLst>
              <a:ext uri="{FF2B5EF4-FFF2-40B4-BE49-F238E27FC236}">
                <a16:creationId xmlns:a16="http://schemas.microsoft.com/office/drawing/2014/main" id="{CE1DA0A9-E454-4769-96E4-BD918394CE6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1AD149C-EC05-4D73-AA60-EF5407A6270A}"/>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47516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B8297-7DD5-4B4C-ABBE-91C8C8C89FF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EF8B315-267C-4D65-B1AC-C3D76EB58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F075D22-03EE-46FE-9F60-CE77A7353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8C1BBCB-F4AE-4C77-B2FF-71FCAA8FA9A9}"/>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6" name="Espaço Reservado para Rodapé 5">
            <a:extLst>
              <a:ext uri="{FF2B5EF4-FFF2-40B4-BE49-F238E27FC236}">
                <a16:creationId xmlns:a16="http://schemas.microsoft.com/office/drawing/2014/main" id="{64356814-9380-44B4-AF91-C70A6807669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A9BADA6-B97A-4665-8697-3B53A4FD0370}"/>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57142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4E816-2BEE-4CD8-9C38-EBA4D9B70E2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864290E-BE40-4819-BD87-21C318F80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4D02CF5-7CE4-4B09-A654-7CBA84851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D711E3B-B53D-4009-A355-C3C54CD47F53}"/>
              </a:ext>
            </a:extLst>
          </p:cNvPr>
          <p:cNvSpPr>
            <a:spLocks noGrp="1"/>
          </p:cNvSpPr>
          <p:nvPr>
            <p:ph type="dt" sz="half" idx="10"/>
          </p:nvPr>
        </p:nvSpPr>
        <p:spPr/>
        <p:txBody>
          <a:bodyPr/>
          <a:lstStyle/>
          <a:p>
            <a:fld id="{6067484D-C4FD-431E-B988-F18AE74A5067}" type="datetimeFigureOut">
              <a:rPr lang="pt-BR" smtClean="0"/>
              <a:t>24/10/2022</a:t>
            </a:fld>
            <a:endParaRPr lang="pt-BR"/>
          </a:p>
        </p:txBody>
      </p:sp>
      <p:sp>
        <p:nvSpPr>
          <p:cNvPr id="6" name="Espaço Reservado para Rodapé 5">
            <a:extLst>
              <a:ext uri="{FF2B5EF4-FFF2-40B4-BE49-F238E27FC236}">
                <a16:creationId xmlns:a16="http://schemas.microsoft.com/office/drawing/2014/main" id="{131F5749-72D7-4330-8F43-40D0E103315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63F6EF-4E1D-4246-BD95-C937A362FA18}"/>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349260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84FBF84-F6BD-4421-B923-6168690EF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3281D2D-586B-42AB-B875-7DF9B0178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5FFE69-6AA1-4B1B-B82B-EBA4F254D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7484D-C4FD-431E-B988-F18AE74A5067}" type="datetimeFigureOut">
              <a:rPr lang="pt-BR" smtClean="0"/>
              <a:t>24/10/2022</a:t>
            </a:fld>
            <a:endParaRPr lang="pt-BR"/>
          </a:p>
        </p:txBody>
      </p:sp>
      <p:sp>
        <p:nvSpPr>
          <p:cNvPr id="5" name="Espaço Reservado para Rodapé 4">
            <a:extLst>
              <a:ext uri="{FF2B5EF4-FFF2-40B4-BE49-F238E27FC236}">
                <a16:creationId xmlns:a16="http://schemas.microsoft.com/office/drawing/2014/main" id="{2348E001-02F6-4389-84D1-E59571956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A51B5CC-F3EF-477D-8441-F489A6800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A642B-7D9B-4A81-A8CC-EF5416774BD9}" type="slidenum">
              <a:rPr lang="pt-BR" smtClean="0"/>
              <a:t>‹nº›</a:t>
            </a:fld>
            <a:endParaRPr lang="pt-BR"/>
          </a:p>
        </p:txBody>
      </p:sp>
    </p:spTree>
    <p:extLst>
      <p:ext uri="{BB962C8B-B14F-4D97-AF65-F5344CB8AC3E}">
        <p14:creationId xmlns:p14="http://schemas.microsoft.com/office/powerpoint/2010/main" val="306168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rtal.unisepe.com.br/unifia/wp-content/uploads/sites/10001/2018/06/074_sistematizacao_assistencia_enfermage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ren-ce.org.br/wp-content/uploads/2019/02/SONDA-VESICAL-DE-DEMORA-PERFIL-EPIDEMIOL%C3%93GICO-DA-INFEC%C3%87%C3%83O-URIN%C3%81RIA.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cofen.gov.br/resolucao-cofen-no-04502013-4_23266.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365BA-E058-47AF-865A-A6A8A81A8F4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3C7E2B1-E210-43B7-B3E4-C7509F541E7D}"/>
              </a:ext>
            </a:extLst>
          </p:cNvPr>
          <p:cNvSpPr>
            <a:spLocks noGrp="1"/>
          </p:cNvSpPr>
          <p:nvPr>
            <p:ph idx="1"/>
          </p:nvPr>
        </p:nvSpPr>
        <p:spPr>
          <a:xfrm>
            <a:off x="838200" y="1825625"/>
            <a:ext cx="10515600" cy="4890332"/>
          </a:xfrm>
        </p:spPr>
        <p:txBody>
          <a:bodyPr/>
          <a:lstStyle/>
          <a:p>
            <a:endParaRPr lang="pt-BR" dirty="0"/>
          </a:p>
        </p:txBody>
      </p:sp>
      <p:pic>
        <p:nvPicPr>
          <p:cNvPr id="4" name="Imagem 3">
            <a:extLst>
              <a:ext uri="{FF2B5EF4-FFF2-40B4-BE49-F238E27FC236}">
                <a16:creationId xmlns:a16="http://schemas.microsoft.com/office/drawing/2014/main" id="{3733112D-0F31-4F50-80E8-C56CAE174249}"/>
              </a:ext>
            </a:extLst>
          </p:cNvPr>
          <p:cNvPicPr>
            <a:picLocks noChangeAspect="1"/>
          </p:cNvPicPr>
          <p:nvPr/>
        </p:nvPicPr>
        <p:blipFill>
          <a:blip r:embed="rId2"/>
          <a:stretch>
            <a:fillRect/>
          </a:stretch>
        </p:blipFill>
        <p:spPr>
          <a:xfrm>
            <a:off x="267810" y="142043"/>
            <a:ext cx="11656380" cy="6573914"/>
          </a:xfrm>
          <a:prstGeom prst="rect">
            <a:avLst/>
          </a:prstGeom>
        </p:spPr>
      </p:pic>
    </p:spTree>
    <p:extLst>
      <p:ext uri="{BB962C8B-B14F-4D97-AF65-F5344CB8AC3E}">
        <p14:creationId xmlns:p14="http://schemas.microsoft.com/office/powerpoint/2010/main" val="249271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Assistência de Enfermagem - SAE</a:t>
            </a:r>
            <a:endParaRPr lang="pt-BR" dirty="0"/>
          </a:p>
        </p:txBody>
      </p:sp>
      <p:sp>
        <p:nvSpPr>
          <p:cNvPr id="3" name="Espaço Reservado para Conteúdo 2"/>
          <p:cNvSpPr>
            <a:spLocks noGrp="1"/>
          </p:cNvSpPr>
          <p:nvPr>
            <p:ph idx="1"/>
          </p:nvPr>
        </p:nvSpPr>
        <p:spPr>
          <a:xfrm>
            <a:off x="624840" y="1825625"/>
            <a:ext cx="11079480" cy="4351338"/>
          </a:xfrm>
        </p:spPr>
        <p:txBody>
          <a:bodyPr>
            <a:normAutofit/>
          </a:bodyPr>
          <a:lstStyle/>
          <a:p>
            <a:r>
              <a:rPr lang="pt-BR" sz="3200" dirty="0"/>
              <a:t>Diagnostico de enfermagem - Eliminação Urinária alterada </a:t>
            </a:r>
          </a:p>
          <a:p>
            <a:r>
              <a:rPr lang="pt-BR" sz="3200" dirty="0"/>
              <a:t>Diagnóstico de enfermagem é um julgamento clínico sobre  respostas/ experiências  atuais ou potenciais do indivíduo, família ou comunidade aos problemas de saúde / processos de vida.</a:t>
            </a:r>
          </a:p>
          <a:p>
            <a:r>
              <a:rPr lang="pt-BR" sz="3200" dirty="0"/>
              <a:t> Um diagnóstico de enfermagem proporciona a base para a seleção das intervenções de enfermagem de forma a  atingir resultados pelos quais o enfermeiro é responsável.</a:t>
            </a:r>
          </a:p>
        </p:txBody>
      </p:sp>
      <p:pic>
        <p:nvPicPr>
          <p:cNvPr id="4" name="Imagem 3">
            <a:extLst>
              <a:ext uri="{FF2B5EF4-FFF2-40B4-BE49-F238E27FC236}">
                <a16:creationId xmlns:a16="http://schemas.microsoft.com/office/drawing/2014/main" id="{B3F640D7-42E5-4879-8AA9-7A891C90F9EE}"/>
              </a:ext>
            </a:extLst>
          </p:cNvPr>
          <p:cNvPicPr>
            <a:picLocks noChangeAspect="1"/>
          </p:cNvPicPr>
          <p:nvPr/>
        </p:nvPicPr>
        <p:blipFill>
          <a:blip r:embed="rId2"/>
          <a:stretch>
            <a:fillRect/>
          </a:stretch>
        </p:blipFill>
        <p:spPr>
          <a:xfrm>
            <a:off x="9680472" y="124762"/>
            <a:ext cx="2170364" cy="1335140"/>
          </a:xfrm>
          <a:prstGeom prst="rect">
            <a:avLst/>
          </a:prstGeom>
        </p:spPr>
      </p:pic>
    </p:spTree>
    <p:extLst>
      <p:ext uri="{BB962C8B-B14F-4D97-AF65-F5344CB8AC3E}">
        <p14:creationId xmlns:p14="http://schemas.microsoft.com/office/powerpoint/2010/main" val="183051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Diagnostico de enfermagem</a:t>
            </a:r>
          </a:p>
        </p:txBody>
      </p:sp>
      <p:sp>
        <p:nvSpPr>
          <p:cNvPr id="3" name="Espaço Reservado para Conteúdo 2"/>
          <p:cNvSpPr>
            <a:spLocks noGrp="1"/>
          </p:cNvSpPr>
          <p:nvPr>
            <p:ph idx="1"/>
          </p:nvPr>
        </p:nvSpPr>
        <p:spPr>
          <a:xfrm>
            <a:off x="579120" y="1779905"/>
            <a:ext cx="11414760" cy="4351338"/>
          </a:xfrm>
        </p:spPr>
        <p:txBody>
          <a:bodyPr>
            <a:noAutofit/>
          </a:bodyPr>
          <a:lstStyle/>
          <a:p>
            <a:r>
              <a:rPr lang="pt-BR" sz="3600" dirty="0"/>
              <a:t>O diagnóstico de enfermagem orienta as intervenções e os resultados dos pacientes, permitindo que o enfermeiro desenvolva o plano de cuidados ao paciente. </a:t>
            </a:r>
          </a:p>
          <a:p>
            <a:r>
              <a:rPr lang="pt-BR" sz="3600" dirty="0"/>
              <a:t>Além disso, os diagnósticos de enfermagem fornecem uma </a:t>
            </a:r>
            <a:r>
              <a:rPr lang="pt-BR" sz="3600" b="1" dirty="0"/>
              <a:t>nomenclatura padronizada </a:t>
            </a:r>
            <a:r>
              <a:rPr lang="pt-BR" sz="3600" dirty="0"/>
              <a:t>para o uso no Prontuário Eletrônico de Saúde, permitindo comunicação clara entre os membros da equipe de cuidados e a coleta de dados para a melhoria contínua no atendimento ao paciente.</a:t>
            </a:r>
          </a:p>
        </p:txBody>
      </p:sp>
    </p:spTree>
    <p:extLst>
      <p:ext uri="{BB962C8B-B14F-4D97-AF65-F5344CB8AC3E}">
        <p14:creationId xmlns:p14="http://schemas.microsoft.com/office/powerpoint/2010/main" val="161137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55955"/>
          </a:xfrm>
        </p:spPr>
        <p:txBody>
          <a:bodyPr>
            <a:normAutofit fontScale="90000"/>
          </a:bodyPr>
          <a:lstStyle/>
          <a:p>
            <a:r>
              <a:rPr lang="pt-BR" b="1" dirty="0"/>
              <a:t>Assistência de Enfermagem - SAE</a:t>
            </a:r>
          </a:p>
        </p:txBody>
      </p:sp>
      <p:sp>
        <p:nvSpPr>
          <p:cNvPr id="3" name="Espaço Reservado para Conteúdo 2"/>
          <p:cNvSpPr>
            <a:spLocks noGrp="1"/>
          </p:cNvSpPr>
          <p:nvPr>
            <p:ph idx="1"/>
          </p:nvPr>
        </p:nvSpPr>
        <p:spPr>
          <a:xfrm>
            <a:off x="198120" y="1203960"/>
            <a:ext cx="11765280" cy="4973003"/>
          </a:xfrm>
        </p:spPr>
        <p:txBody>
          <a:bodyPr>
            <a:normAutofit fontScale="70000" lnSpcReduction="20000"/>
          </a:bodyPr>
          <a:lstStyle/>
          <a:p>
            <a:r>
              <a:rPr lang="pt-BR" b="1" dirty="0"/>
              <a:t>Alterações da Eliminação Urinária-Principais Diagnósticos de enfermagem: </a:t>
            </a:r>
          </a:p>
          <a:p>
            <a:r>
              <a:rPr lang="pt-BR" dirty="0"/>
              <a:t>Eliminação Urinária Prejudicada </a:t>
            </a:r>
          </a:p>
          <a:p>
            <a:r>
              <a:rPr lang="pt-BR" dirty="0"/>
              <a:t> Incontinência urinária de esforço</a:t>
            </a:r>
          </a:p>
          <a:p>
            <a:r>
              <a:rPr lang="pt-BR" dirty="0"/>
              <a:t> Risco de ou Incontinência urinária de urgência </a:t>
            </a:r>
          </a:p>
          <a:p>
            <a:r>
              <a:rPr lang="pt-BR" dirty="0"/>
              <a:t>Incontinência urinária funcional </a:t>
            </a:r>
          </a:p>
          <a:p>
            <a:r>
              <a:rPr lang="pt-BR" dirty="0"/>
              <a:t>Incontinência urinária por transbordamento </a:t>
            </a:r>
          </a:p>
          <a:p>
            <a:r>
              <a:rPr lang="pt-BR" dirty="0"/>
              <a:t>Retenção urinária </a:t>
            </a:r>
          </a:p>
          <a:p>
            <a:r>
              <a:rPr lang="pt-BR" dirty="0"/>
              <a:t>Volume de Líquidos Deficiente </a:t>
            </a:r>
          </a:p>
          <a:p>
            <a:r>
              <a:rPr lang="pt-BR" dirty="0"/>
              <a:t>Risco de Volume de Líquidos deficiente </a:t>
            </a:r>
          </a:p>
          <a:p>
            <a:r>
              <a:rPr lang="pt-BR" dirty="0"/>
              <a:t>Volume de Líquido Excessivo </a:t>
            </a:r>
          </a:p>
          <a:p>
            <a:r>
              <a:rPr lang="pt-BR" dirty="0"/>
              <a:t>Risco de infecção</a:t>
            </a:r>
          </a:p>
          <a:p>
            <a:r>
              <a:rPr lang="pt-BR" dirty="0"/>
              <a:t> Exemplo: Retenção urinária relacionada a inibição do arco-reflexo e evidenciada por distensão vesical e eliminação urinária ausente</a:t>
            </a:r>
          </a:p>
          <a:p>
            <a:endParaRPr lang="pt-BR" dirty="0"/>
          </a:p>
          <a:p>
            <a:r>
              <a:rPr lang="pt-BR" dirty="0"/>
              <a:t>(NANDA, 2014)</a:t>
            </a:r>
          </a:p>
        </p:txBody>
      </p:sp>
      <p:pic>
        <p:nvPicPr>
          <p:cNvPr id="4" name="Imagem 3">
            <a:extLst>
              <a:ext uri="{FF2B5EF4-FFF2-40B4-BE49-F238E27FC236}">
                <a16:creationId xmlns:a16="http://schemas.microsoft.com/office/drawing/2014/main" id="{E8FB7E05-02D6-4CB5-BCDD-4A95D017EBAB}"/>
              </a:ext>
            </a:extLst>
          </p:cNvPr>
          <p:cNvPicPr>
            <a:picLocks noChangeAspect="1"/>
          </p:cNvPicPr>
          <p:nvPr/>
        </p:nvPicPr>
        <p:blipFill>
          <a:blip r:embed="rId2"/>
          <a:stretch>
            <a:fillRect/>
          </a:stretch>
        </p:blipFill>
        <p:spPr>
          <a:xfrm>
            <a:off x="9431898" y="1127939"/>
            <a:ext cx="2170364" cy="1335140"/>
          </a:xfrm>
          <a:prstGeom prst="rect">
            <a:avLst/>
          </a:prstGeom>
        </p:spPr>
      </p:pic>
    </p:spTree>
    <p:extLst>
      <p:ext uri="{BB962C8B-B14F-4D97-AF65-F5344CB8AC3E}">
        <p14:creationId xmlns:p14="http://schemas.microsoft.com/office/powerpoint/2010/main" val="64296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157E0-5098-42CB-A28C-E9D035264FCE}"/>
              </a:ext>
            </a:extLst>
          </p:cNvPr>
          <p:cNvSpPr>
            <a:spLocks noGrp="1"/>
          </p:cNvSpPr>
          <p:nvPr>
            <p:ph type="title"/>
          </p:nvPr>
        </p:nvSpPr>
        <p:spPr>
          <a:xfrm>
            <a:off x="182880" y="365126"/>
            <a:ext cx="11856720" cy="863600"/>
          </a:xfrm>
        </p:spPr>
        <p:txBody>
          <a:bodyPr>
            <a:normAutofit fontScale="90000"/>
          </a:bodyPr>
          <a:lstStyle/>
          <a:p>
            <a:r>
              <a:rPr lang="pt-BR" b="1" dirty="0"/>
              <a:t>O diagnóstico de enfermagem:  </a:t>
            </a:r>
            <a:r>
              <a:rPr lang="pt-BR" dirty="0"/>
              <a:t>Eliminação urinária alterada.</a:t>
            </a:r>
          </a:p>
        </p:txBody>
      </p:sp>
      <p:sp>
        <p:nvSpPr>
          <p:cNvPr id="3" name="Espaço Reservado para Conteúdo 2">
            <a:extLst>
              <a:ext uri="{FF2B5EF4-FFF2-40B4-BE49-F238E27FC236}">
                <a16:creationId xmlns:a16="http://schemas.microsoft.com/office/drawing/2014/main" id="{41A30F38-909E-478B-9AF7-4D963FDB0688}"/>
              </a:ext>
            </a:extLst>
          </p:cNvPr>
          <p:cNvSpPr>
            <a:spLocks noGrp="1"/>
          </p:cNvSpPr>
          <p:nvPr>
            <p:ph idx="1"/>
          </p:nvPr>
        </p:nvSpPr>
        <p:spPr>
          <a:xfrm>
            <a:off x="300038" y="1243013"/>
            <a:ext cx="11609740" cy="5473876"/>
          </a:xfrm>
        </p:spPr>
        <p:txBody>
          <a:bodyPr>
            <a:normAutofit/>
          </a:bodyPr>
          <a:lstStyle/>
          <a:p>
            <a:r>
              <a:rPr lang="pt-BR" sz="3600" dirty="0"/>
              <a:t>Características Definidoras: </a:t>
            </a:r>
          </a:p>
          <a:p>
            <a:r>
              <a:rPr lang="pt-BR" sz="3600" dirty="0"/>
              <a:t> Disúria; </a:t>
            </a:r>
          </a:p>
          <a:p>
            <a:r>
              <a:rPr lang="pt-BR" sz="3600" dirty="0"/>
              <a:t> Frequência da eliminação urinária aumentada ou diminuída; </a:t>
            </a:r>
          </a:p>
          <a:p>
            <a:r>
              <a:rPr lang="pt-BR" sz="3600" dirty="0"/>
              <a:t> Tenesmo miccional; </a:t>
            </a:r>
          </a:p>
          <a:p>
            <a:r>
              <a:rPr lang="pt-BR" sz="3600" dirty="0"/>
              <a:t> Incontinência; </a:t>
            </a:r>
          </a:p>
          <a:p>
            <a:r>
              <a:rPr lang="pt-BR" sz="3600" dirty="0" err="1"/>
              <a:t>Nictúria</a:t>
            </a:r>
            <a:r>
              <a:rPr lang="pt-BR" sz="3600" dirty="0"/>
              <a:t>; </a:t>
            </a:r>
          </a:p>
          <a:p>
            <a:r>
              <a:rPr lang="pt-BR" sz="3600" dirty="0"/>
              <a:t>Retenção; </a:t>
            </a:r>
          </a:p>
          <a:p>
            <a:r>
              <a:rPr lang="pt-BR" sz="3600" dirty="0"/>
              <a:t>Sensação de urgência para urinar.</a:t>
            </a:r>
          </a:p>
          <a:p>
            <a:endParaRPr lang="pt-BR" sz="3600" dirty="0"/>
          </a:p>
        </p:txBody>
      </p:sp>
      <p:pic>
        <p:nvPicPr>
          <p:cNvPr id="4" name="Imagem 3">
            <a:extLst>
              <a:ext uri="{FF2B5EF4-FFF2-40B4-BE49-F238E27FC236}">
                <a16:creationId xmlns:a16="http://schemas.microsoft.com/office/drawing/2014/main" id="{220C80A4-4EB3-466E-8A78-C96A65178F7E}"/>
              </a:ext>
            </a:extLst>
          </p:cNvPr>
          <p:cNvPicPr>
            <a:picLocks noChangeAspect="1"/>
          </p:cNvPicPr>
          <p:nvPr/>
        </p:nvPicPr>
        <p:blipFill>
          <a:blip r:embed="rId2"/>
          <a:stretch>
            <a:fillRect/>
          </a:stretch>
        </p:blipFill>
        <p:spPr>
          <a:xfrm>
            <a:off x="9739414" y="5282688"/>
            <a:ext cx="2170364" cy="1335140"/>
          </a:xfrm>
          <a:prstGeom prst="rect">
            <a:avLst/>
          </a:prstGeom>
        </p:spPr>
      </p:pic>
    </p:spTree>
    <p:extLst>
      <p:ext uri="{BB962C8B-B14F-4D97-AF65-F5344CB8AC3E}">
        <p14:creationId xmlns:p14="http://schemas.microsoft.com/office/powerpoint/2010/main" val="52531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Quais são as metas terapêuticas?</a:t>
            </a:r>
          </a:p>
        </p:txBody>
      </p:sp>
      <p:sp>
        <p:nvSpPr>
          <p:cNvPr id="3" name="Espaço Reservado para Conteúdo 2"/>
          <p:cNvSpPr>
            <a:spLocks noGrp="1"/>
          </p:cNvSpPr>
          <p:nvPr>
            <p:ph idx="1"/>
          </p:nvPr>
        </p:nvSpPr>
        <p:spPr/>
        <p:txBody>
          <a:bodyPr/>
          <a:lstStyle/>
          <a:p>
            <a:endParaRPr lang="pt-BR" dirty="0"/>
          </a:p>
          <a:p>
            <a:r>
              <a:rPr lang="pt-BR" sz="3600" dirty="0">
                <a:solidFill>
                  <a:srgbClr val="FF0000"/>
                </a:solidFill>
              </a:rPr>
              <a:t>Quais as </a:t>
            </a:r>
            <a:r>
              <a:rPr lang="pt-BR" sz="3600" b="1" dirty="0">
                <a:solidFill>
                  <a:srgbClr val="FF0000"/>
                </a:solidFill>
              </a:rPr>
              <a:t>intervenções de enfermagem </a:t>
            </a:r>
            <a:r>
              <a:rPr lang="pt-BR" sz="3600" dirty="0">
                <a:solidFill>
                  <a:srgbClr val="FF0000"/>
                </a:solidFill>
              </a:rPr>
              <a:t>- NIC ??</a:t>
            </a:r>
          </a:p>
          <a:p>
            <a:endParaRPr lang="pt-BR" sz="3600" dirty="0">
              <a:solidFill>
                <a:srgbClr val="FF0000"/>
              </a:solidFill>
            </a:endParaRPr>
          </a:p>
          <a:p>
            <a:r>
              <a:rPr lang="pt-BR" sz="3600" dirty="0">
                <a:solidFill>
                  <a:srgbClr val="FF0000"/>
                </a:solidFill>
              </a:rPr>
              <a:t>Quais são os </a:t>
            </a:r>
            <a:r>
              <a:rPr lang="pt-BR" sz="3600" b="1" dirty="0">
                <a:solidFill>
                  <a:srgbClr val="FF0000"/>
                </a:solidFill>
              </a:rPr>
              <a:t>resultados esperados </a:t>
            </a:r>
            <a:r>
              <a:rPr lang="pt-BR" sz="3600" dirty="0">
                <a:solidFill>
                  <a:srgbClr val="FF0000"/>
                </a:solidFill>
              </a:rPr>
              <a:t>– NOC??</a:t>
            </a:r>
          </a:p>
          <a:p>
            <a:endParaRPr lang="pt-BR" sz="3600" dirty="0">
              <a:solidFill>
                <a:srgbClr val="FF0000"/>
              </a:solidFill>
            </a:endParaRPr>
          </a:p>
          <a:p>
            <a:r>
              <a:rPr lang="pt-BR" sz="3600" dirty="0">
                <a:solidFill>
                  <a:srgbClr val="FF0000"/>
                </a:solidFill>
              </a:rPr>
              <a:t>Anatomia do sistema urinário??</a:t>
            </a:r>
          </a:p>
          <a:p>
            <a:endParaRPr lang="pt-BR" sz="3600" dirty="0">
              <a:solidFill>
                <a:srgbClr val="FF0000"/>
              </a:solidFill>
            </a:endParaRPr>
          </a:p>
          <a:p>
            <a:endParaRPr lang="pt-BR" sz="3600" dirty="0">
              <a:solidFill>
                <a:srgbClr val="FF0000"/>
              </a:solidFill>
            </a:endParaRPr>
          </a:p>
          <a:p>
            <a:endParaRPr lang="pt-BR" sz="3600" dirty="0">
              <a:solidFill>
                <a:srgbClr val="FF0000"/>
              </a:solidFill>
            </a:endParaRPr>
          </a:p>
          <a:p>
            <a:endParaRPr lang="pt-BR" sz="3600" dirty="0">
              <a:solidFill>
                <a:srgbClr val="FF0000"/>
              </a:solidFill>
            </a:endParaRPr>
          </a:p>
        </p:txBody>
      </p:sp>
    </p:spTree>
    <p:extLst>
      <p:ext uri="{BB962C8B-B14F-4D97-AF65-F5344CB8AC3E}">
        <p14:creationId xmlns:p14="http://schemas.microsoft.com/office/powerpoint/2010/main" val="237890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 necessidade de Eliminação</a:t>
            </a:r>
            <a:endParaRPr lang="pt-BR" dirty="0"/>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7350"/>
            <a:ext cx="11292839" cy="495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75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6F2EF-C479-4C01-A634-B8091F524FC9}"/>
              </a:ext>
            </a:extLst>
          </p:cNvPr>
          <p:cNvSpPr>
            <a:spLocks noGrp="1"/>
          </p:cNvSpPr>
          <p:nvPr>
            <p:ph type="title"/>
          </p:nvPr>
        </p:nvSpPr>
        <p:spPr>
          <a:xfrm>
            <a:off x="838200" y="365126"/>
            <a:ext cx="10515600" cy="820738"/>
          </a:xfrm>
        </p:spPr>
        <p:txBody>
          <a:bodyPr/>
          <a:lstStyle/>
          <a:p>
            <a:r>
              <a:rPr lang="pt-BR" b="1" dirty="0"/>
              <a:t>A necessidade de Eliminação</a:t>
            </a:r>
          </a:p>
        </p:txBody>
      </p:sp>
      <p:sp>
        <p:nvSpPr>
          <p:cNvPr id="3" name="Espaço Reservado para Conteúdo 2">
            <a:extLst>
              <a:ext uri="{FF2B5EF4-FFF2-40B4-BE49-F238E27FC236}">
                <a16:creationId xmlns:a16="http://schemas.microsoft.com/office/drawing/2014/main" id="{37B8C45A-DCED-489A-8B23-075C30CBFBFC}"/>
              </a:ext>
            </a:extLst>
          </p:cNvPr>
          <p:cNvSpPr>
            <a:spLocks noGrp="1"/>
          </p:cNvSpPr>
          <p:nvPr>
            <p:ph idx="1"/>
          </p:nvPr>
        </p:nvSpPr>
        <p:spPr>
          <a:xfrm>
            <a:off x="171450" y="1028700"/>
            <a:ext cx="11817350" cy="5283729"/>
          </a:xfrm>
        </p:spPr>
        <p:txBody>
          <a:bodyPr>
            <a:normAutofit fontScale="92500" lnSpcReduction="20000"/>
          </a:bodyPr>
          <a:lstStyle/>
          <a:p>
            <a:pPr marL="0" indent="0">
              <a:buNone/>
            </a:pPr>
            <a:endParaRPr lang="pt-BR" dirty="0"/>
          </a:p>
          <a:p>
            <a:r>
              <a:rPr lang="pt-BR" sz="3200" dirty="0"/>
              <a:t>Características gerais das eliminações urinárias: Volume urinário ; Cor;  Aspecto e  Odor.</a:t>
            </a:r>
          </a:p>
          <a:p>
            <a:endParaRPr lang="pt-BR" sz="3200" dirty="0"/>
          </a:p>
          <a:p>
            <a:r>
              <a:rPr lang="pt-BR" sz="3200" dirty="0"/>
              <a:t>FUNÇÕES DO SISTEMA URINÁRIO</a:t>
            </a:r>
          </a:p>
          <a:p>
            <a:pPr marL="0" indent="0">
              <a:buNone/>
            </a:pPr>
            <a:r>
              <a:rPr lang="pt-BR" sz="3200" dirty="0"/>
              <a:t>• Produzir, armazenar e eliminar a urina;</a:t>
            </a:r>
          </a:p>
          <a:p>
            <a:pPr marL="0" indent="0">
              <a:buNone/>
            </a:pPr>
            <a:r>
              <a:rPr lang="pt-BR" sz="3200" dirty="0"/>
              <a:t>• Regular o volume a composição química do sangue e seu volume; </a:t>
            </a:r>
          </a:p>
          <a:p>
            <a:pPr marL="0" indent="0">
              <a:buNone/>
            </a:pPr>
            <a:r>
              <a:rPr lang="pt-BR" sz="3200" dirty="0"/>
              <a:t>• Eliminar o excesso de água e resíduos do corpo humano, através da urina; </a:t>
            </a:r>
          </a:p>
          <a:p>
            <a:pPr marL="0" indent="0">
              <a:buNone/>
            </a:pPr>
            <a:r>
              <a:rPr lang="pt-BR" sz="3200" dirty="0"/>
              <a:t>• Garantir a manutenção do equilíbrio dos minerais no corpo humano; </a:t>
            </a:r>
          </a:p>
          <a:p>
            <a:pPr marL="0" indent="0">
              <a:buNone/>
            </a:pPr>
            <a:r>
              <a:rPr lang="pt-BR" sz="3200" dirty="0"/>
              <a:t>• Auxílio na regulagem de produção das hemácias (células vermelhas sanguíneas).</a:t>
            </a:r>
          </a:p>
          <a:p>
            <a:pPr marL="0" indent="0">
              <a:buNone/>
            </a:pPr>
            <a:endParaRPr lang="pt-BR" sz="3200" dirty="0"/>
          </a:p>
        </p:txBody>
      </p:sp>
    </p:spTree>
    <p:extLst>
      <p:ext uri="{BB962C8B-B14F-4D97-AF65-F5344CB8AC3E}">
        <p14:creationId xmlns:p14="http://schemas.microsoft.com/office/powerpoint/2010/main" val="397762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r>
              <a:rPr lang="pt-BR" b="1" dirty="0"/>
              <a:t>Volume urinário</a:t>
            </a:r>
          </a:p>
        </p:txBody>
      </p:sp>
      <p:sp>
        <p:nvSpPr>
          <p:cNvPr id="3" name="Espaço Reservado para Conteúdo 2"/>
          <p:cNvSpPr>
            <a:spLocks noGrp="1"/>
          </p:cNvSpPr>
          <p:nvPr>
            <p:ph idx="1"/>
          </p:nvPr>
        </p:nvSpPr>
        <p:spPr>
          <a:xfrm>
            <a:off x="365760" y="1234440"/>
            <a:ext cx="11567160" cy="4942523"/>
          </a:xfrm>
        </p:spPr>
        <p:txBody>
          <a:bodyPr>
            <a:normAutofit/>
          </a:bodyPr>
          <a:lstStyle/>
          <a:p>
            <a:r>
              <a:rPr lang="pt-BR" sz="3600" dirty="0"/>
              <a:t>Volume médio a cada micção: 150 a 200 ml</a:t>
            </a:r>
          </a:p>
          <a:p>
            <a:r>
              <a:rPr lang="pt-BR" sz="3600" dirty="0"/>
              <a:t>Volume desejável horário &gt; 30ml/hora -  30ml/kg/24h</a:t>
            </a:r>
          </a:p>
          <a:p>
            <a:endParaRPr lang="pt-BR" sz="3600" dirty="0"/>
          </a:p>
          <a:p>
            <a:r>
              <a:rPr lang="pt-BR" sz="3600" dirty="0"/>
              <a:t>Fatores que podem interferir:</a:t>
            </a:r>
          </a:p>
          <a:p>
            <a:r>
              <a:rPr lang="pt-BR" sz="3600" dirty="0"/>
              <a:t>Ingestão hídrica</a:t>
            </a:r>
          </a:p>
          <a:p>
            <a:r>
              <a:rPr lang="pt-BR" sz="3600" dirty="0"/>
              <a:t>Alimentação</a:t>
            </a:r>
          </a:p>
          <a:p>
            <a:r>
              <a:rPr lang="pt-BR" sz="3600" dirty="0"/>
              <a:t>Emoção</a:t>
            </a:r>
          </a:p>
          <a:p>
            <a:r>
              <a:rPr lang="pt-BR" sz="3600" dirty="0"/>
              <a:t>Temperatura ambiente</a:t>
            </a:r>
          </a:p>
        </p:txBody>
      </p:sp>
      <p:pic>
        <p:nvPicPr>
          <p:cNvPr id="4" name="Imagem 3">
            <a:extLst>
              <a:ext uri="{FF2B5EF4-FFF2-40B4-BE49-F238E27FC236}">
                <a16:creationId xmlns:a16="http://schemas.microsoft.com/office/drawing/2014/main" id="{7AE0F226-673A-4713-9801-25C5037ABE2D}"/>
              </a:ext>
            </a:extLst>
          </p:cNvPr>
          <p:cNvPicPr>
            <a:picLocks noChangeAspect="1"/>
          </p:cNvPicPr>
          <p:nvPr/>
        </p:nvPicPr>
        <p:blipFill>
          <a:blip r:embed="rId2"/>
          <a:stretch>
            <a:fillRect/>
          </a:stretch>
        </p:blipFill>
        <p:spPr>
          <a:xfrm>
            <a:off x="9360876" y="4998958"/>
            <a:ext cx="2170364" cy="1335140"/>
          </a:xfrm>
          <a:prstGeom prst="rect">
            <a:avLst/>
          </a:prstGeom>
        </p:spPr>
      </p:pic>
    </p:spTree>
    <p:extLst>
      <p:ext uri="{BB962C8B-B14F-4D97-AF65-F5344CB8AC3E}">
        <p14:creationId xmlns:p14="http://schemas.microsoft.com/office/powerpoint/2010/main" val="198182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6240" y="365125"/>
            <a:ext cx="10957560" cy="838835"/>
          </a:xfrm>
        </p:spPr>
        <p:txBody>
          <a:bodyPr/>
          <a:lstStyle/>
          <a:p>
            <a:r>
              <a:rPr lang="pt-BR" b="1" dirty="0"/>
              <a:t>Características da urina</a:t>
            </a:r>
          </a:p>
        </p:txBody>
      </p:sp>
      <p:sp>
        <p:nvSpPr>
          <p:cNvPr id="3" name="Espaço Reservado para Conteúdo 2"/>
          <p:cNvSpPr>
            <a:spLocks noGrp="1"/>
          </p:cNvSpPr>
          <p:nvPr>
            <p:ph idx="1"/>
          </p:nvPr>
        </p:nvSpPr>
        <p:spPr>
          <a:xfrm>
            <a:off x="167640" y="1402080"/>
            <a:ext cx="11840528" cy="5318760"/>
          </a:xfrm>
        </p:spPr>
        <p:txBody>
          <a:bodyPr>
            <a:noAutofit/>
          </a:bodyPr>
          <a:lstStyle/>
          <a:p>
            <a:endParaRPr lang="pt-BR" sz="3600" dirty="0"/>
          </a:p>
          <a:p>
            <a:r>
              <a:rPr lang="pt-BR" sz="3600" dirty="0"/>
              <a:t>Cor: depende da concentração de</a:t>
            </a:r>
          </a:p>
          <a:p>
            <a:pPr marL="0" indent="0">
              <a:buNone/>
            </a:pPr>
            <a:r>
              <a:rPr lang="pt-BR" sz="3600" dirty="0"/>
              <a:t> pigmentos (</a:t>
            </a:r>
            <a:r>
              <a:rPr lang="pt-BR" sz="3600" dirty="0" err="1"/>
              <a:t>urocromo</a:t>
            </a:r>
            <a:r>
              <a:rPr lang="pt-BR" sz="3600" dirty="0"/>
              <a:t>), substâncias </a:t>
            </a:r>
          </a:p>
          <a:p>
            <a:pPr marL="0" indent="0">
              <a:buNone/>
            </a:pPr>
            <a:r>
              <a:rPr lang="pt-BR" sz="3600" dirty="0"/>
              <a:t>medicamentosas </a:t>
            </a:r>
          </a:p>
          <a:p>
            <a:r>
              <a:rPr lang="pt-BR" sz="3600" dirty="0"/>
              <a:t>Cor normal : amarelo cítrico a amarelo âmbar </a:t>
            </a:r>
          </a:p>
          <a:p>
            <a:r>
              <a:rPr lang="pt-BR" sz="3600" dirty="0"/>
              <a:t>Variação de cores: amarelo pálido; amarelo avermelhado; amarelo esverdeado</a:t>
            </a:r>
          </a:p>
          <a:p>
            <a:r>
              <a:rPr lang="pt-BR" sz="3600" dirty="0"/>
              <a:t>Aspecto: límpida, transparente e sem sedimentos.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705" y="128588"/>
            <a:ext cx="5063463" cy="36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0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A50BA-15D9-433A-BE65-AB3B6F31BCDB}"/>
              </a:ext>
            </a:extLst>
          </p:cNvPr>
          <p:cNvSpPr>
            <a:spLocks noGrp="1"/>
          </p:cNvSpPr>
          <p:nvPr>
            <p:ph type="title"/>
          </p:nvPr>
        </p:nvSpPr>
        <p:spPr>
          <a:xfrm>
            <a:off x="838200" y="365125"/>
            <a:ext cx="10515600" cy="838835"/>
          </a:xfrm>
        </p:spPr>
        <p:txBody>
          <a:bodyPr/>
          <a:lstStyle/>
          <a:p>
            <a:r>
              <a:rPr lang="pt-BR" b="1" dirty="0"/>
              <a:t>Sonda Vesical de demora (SVD)</a:t>
            </a:r>
          </a:p>
        </p:txBody>
      </p:sp>
      <p:sp>
        <p:nvSpPr>
          <p:cNvPr id="3" name="Espaço Reservado para Conteúdo 2">
            <a:extLst>
              <a:ext uri="{FF2B5EF4-FFF2-40B4-BE49-F238E27FC236}">
                <a16:creationId xmlns:a16="http://schemas.microsoft.com/office/drawing/2014/main" id="{BA81C4C2-0AC7-41AD-B70F-9C40B4B28166}"/>
              </a:ext>
            </a:extLst>
          </p:cNvPr>
          <p:cNvSpPr>
            <a:spLocks noGrp="1"/>
          </p:cNvSpPr>
          <p:nvPr>
            <p:ph idx="1"/>
          </p:nvPr>
        </p:nvSpPr>
        <p:spPr>
          <a:xfrm>
            <a:off x="328613" y="1219200"/>
            <a:ext cx="11472861" cy="5638800"/>
          </a:xfrm>
        </p:spPr>
        <p:txBody>
          <a:bodyPr>
            <a:normAutofit lnSpcReduction="10000"/>
          </a:bodyPr>
          <a:lstStyle/>
          <a:p>
            <a:r>
              <a:rPr lang="pt-BR" sz="3200" dirty="0"/>
              <a:t>É a introdução de uma sonda na bexiga através do meato urinário . Utilizar material estéril na inserção do cateter urinário de demora, com técnica rigorosamente asséptica. </a:t>
            </a:r>
          </a:p>
          <a:p>
            <a:endParaRPr lang="pt-BR" sz="3200" dirty="0"/>
          </a:p>
          <a:p>
            <a:pPr marL="0" indent="0">
              <a:buNone/>
            </a:pPr>
            <a:r>
              <a:rPr lang="pt-BR" sz="3200" b="1" dirty="0"/>
              <a:t>• Indicações </a:t>
            </a:r>
          </a:p>
          <a:p>
            <a:pPr marL="0" indent="0">
              <a:buNone/>
            </a:pPr>
            <a:r>
              <a:rPr lang="pt-BR" sz="3200" dirty="0"/>
              <a:t>-Aliviar a distensão vesical pela retenção urinária (quando as medidas para promover a diurese foram ineficazes); </a:t>
            </a:r>
          </a:p>
          <a:p>
            <a:pPr>
              <a:buFontTx/>
              <a:buChar char="-"/>
            </a:pPr>
            <a:r>
              <a:rPr lang="pt-BR" sz="3200" dirty="0"/>
              <a:t>Evitar a constante umidade em pacientes com incontinência urinária (somente em casos especiais); </a:t>
            </a:r>
          </a:p>
          <a:p>
            <a:pPr marL="0" indent="0">
              <a:buNone/>
            </a:pPr>
            <a:r>
              <a:rPr lang="pt-BR" sz="3200" dirty="0"/>
              <a:t>-Preparo pré-operatório de algumas cirurgias; </a:t>
            </a:r>
          </a:p>
          <a:p>
            <a:pPr marL="0" indent="0">
              <a:buNone/>
            </a:pPr>
            <a:r>
              <a:rPr lang="pt-BR" sz="3200" dirty="0"/>
              <a:t>-Possibilitar o controle rigoroso da diurese.</a:t>
            </a:r>
          </a:p>
          <a:p>
            <a:endParaRPr lang="pt-BR" dirty="0"/>
          </a:p>
        </p:txBody>
      </p:sp>
      <p:pic>
        <p:nvPicPr>
          <p:cNvPr id="4" name="Imagem 3">
            <a:extLst>
              <a:ext uri="{FF2B5EF4-FFF2-40B4-BE49-F238E27FC236}">
                <a16:creationId xmlns:a16="http://schemas.microsoft.com/office/drawing/2014/main" id="{F00A3525-953F-4FFD-8108-E53FD9C56E07}"/>
              </a:ext>
            </a:extLst>
          </p:cNvPr>
          <p:cNvPicPr>
            <a:picLocks noChangeAspect="1"/>
          </p:cNvPicPr>
          <p:nvPr/>
        </p:nvPicPr>
        <p:blipFill>
          <a:blip r:embed="rId2"/>
          <a:stretch>
            <a:fillRect/>
          </a:stretch>
        </p:blipFill>
        <p:spPr>
          <a:xfrm>
            <a:off x="9494041" y="5247177"/>
            <a:ext cx="2170364" cy="1335140"/>
          </a:xfrm>
          <a:prstGeom prst="rect">
            <a:avLst/>
          </a:prstGeom>
        </p:spPr>
      </p:pic>
    </p:spTree>
    <p:extLst>
      <p:ext uri="{BB962C8B-B14F-4D97-AF65-F5344CB8AC3E}">
        <p14:creationId xmlns:p14="http://schemas.microsoft.com/office/powerpoint/2010/main" val="183820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FFD409-9B9D-4278-99F5-BE15E84C6BB4}"/>
              </a:ext>
            </a:extLst>
          </p:cNvPr>
          <p:cNvSpPr>
            <a:spLocks noGrp="1"/>
          </p:cNvSpPr>
          <p:nvPr>
            <p:ph type="title"/>
          </p:nvPr>
        </p:nvSpPr>
        <p:spPr/>
        <p:txBody>
          <a:bodyPr/>
          <a:lstStyle/>
          <a:p>
            <a:r>
              <a:rPr lang="pt-BR" b="1" dirty="0"/>
              <a:t>Plano de ensino</a:t>
            </a:r>
          </a:p>
        </p:txBody>
      </p:sp>
      <p:sp>
        <p:nvSpPr>
          <p:cNvPr id="3" name="Espaço Reservado para Conteúdo 2">
            <a:extLst>
              <a:ext uri="{FF2B5EF4-FFF2-40B4-BE49-F238E27FC236}">
                <a16:creationId xmlns:a16="http://schemas.microsoft.com/office/drawing/2014/main" id="{5D2E4F53-5BD4-4536-A6B7-0E1FE6E5D56B}"/>
              </a:ext>
            </a:extLst>
          </p:cNvPr>
          <p:cNvSpPr>
            <a:spLocks noGrp="1"/>
          </p:cNvSpPr>
          <p:nvPr>
            <p:ph idx="1"/>
          </p:nvPr>
        </p:nvSpPr>
        <p:spPr>
          <a:xfrm>
            <a:off x="257452" y="1825625"/>
            <a:ext cx="11096348" cy="4930282"/>
          </a:xfrm>
        </p:spPr>
        <p:txBody>
          <a:bodyPr>
            <a:normAutofit fontScale="92500" lnSpcReduction="10000"/>
          </a:bodyPr>
          <a:lstStyle/>
          <a:p>
            <a:r>
              <a:rPr lang="pt-BR" dirty="0"/>
              <a:t>25/10/2022- Aula 1</a:t>
            </a:r>
          </a:p>
          <a:p>
            <a:r>
              <a:rPr lang="pt-BR" dirty="0"/>
              <a:t>Apresentação do plano de disciplina, discussão dos instrumentos e formas de avaliação teórica e prática. </a:t>
            </a:r>
          </a:p>
          <a:p>
            <a:r>
              <a:rPr lang="pt-BR" dirty="0"/>
              <a:t>Fisiologia da eliminação vesical/Eliminação urinaria normal</a:t>
            </a:r>
          </a:p>
          <a:p>
            <a:r>
              <a:rPr lang="pt-BR" dirty="0"/>
              <a:t>Alterações da Eliminação Urinária</a:t>
            </a:r>
          </a:p>
          <a:p>
            <a:r>
              <a:rPr lang="pt-BR" dirty="0"/>
              <a:t>Principais Diagnósticos de enfermagem. </a:t>
            </a:r>
          </a:p>
          <a:p>
            <a:r>
              <a:rPr lang="pt-BR" dirty="0"/>
              <a:t>Exercício (5 pontos)</a:t>
            </a:r>
          </a:p>
          <a:p>
            <a:r>
              <a:rPr lang="pt-BR" b="1" dirty="0"/>
              <a:t>Assistência de enfermagem à necessidade de eliminação vesical-SAE</a:t>
            </a:r>
          </a:p>
          <a:p>
            <a:r>
              <a:rPr lang="pt-BR" dirty="0"/>
              <a:t>Principais Diagnósticos de enfermagem. </a:t>
            </a:r>
          </a:p>
          <a:p>
            <a:r>
              <a:rPr lang="pt-BR" dirty="0">
                <a:hlinkClick r:id="rId2"/>
              </a:rPr>
              <a:t>http://portal.unisepe.com.br/unifia/wp-content/uploads/sites/10001/2018/06/074_sistematizacao_assistencia_enfermagem.pdf</a:t>
            </a:r>
            <a:endParaRPr lang="pt-BR" dirty="0"/>
          </a:p>
          <a:p>
            <a:endParaRPr lang="pt-BR" dirty="0"/>
          </a:p>
        </p:txBody>
      </p:sp>
      <p:pic>
        <p:nvPicPr>
          <p:cNvPr id="4" name="Imagem 3">
            <a:extLst>
              <a:ext uri="{FF2B5EF4-FFF2-40B4-BE49-F238E27FC236}">
                <a16:creationId xmlns:a16="http://schemas.microsoft.com/office/drawing/2014/main" id="{0545614C-0753-4B12-9612-5F8994D03027}"/>
              </a:ext>
            </a:extLst>
          </p:cNvPr>
          <p:cNvPicPr>
            <a:picLocks noChangeAspect="1"/>
          </p:cNvPicPr>
          <p:nvPr/>
        </p:nvPicPr>
        <p:blipFill>
          <a:blip r:embed="rId3"/>
          <a:stretch>
            <a:fillRect/>
          </a:stretch>
        </p:blipFill>
        <p:spPr>
          <a:xfrm>
            <a:off x="7492753" y="383494"/>
            <a:ext cx="2601158" cy="1434468"/>
          </a:xfrm>
          <a:prstGeom prst="rect">
            <a:avLst/>
          </a:prstGeom>
        </p:spPr>
      </p:pic>
    </p:spTree>
    <p:extLst>
      <p:ext uri="{BB962C8B-B14F-4D97-AF65-F5344CB8AC3E}">
        <p14:creationId xmlns:p14="http://schemas.microsoft.com/office/powerpoint/2010/main" val="306662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Características da urina</a:t>
            </a:r>
            <a:endParaRPr lang="pt-BR" dirty="0"/>
          </a:p>
        </p:txBody>
      </p:sp>
      <p:sp>
        <p:nvSpPr>
          <p:cNvPr id="3" name="Espaço Reservado para Conteúdo 2"/>
          <p:cNvSpPr>
            <a:spLocks noGrp="1"/>
          </p:cNvSpPr>
          <p:nvPr>
            <p:ph idx="1"/>
          </p:nvPr>
        </p:nvSpPr>
        <p:spPr>
          <a:xfrm>
            <a:off x="792480" y="1825625"/>
            <a:ext cx="10515600" cy="4351338"/>
          </a:xfrm>
        </p:spPr>
        <p:txBody>
          <a:bodyPr>
            <a:normAutofit/>
          </a:bodyPr>
          <a:lstStyle/>
          <a:p>
            <a:r>
              <a:rPr lang="pt-BR" sz="3600" dirty="0"/>
              <a:t>Formação de depósitos (células epiteliais, muco, pus, sangue)</a:t>
            </a:r>
          </a:p>
          <a:p>
            <a:r>
              <a:rPr lang="pt-BR" sz="3600" dirty="0"/>
              <a:t>Odor – “sui generis”- próprio de urina. Atribuído a ácidos orgânicos voláteis </a:t>
            </a:r>
          </a:p>
          <a:p>
            <a:r>
              <a:rPr lang="pt-BR" sz="3600" dirty="0"/>
              <a:t> Amoniacal-decomposição da ureia em amônia </a:t>
            </a:r>
          </a:p>
          <a:p>
            <a:r>
              <a:rPr lang="pt-BR" sz="3600" dirty="0"/>
              <a:t> Odor particular de algum medicamento </a:t>
            </a:r>
          </a:p>
          <a:p>
            <a:r>
              <a:rPr lang="pt-BR" sz="3600" dirty="0"/>
              <a:t> PH – ligeiramente ácida com PH ao redor de 6.</a:t>
            </a:r>
          </a:p>
        </p:txBody>
      </p:sp>
      <p:pic>
        <p:nvPicPr>
          <p:cNvPr id="4" name="Imagem 5">
            <a:extLst>
              <a:ext uri="{FF2B5EF4-FFF2-40B4-BE49-F238E27FC236}">
                <a16:creationId xmlns:a16="http://schemas.microsoft.com/office/drawing/2014/main" id="{C38DA648-5386-4436-8CD9-96FCC4641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644" y="230188"/>
            <a:ext cx="2171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8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7641"/>
            <a:ext cx="10515600" cy="762000"/>
          </a:xfrm>
        </p:spPr>
        <p:txBody>
          <a:bodyPr>
            <a:normAutofit/>
          </a:bodyPr>
          <a:lstStyle/>
          <a:p>
            <a:r>
              <a:rPr lang="pt-BR" b="1" dirty="0"/>
              <a:t>Componentes normais da urina</a:t>
            </a:r>
          </a:p>
        </p:txBody>
      </p:sp>
      <p:sp>
        <p:nvSpPr>
          <p:cNvPr id="3" name="Espaço Reservado para Conteúdo 2"/>
          <p:cNvSpPr>
            <a:spLocks noGrp="1"/>
          </p:cNvSpPr>
          <p:nvPr>
            <p:ph idx="1"/>
          </p:nvPr>
        </p:nvSpPr>
        <p:spPr>
          <a:xfrm>
            <a:off x="502920" y="899160"/>
            <a:ext cx="10850880" cy="5577840"/>
          </a:xfrm>
        </p:spPr>
        <p:txBody>
          <a:bodyPr>
            <a:noAutofit/>
          </a:bodyPr>
          <a:lstStyle/>
          <a:p>
            <a:r>
              <a:rPr lang="pt-BR" dirty="0"/>
              <a:t>95%- água </a:t>
            </a:r>
          </a:p>
          <a:p>
            <a:r>
              <a:rPr lang="pt-BR" dirty="0"/>
              <a:t>Substâncias inorgânicas (em 24 horas) </a:t>
            </a:r>
          </a:p>
          <a:p>
            <a:r>
              <a:rPr lang="pt-BR" dirty="0"/>
              <a:t>Na(40-220mEq) </a:t>
            </a:r>
          </a:p>
          <a:p>
            <a:r>
              <a:rPr lang="pt-BR" dirty="0"/>
              <a:t>Ca (50-150mEq) </a:t>
            </a:r>
          </a:p>
          <a:p>
            <a:r>
              <a:rPr lang="pt-BR" dirty="0"/>
              <a:t>Cloretos(110-250mEq) </a:t>
            </a:r>
          </a:p>
          <a:p>
            <a:r>
              <a:rPr lang="pt-BR" dirty="0"/>
              <a:t>Fosfatos (0,9-1.3g)</a:t>
            </a:r>
          </a:p>
          <a:p>
            <a:endParaRPr lang="pt-BR" dirty="0"/>
          </a:p>
          <a:p>
            <a:r>
              <a:rPr lang="pt-BR" dirty="0"/>
              <a:t> Substâncias orgânicas Urina/Plasma </a:t>
            </a:r>
          </a:p>
          <a:p>
            <a:r>
              <a:rPr lang="pt-BR" dirty="0"/>
              <a:t>Ácido Úrico(250-750mg/24horas) /(2-5mg/100ml) </a:t>
            </a:r>
          </a:p>
          <a:p>
            <a:r>
              <a:rPr lang="pt-BR" dirty="0"/>
              <a:t>Creatinina (0-40mg/24horas) /(1-2mg/100ml) </a:t>
            </a:r>
          </a:p>
          <a:p>
            <a:r>
              <a:rPr lang="pt-BR" dirty="0" err="1"/>
              <a:t>Uréia</a:t>
            </a:r>
            <a:r>
              <a:rPr lang="pt-BR" dirty="0"/>
              <a:t> (12-20g/24horas) /(20-40mg/100ml)</a:t>
            </a:r>
          </a:p>
        </p:txBody>
      </p:sp>
      <p:pic>
        <p:nvPicPr>
          <p:cNvPr id="4" name="Imagem 5">
            <a:extLst>
              <a:ext uri="{FF2B5EF4-FFF2-40B4-BE49-F238E27FC236}">
                <a16:creationId xmlns:a16="http://schemas.microsoft.com/office/drawing/2014/main" id="{D0054D0C-6CDD-4FF5-8300-79EB08E06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3075" y="229235"/>
            <a:ext cx="2171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96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614ED-065B-4292-8BF9-D9FABD6F42A8}"/>
              </a:ext>
            </a:extLst>
          </p:cNvPr>
          <p:cNvSpPr>
            <a:spLocks noGrp="1"/>
          </p:cNvSpPr>
          <p:nvPr>
            <p:ph type="title"/>
          </p:nvPr>
        </p:nvSpPr>
        <p:spPr>
          <a:xfrm>
            <a:off x="838200" y="365125"/>
            <a:ext cx="10515600" cy="854075"/>
          </a:xfrm>
        </p:spPr>
        <p:txBody>
          <a:bodyPr>
            <a:normAutofit/>
          </a:bodyPr>
          <a:lstStyle/>
          <a:p>
            <a:r>
              <a:rPr lang="pt-BR" sz="3200" b="1" dirty="0">
                <a:solidFill>
                  <a:prstClr val="black"/>
                </a:solidFill>
                <a:latin typeface="Calibri" panose="020F0502020204030204"/>
                <a:ea typeface="+mn-ea"/>
                <a:cs typeface="+mn-cs"/>
              </a:rPr>
              <a:t>Fatores que influenciam a necessidade básica de eliminação:</a:t>
            </a:r>
            <a:endParaRPr lang="pt-BR" sz="3200" b="1" dirty="0"/>
          </a:p>
        </p:txBody>
      </p:sp>
      <p:sp>
        <p:nvSpPr>
          <p:cNvPr id="3" name="Espaço Reservado para Conteúdo 2">
            <a:extLst>
              <a:ext uri="{FF2B5EF4-FFF2-40B4-BE49-F238E27FC236}">
                <a16:creationId xmlns:a16="http://schemas.microsoft.com/office/drawing/2014/main" id="{86B2C9B5-C824-426B-AD67-12D1A751FDA8}"/>
              </a:ext>
            </a:extLst>
          </p:cNvPr>
          <p:cNvSpPr>
            <a:spLocks noGrp="1"/>
          </p:cNvSpPr>
          <p:nvPr>
            <p:ph idx="1"/>
          </p:nvPr>
        </p:nvSpPr>
        <p:spPr>
          <a:xfrm>
            <a:off x="171450" y="1188720"/>
            <a:ext cx="11830050" cy="5426393"/>
          </a:xfrm>
        </p:spPr>
        <p:txBody>
          <a:bodyPr>
            <a:normAutofit fontScale="92500"/>
          </a:bodyPr>
          <a:lstStyle/>
          <a:p>
            <a:r>
              <a:rPr lang="pt-BR" sz="3600" dirty="0"/>
              <a:t>As alterações urinárias podem estar relacionadas ao processo de </a:t>
            </a:r>
            <a:r>
              <a:rPr lang="pt-BR" sz="3600" b="1" dirty="0"/>
              <a:t>envelhecimento,</a:t>
            </a:r>
            <a:r>
              <a:rPr lang="pt-BR" sz="3600" dirty="0"/>
              <a:t> como </a:t>
            </a:r>
            <a:r>
              <a:rPr lang="pt-BR" sz="3600" b="1" dirty="0"/>
              <a:t>enfraquecimento da musculatura vesical, alterações no funcionamento prostático </a:t>
            </a:r>
            <a:r>
              <a:rPr lang="pt-BR" sz="3600" dirty="0"/>
              <a:t>e renal, bem como a condições referentes ao </a:t>
            </a:r>
            <a:r>
              <a:rPr lang="pt-BR" sz="3600" b="1" dirty="0"/>
              <a:t>pós-operatório </a:t>
            </a:r>
            <a:r>
              <a:rPr lang="pt-BR" sz="3600" dirty="0"/>
              <a:t>como sondagem vesical, abordagem cirúrgica urológica, </a:t>
            </a:r>
            <a:r>
              <a:rPr lang="pt-BR" sz="3600" b="1" dirty="0"/>
              <a:t>restrição hídrica e anestesia</a:t>
            </a:r>
          </a:p>
          <a:p>
            <a:r>
              <a:rPr lang="pt-BR" sz="3600" dirty="0"/>
              <a:t>Fatores Psicológicos; </a:t>
            </a:r>
          </a:p>
          <a:p>
            <a:r>
              <a:rPr lang="pt-BR" sz="3600" dirty="0"/>
              <a:t>Hábitos pessoais;  </a:t>
            </a:r>
          </a:p>
          <a:p>
            <a:r>
              <a:rPr lang="pt-BR" sz="3600" dirty="0"/>
              <a:t> Ingestão de líquidos; </a:t>
            </a:r>
          </a:p>
          <a:p>
            <a:r>
              <a:rPr lang="pt-BR" sz="3600" dirty="0"/>
              <a:t> Condições Patológicas; </a:t>
            </a:r>
          </a:p>
          <a:p>
            <a:r>
              <a:rPr lang="pt-BR" sz="3600" dirty="0"/>
              <a:t> Ação de Medicamentos.</a:t>
            </a:r>
          </a:p>
        </p:txBody>
      </p:sp>
    </p:spTree>
    <p:extLst>
      <p:ext uri="{BB962C8B-B14F-4D97-AF65-F5344CB8AC3E}">
        <p14:creationId xmlns:p14="http://schemas.microsoft.com/office/powerpoint/2010/main" val="1317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Principais Doenças do Sistema Urinário </a:t>
            </a:r>
            <a:br>
              <a:rPr lang="pt-BR" b="1" dirty="0"/>
            </a:br>
            <a:endParaRPr lang="pt-BR" b="1" dirty="0"/>
          </a:p>
        </p:txBody>
      </p:sp>
      <p:sp>
        <p:nvSpPr>
          <p:cNvPr id="3" name="Espaço Reservado para Conteúdo 2"/>
          <p:cNvSpPr>
            <a:spLocks noGrp="1"/>
          </p:cNvSpPr>
          <p:nvPr>
            <p:ph idx="1"/>
          </p:nvPr>
        </p:nvSpPr>
        <p:spPr/>
        <p:txBody>
          <a:bodyPr>
            <a:normAutofit/>
          </a:bodyPr>
          <a:lstStyle/>
          <a:p>
            <a:r>
              <a:rPr lang="pt-BR" sz="4400" dirty="0" err="1">
                <a:solidFill>
                  <a:srgbClr val="FF0000"/>
                </a:solidFill>
              </a:rPr>
              <a:t>Glomerulonefrite</a:t>
            </a:r>
            <a:r>
              <a:rPr lang="pt-BR" sz="4400" dirty="0">
                <a:solidFill>
                  <a:srgbClr val="FF0000"/>
                </a:solidFill>
              </a:rPr>
              <a:t> </a:t>
            </a:r>
          </a:p>
          <a:p>
            <a:r>
              <a:rPr lang="pt-BR" sz="4400" dirty="0">
                <a:solidFill>
                  <a:srgbClr val="FF0000"/>
                </a:solidFill>
              </a:rPr>
              <a:t>Insuficiência Renal </a:t>
            </a:r>
          </a:p>
          <a:p>
            <a:r>
              <a:rPr lang="pt-BR" sz="4400" dirty="0" err="1">
                <a:solidFill>
                  <a:srgbClr val="FF0000"/>
                </a:solidFill>
              </a:rPr>
              <a:t>Proteinúria</a:t>
            </a:r>
            <a:r>
              <a:rPr lang="pt-BR" sz="4400" dirty="0">
                <a:solidFill>
                  <a:srgbClr val="FF0000"/>
                </a:solidFill>
              </a:rPr>
              <a:t> </a:t>
            </a:r>
          </a:p>
          <a:p>
            <a:r>
              <a:rPr lang="pt-BR" sz="4400" dirty="0">
                <a:solidFill>
                  <a:srgbClr val="FF0000"/>
                </a:solidFill>
              </a:rPr>
              <a:t>Incontinência Urinária</a:t>
            </a:r>
          </a:p>
          <a:p>
            <a:endParaRPr lang="pt-BR" sz="4400" dirty="0">
              <a:solidFill>
                <a:srgbClr val="FF0000"/>
              </a:solidFill>
            </a:endParaRPr>
          </a:p>
        </p:txBody>
      </p:sp>
      <p:pic>
        <p:nvPicPr>
          <p:cNvPr id="4" name="Imagem 5">
            <a:extLst>
              <a:ext uri="{FF2B5EF4-FFF2-40B4-BE49-F238E27FC236}">
                <a16:creationId xmlns:a16="http://schemas.microsoft.com/office/drawing/2014/main" id="{FB56053B-7151-4DBF-9775-38FF09922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1335" y="4900983"/>
            <a:ext cx="2171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09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64412-C8E7-4C07-B640-BE4683081D2F}"/>
              </a:ext>
            </a:extLst>
          </p:cNvPr>
          <p:cNvSpPr>
            <a:spLocks noGrp="1"/>
          </p:cNvSpPr>
          <p:nvPr>
            <p:ph type="title"/>
          </p:nvPr>
        </p:nvSpPr>
        <p:spPr>
          <a:xfrm>
            <a:off x="838200" y="365125"/>
            <a:ext cx="10515600" cy="854075"/>
          </a:xfrm>
        </p:spPr>
        <p:txBody>
          <a:bodyPr/>
          <a:lstStyle/>
          <a:p>
            <a:r>
              <a:rPr lang="pt-BR" b="1" dirty="0"/>
              <a:t>Planejamento</a:t>
            </a:r>
          </a:p>
        </p:txBody>
      </p:sp>
      <p:sp>
        <p:nvSpPr>
          <p:cNvPr id="3" name="Espaço Reservado para Conteúdo 2">
            <a:extLst>
              <a:ext uri="{FF2B5EF4-FFF2-40B4-BE49-F238E27FC236}">
                <a16:creationId xmlns:a16="http://schemas.microsoft.com/office/drawing/2014/main" id="{3F9AC498-8F14-460E-B1BD-312B6BE3C93B}"/>
              </a:ext>
            </a:extLst>
          </p:cNvPr>
          <p:cNvSpPr>
            <a:spLocks noGrp="1"/>
          </p:cNvSpPr>
          <p:nvPr>
            <p:ph idx="1"/>
          </p:nvPr>
        </p:nvSpPr>
        <p:spPr>
          <a:xfrm>
            <a:off x="533400" y="1432560"/>
            <a:ext cx="11277600" cy="4744403"/>
          </a:xfrm>
        </p:spPr>
        <p:txBody>
          <a:bodyPr>
            <a:normAutofit/>
          </a:bodyPr>
          <a:lstStyle/>
          <a:p>
            <a:r>
              <a:rPr lang="pt-BR" sz="3600" dirty="0"/>
              <a:t>Fazer o paciente entender o processo normal de excreção urinária. </a:t>
            </a:r>
          </a:p>
          <a:p>
            <a:pPr marL="0" indent="0">
              <a:buNone/>
            </a:pPr>
            <a:r>
              <a:rPr lang="pt-BR" sz="3600" dirty="0"/>
              <a:t>• Estimular a micção normal, com esvaziamento completo da bexiga. </a:t>
            </a:r>
          </a:p>
          <a:p>
            <a:pPr marL="0" indent="0">
              <a:buNone/>
            </a:pPr>
            <a:r>
              <a:rPr lang="pt-BR" sz="3600" dirty="0"/>
              <a:t>• Prevenir infecções. </a:t>
            </a:r>
          </a:p>
          <a:p>
            <a:pPr marL="0" indent="0">
              <a:buNone/>
            </a:pPr>
            <a:r>
              <a:rPr lang="pt-BR" sz="3600" dirty="0"/>
              <a:t>• Manter a integridade da pele.</a:t>
            </a:r>
          </a:p>
          <a:p>
            <a:pPr marL="0" indent="0">
              <a:buNone/>
            </a:pPr>
            <a:r>
              <a:rPr lang="pt-BR" sz="3600" dirty="0"/>
              <a:t>• Promover o maior conforto possível para o paciente.</a:t>
            </a:r>
          </a:p>
          <a:p>
            <a:pPr marL="0" indent="0">
              <a:buNone/>
            </a:pPr>
            <a:r>
              <a:rPr lang="pt-BR" sz="3600" dirty="0"/>
              <a:t> • Promover o funcionamento normal da bexiga.</a:t>
            </a:r>
          </a:p>
          <a:p>
            <a:endParaRPr lang="pt-BR" dirty="0"/>
          </a:p>
        </p:txBody>
      </p:sp>
      <p:pic>
        <p:nvPicPr>
          <p:cNvPr id="4" name="Imagem 3">
            <a:extLst>
              <a:ext uri="{FF2B5EF4-FFF2-40B4-BE49-F238E27FC236}">
                <a16:creationId xmlns:a16="http://schemas.microsoft.com/office/drawing/2014/main" id="{04ACCEC7-481E-4095-B1BB-F3C16972C5E9}"/>
              </a:ext>
            </a:extLst>
          </p:cNvPr>
          <p:cNvPicPr>
            <a:picLocks noChangeAspect="1"/>
          </p:cNvPicPr>
          <p:nvPr/>
        </p:nvPicPr>
        <p:blipFill>
          <a:blip r:embed="rId2"/>
          <a:stretch>
            <a:fillRect/>
          </a:stretch>
        </p:blipFill>
        <p:spPr>
          <a:xfrm>
            <a:off x="9183436" y="124592"/>
            <a:ext cx="2170364" cy="1335140"/>
          </a:xfrm>
          <a:prstGeom prst="rect">
            <a:avLst/>
          </a:prstGeom>
        </p:spPr>
      </p:pic>
    </p:spTree>
    <p:extLst>
      <p:ext uri="{BB962C8B-B14F-4D97-AF65-F5344CB8AC3E}">
        <p14:creationId xmlns:p14="http://schemas.microsoft.com/office/powerpoint/2010/main" val="372286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B532DB-A687-4CC3-9F70-26C78C4CA5C4}"/>
              </a:ext>
            </a:extLst>
          </p:cNvPr>
          <p:cNvSpPr>
            <a:spLocks noGrp="1"/>
          </p:cNvSpPr>
          <p:nvPr>
            <p:ph type="title"/>
          </p:nvPr>
        </p:nvSpPr>
        <p:spPr>
          <a:xfrm>
            <a:off x="838200" y="365125"/>
            <a:ext cx="10515600" cy="823595"/>
          </a:xfrm>
        </p:spPr>
        <p:txBody>
          <a:bodyPr/>
          <a:lstStyle/>
          <a:p>
            <a:r>
              <a:rPr lang="pt-BR" b="1" dirty="0"/>
              <a:t>Prescrição de Enfermagem</a:t>
            </a:r>
          </a:p>
        </p:txBody>
      </p:sp>
      <p:sp>
        <p:nvSpPr>
          <p:cNvPr id="3" name="Espaço Reservado para Conteúdo 2">
            <a:extLst>
              <a:ext uri="{FF2B5EF4-FFF2-40B4-BE49-F238E27FC236}">
                <a16:creationId xmlns:a16="http://schemas.microsoft.com/office/drawing/2014/main" id="{864C4239-C0B7-4F8E-81D3-DFF89F2019DA}"/>
              </a:ext>
            </a:extLst>
          </p:cNvPr>
          <p:cNvSpPr>
            <a:spLocks noGrp="1"/>
          </p:cNvSpPr>
          <p:nvPr>
            <p:ph idx="1"/>
          </p:nvPr>
        </p:nvSpPr>
        <p:spPr>
          <a:xfrm>
            <a:off x="320040" y="1417320"/>
            <a:ext cx="11582400" cy="5196840"/>
          </a:xfrm>
        </p:spPr>
        <p:txBody>
          <a:bodyPr>
            <a:normAutofit/>
          </a:bodyPr>
          <a:lstStyle/>
          <a:p>
            <a:r>
              <a:rPr lang="pt-BR" sz="3200" dirty="0"/>
              <a:t>Monitorar débito urinário ( quantidade e característica); </a:t>
            </a:r>
          </a:p>
          <a:p>
            <a:pPr marL="0" indent="0">
              <a:buNone/>
            </a:pPr>
            <a:r>
              <a:rPr lang="pt-BR" sz="3200" dirty="0"/>
              <a:t>• Observar e registrar controle hídrico ; </a:t>
            </a:r>
          </a:p>
          <a:p>
            <a:pPr marL="0" indent="0">
              <a:buNone/>
            </a:pPr>
            <a:r>
              <a:rPr lang="pt-BR" sz="3200" dirty="0"/>
              <a:t>• Pesar diariamente; </a:t>
            </a:r>
          </a:p>
          <a:p>
            <a:pPr marL="0" indent="0">
              <a:buNone/>
            </a:pPr>
            <a:r>
              <a:rPr lang="pt-BR" sz="3200" dirty="0"/>
              <a:t>• Fornecer líquidos dentro das restrições prescritos; </a:t>
            </a:r>
          </a:p>
          <a:p>
            <a:pPr marL="0" indent="0">
              <a:buNone/>
            </a:pPr>
            <a:r>
              <a:rPr lang="pt-BR" sz="3200" dirty="0"/>
              <a:t>• Encorajar a micção espontânea;</a:t>
            </a:r>
          </a:p>
          <a:p>
            <a:pPr marL="0" indent="0">
              <a:buNone/>
            </a:pPr>
            <a:r>
              <a:rPr lang="pt-BR" sz="3200" dirty="0"/>
              <a:t>• Avaliar estado nutricional; </a:t>
            </a:r>
          </a:p>
          <a:p>
            <a:pPr marL="0" indent="0">
              <a:buNone/>
            </a:pPr>
            <a:r>
              <a:rPr lang="pt-BR" sz="3200" dirty="0"/>
              <a:t>• Observar e registrar sinais de edema; </a:t>
            </a:r>
          </a:p>
          <a:p>
            <a:pPr marL="0" indent="0">
              <a:buNone/>
            </a:pPr>
            <a:r>
              <a:rPr lang="pt-BR" sz="3200" dirty="0"/>
              <a:t>• Atentar as queixas álgicas em região hipogástricas; </a:t>
            </a:r>
          </a:p>
          <a:p>
            <a:pPr marL="0" indent="0">
              <a:buNone/>
            </a:pPr>
            <a:r>
              <a:rPr lang="pt-BR" sz="3200" dirty="0"/>
              <a:t>• Monitorar e anotar PA.</a:t>
            </a:r>
          </a:p>
          <a:p>
            <a:endParaRPr lang="pt-BR" dirty="0"/>
          </a:p>
        </p:txBody>
      </p:sp>
      <p:pic>
        <p:nvPicPr>
          <p:cNvPr id="4" name="Imagem 3">
            <a:extLst>
              <a:ext uri="{FF2B5EF4-FFF2-40B4-BE49-F238E27FC236}">
                <a16:creationId xmlns:a16="http://schemas.microsoft.com/office/drawing/2014/main" id="{30BF4921-04EF-4380-94D4-3950F1FF9341}"/>
              </a:ext>
            </a:extLst>
          </p:cNvPr>
          <p:cNvPicPr>
            <a:picLocks noChangeAspect="1"/>
          </p:cNvPicPr>
          <p:nvPr/>
        </p:nvPicPr>
        <p:blipFill>
          <a:blip r:embed="rId2"/>
          <a:stretch>
            <a:fillRect/>
          </a:stretch>
        </p:blipFill>
        <p:spPr>
          <a:xfrm>
            <a:off x="9378632" y="82180"/>
            <a:ext cx="2170364" cy="1335140"/>
          </a:xfrm>
          <a:prstGeom prst="rect">
            <a:avLst/>
          </a:prstGeom>
        </p:spPr>
      </p:pic>
    </p:spTree>
    <p:extLst>
      <p:ext uri="{BB962C8B-B14F-4D97-AF65-F5344CB8AC3E}">
        <p14:creationId xmlns:p14="http://schemas.microsoft.com/office/powerpoint/2010/main" val="4105470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 y="350520"/>
            <a:ext cx="11247120" cy="603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a:extLst>
              <a:ext uri="{FF2B5EF4-FFF2-40B4-BE49-F238E27FC236}">
                <a16:creationId xmlns:a16="http://schemas.microsoft.com/office/drawing/2014/main" id="{86901907-1C1F-4885-9A1D-76CCAB3240FA}"/>
              </a:ext>
            </a:extLst>
          </p:cNvPr>
          <p:cNvPicPr>
            <a:picLocks noChangeAspect="1"/>
          </p:cNvPicPr>
          <p:nvPr/>
        </p:nvPicPr>
        <p:blipFill>
          <a:blip r:embed="rId3"/>
          <a:stretch>
            <a:fillRect/>
          </a:stretch>
        </p:blipFill>
        <p:spPr>
          <a:xfrm>
            <a:off x="8908115" y="459846"/>
            <a:ext cx="2170364" cy="1335140"/>
          </a:xfrm>
          <a:prstGeom prst="rect">
            <a:avLst/>
          </a:prstGeom>
        </p:spPr>
      </p:pic>
    </p:spTree>
    <p:extLst>
      <p:ext uri="{BB962C8B-B14F-4D97-AF65-F5344CB8AC3E}">
        <p14:creationId xmlns:p14="http://schemas.microsoft.com/office/powerpoint/2010/main" val="1408531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08355"/>
          </a:xfrm>
        </p:spPr>
        <p:txBody>
          <a:bodyPr>
            <a:normAutofit fontScale="90000"/>
          </a:bodyPr>
          <a:lstStyle/>
          <a:p>
            <a:r>
              <a:rPr lang="pt-BR" b="1" dirty="0"/>
              <a:t>Avaliação Diagnóstica</a:t>
            </a:r>
            <a:br>
              <a:rPr lang="pt-BR" dirty="0"/>
            </a:br>
            <a:endParaRPr lang="pt-BR" dirty="0"/>
          </a:p>
        </p:txBody>
      </p:sp>
      <p:sp>
        <p:nvSpPr>
          <p:cNvPr id="3" name="Espaço Reservado para Conteúdo 2"/>
          <p:cNvSpPr>
            <a:spLocks noGrp="1"/>
          </p:cNvSpPr>
          <p:nvPr>
            <p:ph idx="1"/>
          </p:nvPr>
        </p:nvSpPr>
        <p:spPr>
          <a:xfrm>
            <a:off x="426720" y="1402080"/>
            <a:ext cx="11399520" cy="5135880"/>
          </a:xfrm>
        </p:spPr>
        <p:txBody>
          <a:bodyPr>
            <a:noAutofit/>
          </a:bodyPr>
          <a:lstStyle/>
          <a:p>
            <a:r>
              <a:rPr lang="pt-BR" sz="3200" dirty="0"/>
              <a:t>Exame de urina: permite observação da cor, aparência e odor; determinação da acidez e densidade específica; provas para determinar a presença de proteínas, glicose e corpos cetônicos; exame microscópico de sedimentos após centrifugação para determinação de hemácias, leucócitos, pus e bactéria. </a:t>
            </a:r>
          </a:p>
          <a:p>
            <a:r>
              <a:rPr lang="pt-BR" sz="3200" dirty="0"/>
              <a:t>Provas de função renal (UREIA, CREATININNA)</a:t>
            </a:r>
          </a:p>
          <a:p>
            <a:r>
              <a:rPr lang="pt-BR" sz="3200" dirty="0" err="1"/>
              <a:t>Ultra-sonografia</a:t>
            </a:r>
            <a:r>
              <a:rPr lang="pt-BR" sz="3200" dirty="0"/>
              <a:t> e raio X </a:t>
            </a:r>
          </a:p>
          <a:p>
            <a:r>
              <a:rPr lang="pt-BR" sz="3200" dirty="0" err="1"/>
              <a:t>Cistoscopia</a:t>
            </a:r>
            <a:r>
              <a:rPr lang="pt-BR" sz="3200" dirty="0"/>
              <a:t> (visualização direta da uretra e bexiga).</a:t>
            </a:r>
          </a:p>
          <a:p>
            <a:r>
              <a:rPr lang="pt-BR" sz="3200" dirty="0"/>
              <a:t> Biópsia renal</a:t>
            </a:r>
          </a:p>
          <a:p>
            <a:r>
              <a:rPr lang="pt-BR" sz="3200" dirty="0"/>
              <a:t> </a:t>
            </a:r>
            <a:r>
              <a:rPr lang="pt-BR" sz="3200" dirty="0" err="1"/>
              <a:t>Urodinâmica</a:t>
            </a:r>
            <a:endParaRPr lang="pt-BR" sz="3200" dirty="0"/>
          </a:p>
        </p:txBody>
      </p:sp>
      <p:pic>
        <p:nvPicPr>
          <p:cNvPr id="4" name="Imagem 5">
            <a:extLst>
              <a:ext uri="{FF2B5EF4-FFF2-40B4-BE49-F238E27FC236}">
                <a16:creationId xmlns:a16="http://schemas.microsoft.com/office/drawing/2014/main" id="{BDCDEFA2-E363-45AB-9C5F-C4864837E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989" y="5051904"/>
            <a:ext cx="2171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875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 incontinência urinária</a:t>
            </a:r>
          </a:p>
        </p:txBody>
      </p:sp>
      <p:sp>
        <p:nvSpPr>
          <p:cNvPr id="3" name="Espaço Reservado para Conteúdo 2"/>
          <p:cNvSpPr>
            <a:spLocks noGrp="1"/>
          </p:cNvSpPr>
          <p:nvPr>
            <p:ph idx="1"/>
          </p:nvPr>
        </p:nvSpPr>
        <p:spPr>
          <a:xfrm>
            <a:off x="502920" y="1825624"/>
            <a:ext cx="11003280" cy="4727575"/>
          </a:xfrm>
        </p:spPr>
        <p:txBody>
          <a:bodyPr>
            <a:normAutofit/>
          </a:bodyPr>
          <a:lstStyle/>
          <a:p>
            <a:r>
              <a:rPr lang="pt-BR" sz="3200" dirty="0"/>
              <a:t>É uma disfunção caracterizada pela perda do controle, total ou parcial, da micção.</a:t>
            </a:r>
          </a:p>
          <a:p>
            <a:r>
              <a:rPr lang="pt-BR" sz="3200" dirty="0"/>
              <a:t> Pode manifestar-se em qualquer faixa etária, embora seja mais frequente no idoso. A pessoa que apresenta este problema sente-se socialmente marginalizada, afastando- se frequentemente das atividades sociais.</a:t>
            </a:r>
          </a:p>
          <a:p>
            <a:r>
              <a:rPr lang="pt-BR" sz="3200" dirty="0"/>
              <a:t> A urgência miccional é um tipo de incontinência urinária, onde a pessoa sente a necessidade urgente e repentina de urinar, mas não consegue chegar a tempo até o vaso sanitário. </a:t>
            </a:r>
          </a:p>
        </p:txBody>
      </p:sp>
      <p:pic>
        <p:nvPicPr>
          <p:cNvPr id="4" name="Imagem 3">
            <a:extLst>
              <a:ext uri="{FF2B5EF4-FFF2-40B4-BE49-F238E27FC236}">
                <a16:creationId xmlns:a16="http://schemas.microsoft.com/office/drawing/2014/main" id="{D376153C-77AF-479B-9FCD-1409CCC4A240}"/>
              </a:ext>
            </a:extLst>
          </p:cNvPr>
          <p:cNvPicPr>
            <a:picLocks noChangeAspect="1"/>
          </p:cNvPicPr>
          <p:nvPr/>
        </p:nvPicPr>
        <p:blipFill>
          <a:blip r:embed="rId2"/>
          <a:stretch>
            <a:fillRect/>
          </a:stretch>
        </p:blipFill>
        <p:spPr>
          <a:xfrm>
            <a:off x="8940577" y="304801"/>
            <a:ext cx="2176461" cy="1341236"/>
          </a:xfrm>
          <a:prstGeom prst="rect">
            <a:avLst/>
          </a:prstGeom>
        </p:spPr>
      </p:pic>
    </p:spTree>
    <p:extLst>
      <p:ext uri="{BB962C8B-B14F-4D97-AF65-F5344CB8AC3E}">
        <p14:creationId xmlns:p14="http://schemas.microsoft.com/office/powerpoint/2010/main" val="2491024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rgbClr val="FF0000"/>
                </a:solidFill>
              </a:rPr>
              <a:t>RETENÇÃO URINÁRIA</a:t>
            </a:r>
          </a:p>
        </p:txBody>
      </p:sp>
      <p:sp>
        <p:nvSpPr>
          <p:cNvPr id="3" name="Espaço Reservado para Conteúdo 2"/>
          <p:cNvSpPr>
            <a:spLocks noGrp="1"/>
          </p:cNvSpPr>
          <p:nvPr>
            <p:ph idx="1"/>
          </p:nvPr>
        </p:nvSpPr>
        <p:spPr>
          <a:xfrm>
            <a:off x="239697" y="1376039"/>
            <a:ext cx="11449383" cy="4800924"/>
          </a:xfrm>
        </p:spPr>
        <p:txBody>
          <a:bodyPr>
            <a:normAutofit/>
          </a:bodyPr>
          <a:lstStyle/>
          <a:p>
            <a:r>
              <a:rPr lang="pt-BR" sz="3600" dirty="0"/>
              <a:t> </a:t>
            </a:r>
            <a:r>
              <a:rPr lang="pt-BR" sz="4000" dirty="0"/>
              <a:t>A retenção urinária é um problema caracterizado pela incapacidade da bexiga de se esvaziar completamente.</a:t>
            </a:r>
          </a:p>
          <a:p>
            <a:r>
              <a:rPr lang="pt-BR" sz="4000" dirty="0"/>
              <a:t>A urina acumula-se no interior da bexiga, distendendo as paredes da mesma e causando sensação de peso, de desconforto e sensibilidade dolorosa à palpação da região supra púbica, além de irritabilidade e sudorese.</a:t>
            </a:r>
          </a:p>
        </p:txBody>
      </p:sp>
      <p:pic>
        <p:nvPicPr>
          <p:cNvPr id="4" name="Imagem 5">
            <a:extLst>
              <a:ext uri="{FF2B5EF4-FFF2-40B4-BE49-F238E27FC236}">
                <a16:creationId xmlns:a16="http://schemas.microsoft.com/office/drawing/2014/main" id="{8E393D8D-FA5F-4312-83B7-C7D5662EB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3894" y="2193294"/>
            <a:ext cx="2171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30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536C034-3185-4958-B9A0-4F40CFE672F0}"/>
              </a:ext>
            </a:extLst>
          </p:cNvPr>
          <p:cNvPicPr>
            <a:picLocks noChangeAspect="1"/>
          </p:cNvPicPr>
          <p:nvPr/>
        </p:nvPicPr>
        <p:blipFill>
          <a:blip r:embed="rId2"/>
          <a:stretch>
            <a:fillRect/>
          </a:stretch>
        </p:blipFill>
        <p:spPr>
          <a:xfrm>
            <a:off x="9361076" y="194566"/>
            <a:ext cx="1992723" cy="1225861"/>
          </a:xfrm>
          <a:prstGeom prst="rect">
            <a:avLst/>
          </a:prstGeom>
        </p:spPr>
      </p:pic>
      <p:sp>
        <p:nvSpPr>
          <p:cNvPr id="2" name="Título 1">
            <a:extLst>
              <a:ext uri="{FF2B5EF4-FFF2-40B4-BE49-F238E27FC236}">
                <a16:creationId xmlns:a16="http://schemas.microsoft.com/office/drawing/2014/main" id="{4A7DC146-12EF-4E5A-BD26-A366629C1E83}"/>
              </a:ext>
            </a:extLst>
          </p:cNvPr>
          <p:cNvSpPr>
            <a:spLocks noGrp="1"/>
          </p:cNvSpPr>
          <p:nvPr>
            <p:ph type="title"/>
          </p:nvPr>
        </p:nvSpPr>
        <p:spPr/>
        <p:txBody>
          <a:bodyPr/>
          <a:lstStyle/>
          <a:p>
            <a:r>
              <a:rPr lang="pt-BR" b="1" dirty="0"/>
              <a:t>Plano de ensino</a:t>
            </a:r>
          </a:p>
        </p:txBody>
      </p:sp>
      <p:sp>
        <p:nvSpPr>
          <p:cNvPr id="3" name="Espaço Reservado para Conteúdo 2">
            <a:extLst>
              <a:ext uri="{FF2B5EF4-FFF2-40B4-BE49-F238E27FC236}">
                <a16:creationId xmlns:a16="http://schemas.microsoft.com/office/drawing/2014/main" id="{F50822EA-844C-4B36-BFC3-C5F274941A59}"/>
              </a:ext>
            </a:extLst>
          </p:cNvPr>
          <p:cNvSpPr>
            <a:spLocks noGrp="1"/>
          </p:cNvSpPr>
          <p:nvPr>
            <p:ph idx="1"/>
          </p:nvPr>
        </p:nvSpPr>
        <p:spPr/>
        <p:txBody>
          <a:bodyPr>
            <a:normAutofit fontScale="92500" lnSpcReduction="10000"/>
          </a:bodyPr>
          <a:lstStyle/>
          <a:p>
            <a:r>
              <a:rPr lang="pt-BR" b="1" dirty="0"/>
              <a:t>04/11/2022- Aula 2 -</a:t>
            </a:r>
            <a:r>
              <a:rPr lang="pt-BR" dirty="0">
                <a:solidFill>
                  <a:srgbClr val="FF0000"/>
                </a:solidFill>
              </a:rPr>
              <a:t>Prática laboratório- SVD</a:t>
            </a:r>
          </a:p>
          <a:p>
            <a:pPr lvl="0"/>
            <a:r>
              <a:rPr lang="pt-BR" dirty="0">
                <a:solidFill>
                  <a:prstClr val="black"/>
                </a:solidFill>
              </a:rPr>
              <a:t>07/11/2022-Aula 3</a:t>
            </a:r>
          </a:p>
          <a:p>
            <a:r>
              <a:rPr lang="pt-BR" b="1" dirty="0"/>
              <a:t>Etapas do procedimento em pacientes do sexo masculino</a:t>
            </a:r>
            <a:r>
              <a:rPr lang="pt-BR" dirty="0"/>
              <a:t> e feminino</a:t>
            </a:r>
          </a:p>
          <a:p>
            <a:r>
              <a:rPr lang="pt-BR" dirty="0"/>
              <a:t>Fatores que influenciam a necessidade básica de eliminação</a:t>
            </a:r>
          </a:p>
          <a:p>
            <a:r>
              <a:rPr lang="pt-BR" dirty="0"/>
              <a:t>Planejamento/Intervenção/Prescrição de enfermagem/Avaliação de enfermagem</a:t>
            </a:r>
          </a:p>
          <a:p>
            <a:r>
              <a:rPr lang="pt-BR" dirty="0"/>
              <a:t>Exercício:  No artigo sobre “Sonda vesical de demora: perfil epidemiológico da infecção urinária no centro de terapia intensiva” no link a seguir</a:t>
            </a:r>
          </a:p>
          <a:p>
            <a:r>
              <a:rPr lang="pt-BR" u="sng" dirty="0">
                <a:hlinkClick r:id="rId3"/>
              </a:rPr>
              <a:t>http://www.coren-ce.org.br/wp-content/uploads/2019/02/SONDA-VESICAL-DE-DEMORA-PERFIL-EPIDEMIOL%C3%93GICO-DA-INFEC%C3%87%C3%83O-URIN%C3%81RIA.pdf</a:t>
            </a:r>
            <a:endParaRPr lang="pt-BR" dirty="0"/>
          </a:p>
          <a:p>
            <a:endParaRPr lang="pt-BR" b="1" dirty="0">
              <a:solidFill>
                <a:srgbClr val="FF0000"/>
              </a:solidFill>
            </a:endParaRPr>
          </a:p>
          <a:p>
            <a:endParaRPr lang="pt-BR" b="1" dirty="0"/>
          </a:p>
          <a:p>
            <a:endParaRPr lang="pt-BR" dirty="0"/>
          </a:p>
        </p:txBody>
      </p:sp>
    </p:spTree>
    <p:extLst>
      <p:ext uri="{BB962C8B-B14F-4D97-AF65-F5344CB8AC3E}">
        <p14:creationId xmlns:p14="http://schemas.microsoft.com/office/powerpoint/2010/main" val="963941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2520" y="365125"/>
            <a:ext cx="10515600" cy="945515"/>
          </a:xfrm>
        </p:spPr>
        <p:txBody>
          <a:bodyPr/>
          <a:lstStyle/>
          <a:p>
            <a:r>
              <a:rPr lang="pt-BR" b="1" dirty="0"/>
              <a:t>Fatores de risco para incontinência urinaria</a:t>
            </a:r>
          </a:p>
        </p:txBody>
      </p:sp>
      <p:sp>
        <p:nvSpPr>
          <p:cNvPr id="3" name="Espaço Reservado para Conteúdo 2"/>
          <p:cNvSpPr>
            <a:spLocks noGrp="1"/>
          </p:cNvSpPr>
          <p:nvPr>
            <p:ph idx="1"/>
          </p:nvPr>
        </p:nvSpPr>
        <p:spPr>
          <a:xfrm>
            <a:off x="396240" y="1341120"/>
            <a:ext cx="11536680" cy="4835843"/>
          </a:xfrm>
        </p:spPr>
        <p:txBody>
          <a:bodyPr>
            <a:noAutofit/>
          </a:bodyPr>
          <a:lstStyle/>
          <a:p>
            <a:r>
              <a:rPr lang="pt-BR" sz="3200" dirty="0"/>
              <a:t>Gravidez, parto vaginal </a:t>
            </a:r>
          </a:p>
          <a:p>
            <a:r>
              <a:rPr lang="pt-BR" sz="3200" dirty="0"/>
              <a:t>Menopausa </a:t>
            </a:r>
          </a:p>
          <a:p>
            <a:r>
              <a:rPr lang="pt-BR" sz="3200" dirty="0"/>
              <a:t>Cirurgia </a:t>
            </a:r>
            <a:r>
              <a:rPr lang="pt-BR" sz="3200" dirty="0" err="1"/>
              <a:t>Genitourinária</a:t>
            </a:r>
            <a:r>
              <a:rPr lang="pt-BR" sz="3200" dirty="0"/>
              <a:t> </a:t>
            </a:r>
          </a:p>
          <a:p>
            <a:r>
              <a:rPr lang="pt-BR" sz="3200" dirty="0"/>
              <a:t>Fraqueza muscular pélvica </a:t>
            </a:r>
          </a:p>
          <a:p>
            <a:r>
              <a:rPr lang="pt-BR" sz="3200" dirty="0"/>
              <a:t>Uretra incompetente devido a trauma ou relaxamento do </a:t>
            </a:r>
            <a:r>
              <a:rPr lang="pt-BR" sz="3200" dirty="0" err="1"/>
              <a:t>esfincter</a:t>
            </a:r>
            <a:r>
              <a:rPr lang="pt-BR" sz="3200" dirty="0"/>
              <a:t> </a:t>
            </a:r>
          </a:p>
          <a:p>
            <a:r>
              <a:rPr lang="pt-BR" sz="3200" dirty="0"/>
              <a:t>Imobilidade </a:t>
            </a:r>
          </a:p>
          <a:p>
            <a:r>
              <a:rPr lang="pt-BR" sz="3200" dirty="0"/>
              <a:t>Alterações no trato urinário relacionados à idade • Distúrbios cognitivos: demência, </a:t>
            </a:r>
            <a:r>
              <a:rPr lang="pt-BR" sz="3200" dirty="0" err="1"/>
              <a:t>dc</a:t>
            </a:r>
            <a:r>
              <a:rPr lang="pt-BR" sz="3200" dirty="0"/>
              <a:t> de Parkinson.</a:t>
            </a:r>
          </a:p>
          <a:p>
            <a:r>
              <a:rPr lang="pt-BR" sz="3200" dirty="0"/>
              <a:t>Medicamentos: diuréticos, sedativos, hipnóticos</a:t>
            </a:r>
          </a:p>
        </p:txBody>
      </p:sp>
      <p:pic>
        <p:nvPicPr>
          <p:cNvPr id="4" name="Imagem 3">
            <a:extLst>
              <a:ext uri="{FF2B5EF4-FFF2-40B4-BE49-F238E27FC236}">
                <a16:creationId xmlns:a16="http://schemas.microsoft.com/office/drawing/2014/main" id="{AFA6DDFE-3EFF-4D45-A67F-C662F32B16EE}"/>
              </a:ext>
            </a:extLst>
          </p:cNvPr>
          <p:cNvPicPr>
            <a:picLocks noChangeAspect="1"/>
          </p:cNvPicPr>
          <p:nvPr/>
        </p:nvPicPr>
        <p:blipFill>
          <a:blip r:embed="rId2"/>
          <a:stretch>
            <a:fillRect/>
          </a:stretch>
        </p:blipFill>
        <p:spPr>
          <a:xfrm>
            <a:off x="9619299" y="1506630"/>
            <a:ext cx="2176461" cy="1341236"/>
          </a:xfrm>
          <a:prstGeom prst="rect">
            <a:avLst/>
          </a:prstGeom>
        </p:spPr>
      </p:pic>
    </p:spTree>
    <p:extLst>
      <p:ext uri="{BB962C8B-B14F-4D97-AF65-F5344CB8AC3E}">
        <p14:creationId xmlns:p14="http://schemas.microsoft.com/office/powerpoint/2010/main" val="1865054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5908"/>
          </a:xfrm>
        </p:spPr>
        <p:txBody>
          <a:bodyPr>
            <a:normAutofit fontScale="90000"/>
          </a:bodyPr>
          <a:lstStyle/>
          <a:p>
            <a:r>
              <a:rPr lang="pt-BR" b="1" dirty="0"/>
              <a:t>Características da bexiga</a:t>
            </a:r>
          </a:p>
        </p:txBody>
      </p:sp>
      <p:sp>
        <p:nvSpPr>
          <p:cNvPr id="3" name="Espaço Reservado para Conteúdo 2"/>
          <p:cNvSpPr>
            <a:spLocks noGrp="1"/>
          </p:cNvSpPr>
          <p:nvPr>
            <p:ph idx="1"/>
          </p:nvPr>
        </p:nvSpPr>
        <p:spPr>
          <a:xfrm>
            <a:off x="124287" y="1056443"/>
            <a:ext cx="11798424" cy="5120520"/>
          </a:xfrm>
        </p:spPr>
        <p:txBody>
          <a:bodyPr>
            <a:normAutofit/>
          </a:bodyPr>
          <a:lstStyle/>
          <a:p>
            <a:r>
              <a:rPr lang="pt-BR" sz="3200" dirty="0"/>
              <a:t>A capacidade da bexiga varia em um adulto entre 350 a 1000ml, sem representar grandes sofrimentos de sua musculatura.</a:t>
            </a:r>
          </a:p>
          <a:p>
            <a:r>
              <a:rPr lang="pt-BR" sz="3200" dirty="0"/>
              <a:t>No entanto, entre 150 e 200ml já existe sinais nervosos que indicam o desejo consciente de urinar.</a:t>
            </a:r>
          </a:p>
          <a:p>
            <a:r>
              <a:rPr lang="pt-BR" sz="3200" dirty="0"/>
              <a:t>Nos casos graves de retenção urinária, a bexiga chega a conter 2000 ou mesmo 3000ml de urina. </a:t>
            </a:r>
          </a:p>
          <a:p>
            <a:r>
              <a:rPr lang="pt-BR" sz="3200" dirty="0"/>
              <a:t> Consequências </a:t>
            </a:r>
          </a:p>
          <a:p>
            <a:r>
              <a:rPr lang="pt-BR" sz="3200" dirty="0"/>
              <a:t>Retenção urinária → infecções </a:t>
            </a:r>
          </a:p>
          <a:p>
            <a:r>
              <a:rPr lang="pt-BR" sz="3200" dirty="0"/>
              <a:t>Infecções não resolvidas → predisposição a cálculos, pielonefrite e sepse</a:t>
            </a:r>
          </a:p>
        </p:txBody>
      </p:sp>
      <p:pic>
        <p:nvPicPr>
          <p:cNvPr id="4" name="Imagem 3">
            <a:extLst>
              <a:ext uri="{FF2B5EF4-FFF2-40B4-BE49-F238E27FC236}">
                <a16:creationId xmlns:a16="http://schemas.microsoft.com/office/drawing/2014/main" id="{9CF23BF3-D2A9-4E2C-9E92-3439568FB8F1}"/>
              </a:ext>
            </a:extLst>
          </p:cNvPr>
          <p:cNvPicPr>
            <a:picLocks noChangeAspect="1"/>
          </p:cNvPicPr>
          <p:nvPr/>
        </p:nvPicPr>
        <p:blipFill>
          <a:blip r:embed="rId2"/>
          <a:stretch>
            <a:fillRect/>
          </a:stretch>
        </p:blipFill>
        <p:spPr>
          <a:xfrm>
            <a:off x="9746250" y="3726048"/>
            <a:ext cx="2176461" cy="1341236"/>
          </a:xfrm>
          <a:prstGeom prst="rect">
            <a:avLst/>
          </a:prstGeom>
        </p:spPr>
      </p:pic>
    </p:spTree>
    <p:extLst>
      <p:ext uri="{BB962C8B-B14F-4D97-AF65-F5344CB8AC3E}">
        <p14:creationId xmlns:p14="http://schemas.microsoft.com/office/powerpoint/2010/main" val="3525700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 y="365125"/>
            <a:ext cx="11643360" cy="1325563"/>
          </a:xfrm>
        </p:spPr>
        <p:txBody>
          <a:bodyPr/>
          <a:lstStyle/>
          <a:p>
            <a:r>
              <a:rPr lang="pt-BR" b="1" dirty="0"/>
              <a:t>Etiologia- As principais causas de retenção urinária</a:t>
            </a:r>
          </a:p>
        </p:txBody>
      </p:sp>
      <p:sp>
        <p:nvSpPr>
          <p:cNvPr id="3" name="Espaço Reservado para Conteúdo 2"/>
          <p:cNvSpPr>
            <a:spLocks noGrp="1"/>
          </p:cNvSpPr>
          <p:nvPr>
            <p:ph idx="1"/>
          </p:nvPr>
        </p:nvSpPr>
        <p:spPr>
          <a:xfrm>
            <a:off x="274320" y="1432560"/>
            <a:ext cx="11582400" cy="5318760"/>
          </a:xfrm>
        </p:spPr>
        <p:txBody>
          <a:bodyPr>
            <a:normAutofit fontScale="92500" lnSpcReduction="20000"/>
          </a:bodyPr>
          <a:lstStyle/>
          <a:p>
            <a:r>
              <a:rPr lang="pt-BR" dirty="0"/>
              <a:t> </a:t>
            </a:r>
            <a:r>
              <a:rPr lang="pt-BR" sz="3000" dirty="0"/>
              <a:t>Aumento da próstata, </a:t>
            </a:r>
          </a:p>
          <a:p>
            <a:r>
              <a:rPr lang="pt-BR" sz="3000" dirty="0"/>
              <a:t> </a:t>
            </a:r>
            <a:r>
              <a:rPr lang="pt-BR" sz="3000" b="1" dirty="0"/>
              <a:t>Constipação</a:t>
            </a:r>
            <a:r>
              <a:rPr lang="pt-BR" sz="3000" dirty="0"/>
              <a:t>, estreitamento e edema da uretra como consequência de parto e cirurgia </a:t>
            </a:r>
          </a:p>
          <a:p>
            <a:r>
              <a:rPr lang="pt-BR" sz="3000" dirty="0"/>
              <a:t> </a:t>
            </a:r>
            <a:r>
              <a:rPr lang="pt-BR" sz="3000" b="1" dirty="0"/>
              <a:t>Ansiedade emocional </a:t>
            </a:r>
            <a:r>
              <a:rPr lang="pt-BR" sz="3000" dirty="0"/>
              <a:t>pode afetar a capacidade de relaxamento dos esfíncteres uretrais, que são músculos de formato circular que contraem e relaxam, controlando a saída da urina</a:t>
            </a:r>
          </a:p>
          <a:p>
            <a:r>
              <a:rPr lang="pt-BR" sz="3000" b="1" dirty="0"/>
              <a:t>Período pós-operatório </a:t>
            </a:r>
            <a:r>
              <a:rPr lang="pt-BR" sz="3000" dirty="0"/>
              <a:t>– cirurgia que afete a região perineal, espasmo reflexo dos esfíncteres. </a:t>
            </a:r>
          </a:p>
          <a:p>
            <a:r>
              <a:rPr lang="pt-BR" sz="3000" b="1" dirty="0"/>
              <a:t>Anestesia geral </a:t>
            </a:r>
            <a:r>
              <a:rPr lang="pt-BR" sz="3000" dirty="0"/>
              <a:t>reduz a inervação do músculo vesical e suprime a urgência para urinar </a:t>
            </a:r>
          </a:p>
          <a:p>
            <a:r>
              <a:rPr lang="pt-BR" sz="3000" b="1" dirty="0"/>
              <a:t>Hipertrofia da próstata</a:t>
            </a:r>
            <a:r>
              <a:rPr lang="pt-BR" sz="3000" dirty="0"/>
              <a:t>, patologia ureteral (infecção, tumor, cálculos); trauma.</a:t>
            </a:r>
          </a:p>
          <a:p>
            <a:r>
              <a:rPr lang="pt-BR" sz="3000" b="1" dirty="0"/>
              <a:t>Medicamentos</a:t>
            </a:r>
            <a:r>
              <a:rPr lang="pt-BR" sz="3000" dirty="0"/>
              <a:t> que provocam a retenção urinária por inibir a contratilidade vesical – agentes anticolinérgicos, antidepressivos tricíclicos</a:t>
            </a:r>
          </a:p>
        </p:txBody>
      </p:sp>
    </p:spTree>
    <p:extLst>
      <p:ext uri="{BB962C8B-B14F-4D97-AF65-F5344CB8AC3E}">
        <p14:creationId xmlns:p14="http://schemas.microsoft.com/office/powerpoint/2010/main" val="346792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214312"/>
            <a:ext cx="11734799" cy="646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a:extLst>
              <a:ext uri="{FF2B5EF4-FFF2-40B4-BE49-F238E27FC236}">
                <a16:creationId xmlns:a16="http://schemas.microsoft.com/office/drawing/2014/main" id="{4255E63D-D0A1-4126-919C-8BEA7ED1F82F}"/>
              </a:ext>
            </a:extLst>
          </p:cNvPr>
          <p:cNvPicPr>
            <a:picLocks noChangeAspect="1"/>
          </p:cNvPicPr>
          <p:nvPr/>
        </p:nvPicPr>
        <p:blipFill>
          <a:blip r:embed="rId3"/>
          <a:stretch>
            <a:fillRect/>
          </a:stretch>
        </p:blipFill>
        <p:spPr>
          <a:xfrm>
            <a:off x="9474518" y="1327468"/>
            <a:ext cx="2176461" cy="1341236"/>
          </a:xfrm>
          <a:prstGeom prst="rect">
            <a:avLst/>
          </a:prstGeom>
        </p:spPr>
      </p:pic>
    </p:spTree>
    <p:extLst>
      <p:ext uri="{BB962C8B-B14F-4D97-AF65-F5344CB8AC3E}">
        <p14:creationId xmlns:p14="http://schemas.microsoft.com/office/powerpoint/2010/main" val="611311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335280"/>
            <a:ext cx="10728960" cy="616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a:extLst>
              <a:ext uri="{FF2B5EF4-FFF2-40B4-BE49-F238E27FC236}">
                <a16:creationId xmlns:a16="http://schemas.microsoft.com/office/drawing/2014/main" id="{05C7E684-0BD1-40A7-9114-0CD26D4FDBCE}"/>
              </a:ext>
            </a:extLst>
          </p:cNvPr>
          <p:cNvPicPr>
            <a:picLocks noChangeAspect="1"/>
          </p:cNvPicPr>
          <p:nvPr/>
        </p:nvPicPr>
        <p:blipFill>
          <a:blip r:embed="rId3"/>
          <a:stretch>
            <a:fillRect/>
          </a:stretch>
        </p:blipFill>
        <p:spPr>
          <a:xfrm>
            <a:off x="838200" y="5289751"/>
            <a:ext cx="2176461" cy="1341236"/>
          </a:xfrm>
          <a:prstGeom prst="rect">
            <a:avLst/>
          </a:prstGeom>
        </p:spPr>
      </p:pic>
    </p:spTree>
    <p:extLst>
      <p:ext uri="{BB962C8B-B14F-4D97-AF65-F5344CB8AC3E}">
        <p14:creationId xmlns:p14="http://schemas.microsoft.com/office/powerpoint/2010/main" val="3945271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396240"/>
            <a:ext cx="11201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a:extLst>
              <a:ext uri="{FF2B5EF4-FFF2-40B4-BE49-F238E27FC236}">
                <a16:creationId xmlns:a16="http://schemas.microsoft.com/office/drawing/2014/main" id="{B3FF3479-E1A9-4836-9F75-1A6BD51E87ED}"/>
              </a:ext>
            </a:extLst>
          </p:cNvPr>
          <p:cNvPicPr>
            <a:picLocks noChangeAspect="1"/>
          </p:cNvPicPr>
          <p:nvPr/>
        </p:nvPicPr>
        <p:blipFill>
          <a:blip r:embed="rId3"/>
          <a:stretch>
            <a:fillRect/>
          </a:stretch>
        </p:blipFill>
        <p:spPr>
          <a:xfrm>
            <a:off x="9177339" y="4970664"/>
            <a:ext cx="2176461" cy="1341236"/>
          </a:xfrm>
          <a:prstGeom prst="rect">
            <a:avLst/>
          </a:prstGeom>
        </p:spPr>
      </p:pic>
    </p:spTree>
    <p:extLst>
      <p:ext uri="{BB962C8B-B14F-4D97-AF65-F5344CB8AC3E}">
        <p14:creationId xmlns:p14="http://schemas.microsoft.com/office/powerpoint/2010/main" val="316894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22" y="241177"/>
            <a:ext cx="11475720" cy="65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a:extLst>
              <a:ext uri="{FF2B5EF4-FFF2-40B4-BE49-F238E27FC236}">
                <a16:creationId xmlns:a16="http://schemas.microsoft.com/office/drawing/2014/main" id="{FB721D42-6D0B-4B89-916F-CE822C7518C4}"/>
              </a:ext>
            </a:extLst>
          </p:cNvPr>
          <p:cNvPicPr>
            <a:picLocks noChangeAspect="1"/>
          </p:cNvPicPr>
          <p:nvPr/>
        </p:nvPicPr>
        <p:blipFill>
          <a:blip r:embed="rId3"/>
          <a:stretch>
            <a:fillRect/>
          </a:stretch>
        </p:blipFill>
        <p:spPr>
          <a:xfrm>
            <a:off x="9386260" y="365125"/>
            <a:ext cx="2176461" cy="1341236"/>
          </a:xfrm>
          <a:prstGeom prst="rect">
            <a:avLst/>
          </a:prstGeom>
        </p:spPr>
      </p:pic>
    </p:spTree>
    <p:extLst>
      <p:ext uri="{BB962C8B-B14F-4D97-AF65-F5344CB8AC3E}">
        <p14:creationId xmlns:p14="http://schemas.microsoft.com/office/powerpoint/2010/main" val="1623853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 y="228600"/>
            <a:ext cx="10530839" cy="633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008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 y="335280"/>
            <a:ext cx="11125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924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38835"/>
          </a:xfrm>
        </p:spPr>
        <p:txBody>
          <a:bodyPr/>
          <a:lstStyle/>
          <a:p>
            <a:r>
              <a:rPr lang="pt-BR" b="1" dirty="0"/>
              <a:t>Princípios básicos-Etapas de planejamento</a:t>
            </a:r>
          </a:p>
        </p:txBody>
      </p:sp>
      <p:sp>
        <p:nvSpPr>
          <p:cNvPr id="3" name="Espaço Reservado para Conteúdo 2"/>
          <p:cNvSpPr>
            <a:spLocks noGrp="1"/>
          </p:cNvSpPr>
          <p:nvPr>
            <p:ph idx="1"/>
          </p:nvPr>
        </p:nvSpPr>
        <p:spPr>
          <a:xfrm>
            <a:off x="182880" y="1264920"/>
            <a:ext cx="11811000" cy="4912043"/>
          </a:xfrm>
        </p:spPr>
        <p:txBody>
          <a:bodyPr>
            <a:normAutofit fontScale="92500" lnSpcReduction="10000"/>
          </a:bodyPr>
          <a:lstStyle/>
          <a:p>
            <a:r>
              <a:rPr lang="pt-BR" sz="3200" dirty="0"/>
              <a:t>Fazer a leitura da prescrição médica</a:t>
            </a:r>
          </a:p>
          <a:p>
            <a:r>
              <a:rPr lang="pt-BR" sz="3200" dirty="0"/>
              <a:t>Providenciar o material</a:t>
            </a:r>
          </a:p>
          <a:p>
            <a:r>
              <a:rPr lang="pt-BR" sz="3200" dirty="0"/>
              <a:t>Comunicar ao cliente o procedimento</a:t>
            </a:r>
          </a:p>
          <a:p>
            <a:r>
              <a:rPr lang="pt-BR" sz="3200" dirty="0"/>
              <a:t>Ter postura ética durante o procedimento</a:t>
            </a:r>
          </a:p>
          <a:p>
            <a:r>
              <a:rPr lang="pt-BR" sz="3200" dirty="0"/>
              <a:t>Preparar o ambiente com iluminação adequada</a:t>
            </a:r>
          </a:p>
          <a:p>
            <a:r>
              <a:rPr lang="pt-BR" sz="3200" dirty="0"/>
              <a:t>Manter a privacidade</a:t>
            </a:r>
          </a:p>
          <a:p>
            <a:r>
              <a:rPr lang="pt-BR" sz="3200" dirty="0"/>
              <a:t>Higienizar as mãos antes e depois do procedimento</a:t>
            </a:r>
          </a:p>
          <a:p>
            <a:r>
              <a:rPr lang="pt-BR" sz="3200" dirty="0"/>
              <a:t>Executar a técnica corretamente, seguir as precauções conforme CCIH</a:t>
            </a:r>
          </a:p>
          <a:p>
            <a:r>
              <a:rPr lang="pt-BR" sz="3200" dirty="0"/>
              <a:t>Ao termino do procedimento fazer anotações no prontuário.</a:t>
            </a:r>
          </a:p>
          <a:p>
            <a:r>
              <a:rPr lang="pt-BR" sz="3200" dirty="0"/>
              <a:t>Comunicar equipe e ou médico responsável qualquer intercorrência</a:t>
            </a:r>
          </a:p>
          <a:p>
            <a:endParaRPr lang="pt-BR" dirty="0"/>
          </a:p>
          <a:p>
            <a:endParaRPr lang="pt-BR" dirty="0"/>
          </a:p>
          <a:p>
            <a:endParaRPr lang="pt-BR" dirty="0"/>
          </a:p>
        </p:txBody>
      </p:sp>
      <p:pic>
        <p:nvPicPr>
          <p:cNvPr id="4" name="Imagem 5">
            <a:extLst>
              <a:ext uri="{FF2B5EF4-FFF2-40B4-BE49-F238E27FC236}">
                <a16:creationId xmlns:a16="http://schemas.microsoft.com/office/drawing/2014/main" id="{7EB7ECFD-3A76-43D5-B209-82170A7F2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441" y="1651756"/>
            <a:ext cx="2171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75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536C034-3185-4958-B9A0-4F40CFE672F0}"/>
              </a:ext>
            </a:extLst>
          </p:cNvPr>
          <p:cNvPicPr>
            <a:picLocks noChangeAspect="1"/>
          </p:cNvPicPr>
          <p:nvPr/>
        </p:nvPicPr>
        <p:blipFill>
          <a:blip r:embed="rId2"/>
          <a:stretch>
            <a:fillRect/>
          </a:stretch>
        </p:blipFill>
        <p:spPr>
          <a:xfrm>
            <a:off x="9361076" y="194566"/>
            <a:ext cx="1992723" cy="1225861"/>
          </a:xfrm>
          <a:prstGeom prst="rect">
            <a:avLst/>
          </a:prstGeom>
        </p:spPr>
      </p:pic>
      <p:sp>
        <p:nvSpPr>
          <p:cNvPr id="2" name="Título 1">
            <a:extLst>
              <a:ext uri="{FF2B5EF4-FFF2-40B4-BE49-F238E27FC236}">
                <a16:creationId xmlns:a16="http://schemas.microsoft.com/office/drawing/2014/main" id="{4A7DC146-12EF-4E5A-BD26-A366629C1E83}"/>
              </a:ext>
            </a:extLst>
          </p:cNvPr>
          <p:cNvSpPr>
            <a:spLocks noGrp="1"/>
          </p:cNvSpPr>
          <p:nvPr>
            <p:ph type="title"/>
          </p:nvPr>
        </p:nvSpPr>
        <p:spPr>
          <a:xfrm>
            <a:off x="838200" y="365126"/>
            <a:ext cx="10515600" cy="682440"/>
          </a:xfrm>
        </p:spPr>
        <p:txBody>
          <a:bodyPr>
            <a:normAutofit fontScale="90000"/>
          </a:bodyPr>
          <a:lstStyle/>
          <a:p>
            <a:r>
              <a:rPr lang="pt-BR" b="1" dirty="0"/>
              <a:t>Plano de ensino</a:t>
            </a:r>
          </a:p>
        </p:txBody>
      </p:sp>
      <p:sp>
        <p:nvSpPr>
          <p:cNvPr id="3" name="Espaço Reservado para Conteúdo 2">
            <a:extLst>
              <a:ext uri="{FF2B5EF4-FFF2-40B4-BE49-F238E27FC236}">
                <a16:creationId xmlns:a16="http://schemas.microsoft.com/office/drawing/2014/main" id="{F50822EA-844C-4B36-BFC3-C5F274941A59}"/>
              </a:ext>
            </a:extLst>
          </p:cNvPr>
          <p:cNvSpPr>
            <a:spLocks noGrp="1"/>
          </p:cNvSpPr>
          <p:nvPr>
            <p:ph idx="1"/>
          </p:nvPr>
        </p:nvSpPr>
        <p:spPr>
          <a:xfrm>
            <a:off x="88777" y="1047566"/>
            <a:ext cx="12011487" cy="5726096"/>
          </a:xfrm>
        </p:spPr>
        <p:txBody>
          <a:bodyPr>
            <a:normAutofit lnSpcReduction="10000"/>
          </a:bodyPr>
          <a:lstStyle/>
          <a:p>
            <a:r>
              <a:rPr lang="pt-BR" sz="3600" b="1" dirty="0"/>
              <a:t>11/11/2022 -</a:t>
            </a:r>
            <a:r>
              <a:rPr lang="pt-BR" sz="3600" dirty="0">
                <a:solidFill>
                  <a:srgbClr val="FF0000"/>
                </a:solidFill>
              </a:rPr>
              <a:t>Prática laboratório</a:t>
            </a:r>
          </a:p>
          <a:p>
            <a:r>
              <a:rPr lang="pt-BR" sz="3600" dirty="0"/>
              <a:t>21/11/2022</a:t>
            </a:r>
          </a:p>
          <a:p>
            <a:r>
              <a:rPr lang="pt-BR" sz="3600" dirty="0"/>
              <a:t>Assistência de enfermagem à necessidade de alimentação-SAE</a:t>
            </a:r>
          </a:p>
          <a:p>
            <a:r>
              <a:rPr lang="pt-BR" sz="3600" dirty="0"/>
              <a:t>Alimentação por via: oral, sonda nasogástrica, sonda </a:t>
            </a:r>
            <a:r>
              <a:rPr lang="pt-BR" sz="3600" dirty="0" err="1"/>
              <a:t>nasoenteral</a:t>
            </a:r>
            <a:r>
              <a:rPr lang="pt-BR" sz="3600" dirty="0"/>
              <a:t> e gastrostomia. Termos técnicos associados ao conteúdo. </a:t>
            </a:r>
          </a:p>
          <a:p>
            <a:r>
              <a:rPr lang="pt-BR" sz="3600" dirty="0"/>
              <a:t>Cuidados de enfermagem associados ao procedimento técnico e ao paciente em uso de sonda.</a:t>
            </a:r>
          </a:p>
          <a:p>
            <a:r>
              <a:rPr lang="pt-BR" sz="3600" dirty="0"/>
              <a:t>Termos técnicos associados. </a:t>
            </a:r>
          </a:p>
          <a:p>
            <a:r>
              <a:rPr lang="pt-BR" sz="3600" dirty="0">
                <a:solidFill>
                  <a:srgbClr val="FF0000"/>
                </a:solidFill>
              </a:rPr>
              <a:t>Prática laboratório</a:t>
            </a:r>
          </a:p>
          <a:p>
            <a:endParaRPr lang="pt-BR" sz="3600" b="1" dirty="0">
              <a:solidFill>
                <a:srgbClr val="FF0000"/>
              </a:solidFill>
            </a:endParaRPr>
          </a:p>
          <a:p>
            <a:endParaRPr lang="pt-BR" b="1" dirty="0"/>
          </a:p>
          <a:p>
            <a:endParaRPr lang="pt-BR" dirty="0"/>
          </a:p>
        </p:txBody>
      </p:sp>
    </p:spTree>
    <p:extLst>
      <p:ext uri="{BB962C8B-B14F-4D97-AF65-F5344CB8AC3E}">
        <p14:creationId xmlns:p14="http://schemas.microsoft.com/office/powerpoint/2010/main" val="3580450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385763"/>
            <a:ext cx="1088707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a:extLst>
              <a:ext uri="{FF2B5EF4-FFF2-40B4-BE49-F238E27FC236}">
                <a16:creationId xmlns:a16="http://schemas.microsoft.com/office/drawing/2014/main" id="{25A89D2F-8AB5-47B5-B803-2C1599D787D3}"/>
              </a:ext>
            </a:extLst>
          </p:cNvPr>
          <p:cNvPicPr>
            <a:picLocks noChangeAspect="1"/>
          </p:cNvPicPr>
          <p:nvPr/>
        </p:nvPicPr>
        <p:blipFill>
          <a:blip r:embed="rId3"/>
          <a:stretch>
            <a:fillRect/>
          </a:stretch>
        </p:blipFill>
        <p:spPr>
          <a:xfrm>
            <a:off x="9486901" y="4755858"/>
            <a:ext cx="2176461" cy="1341236"/>
          </a:xfrm>
          <a:prstGeom prst="rect">
            <a:avLst/>
          </a:prstGeom>
        </p:spPr>
      </p:pic>
    </p:spTree>
    <p:extLst>
      <p:ext uri="{BB962C8B-B14F-4D97-AF65-F5344CB8AC3E}">
        <p14:creationId xmlns:p14="http://schemas.microsoft.com/office/powerpoint/2010/main" val="520817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5" y="365125"/>
            <a:ext cx="11815763" cy="677863"/>
          </a:xfrm>
        </p:spPr>
        <p:txBody>
          <a:bodyPr>
            <a:normAutofit fontScale="90000"/>
          </a:bodyPr>
          <a:lstStyle/>
          <a:p>
            <a:r>
              <a:rPr lang="pt-BR" b="1" dirty="0"/>
              <a:t>Etapas do procedimento em pacientes do sexo masculino</a:t>
            </a:r>
            <a:br>
              <a:rPr lang="pt-BR" dirty="0"/>
            </a:br>
            <a:endParaRPr lang="pt-BR" dirty="0"/>
          </a:p>
        </p:txBody>
      </p:sp>
      <p:sp>
        <p:nvSpPr>
          <p:cNvPr id="3" name="Espaço Reservado para Conteúdo 2"/>
          <p:cNvSpPr>
            <a:spLocks noGrp="1"/>
          </p:cNvSpPr>
          <p:nvPr>
            <p:ph idx="1"/>
          </p:nvPr>
        </p:nvSpPr>
        <p:spPr>
          <a:xfrm>
            <a:off x="0" y="762000"/>
            <a:ext cx="12192000" cy="5866448"/>
          </a:xfrm>
        </p:spPr>
        <p:txBody>
          <a:bodyPr>
            <a:normAutofit/>
          </a:bodyPr>
          <a:lstStyle/>
          <a:p>
            <a:pPr marL="0" indent="0">
              <a:buNone/>
            </a:pPr>
            <a:r>
              <a:rPr lang="pt-BR" sz="3600" dirty="0"/>
              <a:t>1• Lavar as mãos. Promover ambiente iluminado e privativo.</a:t>
            </a:r>
          </a:p>
          <a:p>
            <a:pPr marL="0" indent="0">
              <a:buNone/>
            </a:pPr>
            <a:r>
              <a:rPr lang="pt-BR" sz="3600" dirty="0"/>
              <a:t>2•Preparar o material necessário e posicioná-lo de forma adequada. </a:t>
            </a:r>
          </a:p>
          <a:p>
            <a:pPr marL="0" indent="0">
              <a:buNone/>
            </a:pPr>
            <a:r>
              <a:rPr lang="pt-BR" sz="3600" dirty="0"/>
              <a:t>3• Colocar o recipiente para os resíduos em local acessível.</a:t>
            </a:r>
          </a:p>
          <a:p>
            <a:pPr marL="0" indent="0">
              <a:buNone/>
            </a:pPr>
            <a:r>
              <a:rPr lang="pt-BR" sz="3600" dirty="0"/>
              <a:t>4• Com luvas de procedimento realizar rigorosa higiene da genitália externa com água e sabão. Nos homens recomenda-se retrair o prepúcio para lavar glande e meato; </a:t>
            </a:r>
          </a:p>
          <a:p>
            <a:pPr marL="0" indent="0">
              <a:buNone/>
            </a:pPr>
            <a:r>
              <a:rPr lang="pt-BR" sz="3600" dirty="0"/>
              <a:t>5• Nova higienização das mãos. </a:t>
            </a:r>
          </a:p>
          <a:p>
            <a:pPr marL="0" indent="0">
              <a:buNone/>
            </a:pPr>
            <a:r>
              <a:rPr lang="pt-BR" sz="3600" dirty="0"/>
              <a:t>6•Abrir a bandeja de cateterismo (primeiro campo).</a:t>
            </a:r>
          </a:p>
          <a:p>
            <a:pPr marL="0" indent="0">
              <a:buNone/>
            </a:pPr>
            <a:r>
              <a:rPr lang="pt-BR" sz="3600" dirty="0"/>
              <a:t>7• Calçar luva estéril</a:t>
            </a:r>
          </a:p>
          <a:p>
            <a:pPr marL="0" indent="0">
              <a:buNone/>
            </a:pPr>
            <a:endParaRPr lang="pt-BR" sz="3600" dirty="0"/>
          </a:p>
          <a:p>
            <a:pPr marL="0" indent="0">
              <a:buNone/>
            </a:pPr>
            <a:endParaRPr lang="pt-BR" sz="3600" dirty="0"/>
          </a:p>
          <a:p>
            <a:endParaRPr lang="pt-BR" dirty="0"/>
          </a:p>
          <a:p>
            <a:endParaRPr lang="pt-BR" dirty="0"/>
          </a:p>
          <a:p>
            <a:endParaRPr lang="pt-BR" dirty="0"/>
          </a:p>
        </p:txBody>
      </p:sp>
      <p:pic>
        <p:nvPicPr>
          <p:cNvPr id="4" name="Imagem 5">
            <a:extLst>
              <a:ext uri="{FF2B5EF4-FFF2-40B4-BE49-F238E27FC236}">
                <a16:creationId xmlns:a16="http://schemas.microsoft.com/office/drawing/2014/main" id="{6BB6E745-2C88-4AFE-A5FD-5F730D86D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3911" y="4354769"/>
            <a:ext cx="1761986" cy="108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70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257175"/>
            <a:ext cx="12044363" cy="1000125"/>
          </a:xfrm>
        </p:spPr>
        <p:txBody>
          <a:bodyPr>
            <a:normAutofit fontScale="90000"/>
          </a:bodyPr>
          <a:lstStyle/>
          <a:p>
            <a:r>
              <a:rPr lang="pt-BR" b="1" dirty="0"/>
              <a:t>Etapas do procedimento em pacientes do sexo masculino</a:t>
            </a:r>
            <a:endParaRPr lang="pt-BR" dirty="0"/>
          </a:p>
        </p:txBody>
      </p:sp>
      <p:sp>
        <p:nvSpPr>
          <p:cNvPr id="3" name="Espaço Reservado para Conteúdo 2"/>
          <p:cNvSpPr>
            <a:spLocks noGrp="1"/>
          </p:cNvSpPr>
          <p:nvPr>
            <p:ph idx="1"/>
          </p:nvPr>
        </p:nvSpPr>
        <p:spPr>
          <a:xfrm>
            <a:off x="157163" y="1085850"/>
            <a:ext cx="11887199" cy="5657850"/>
          </a:xfrm>
        </p:spPr>
        <p:txBody>
          <a:bodyPr>
            <a:normAutofit/>
          </a:bodyPr>
          <a:lstStyle/>
          <a:p>
            <a:pPr marL="0" indent="0">
              <a:buNone/>
            </a:pPr>
            <a:endParaRPr lang="pt-BR" sz="3200" dirty="0"/>
          </a:p>
          <a:p>
            <a:pPr marL="0" indent="0">
              <a:buNone/>
            </a:pPr>
            <a:r>
              <a:rPr lang="pt-BR" sz="3200" dirty="0"/>
              <a:t>8•Abrir o pacote de sondagem, (organizar com auxilio de um colega o antisséptico na cuba rim, pacotes de gaze sobre o campo estéril, 2 seringas e agulha para aspiração, sonda, coletor de urina, aspire a água destilada na seringa).</a:t>
            </a:r>
          </a:p>
          <a:p>
            <a:pPr marL="0" indent="0">
              <a:buNone/>
            </a:pPr>
            <a:r>
              <a:rPr lang="pt-BR" sz="3200" dirty="0"/>
              <a:t>9•Teste o </a:t>
            </a:r>
            <a:r>
              <a:rPr lang="pt-BR" sz="3200" dirty="0" err="1"/>
              <a:t>balonete</a:t>
            </a:r>
            <a:r>
              <a:rPr lang="pt-BR" sz="3200" dirty="0"/>
              <a:t>  e a válvula da sonda com ar.</a:t>
            </a:r>
          </a:p>
          <a:p>
            <a:pPr marL="0" indent="0">
              <a:buNone/>
            </a:pPr>
            <a:r>
              <a:rPr lang="pt-BR" sz="3200" dirty="0"/>
              <a:t>10•Aspire a agua destilada na seringa. Reserve. Montar outra seringa com aproximadamente 10 ml de xilocaína gel a 2% na seringa, (descartar o primeiro jato). Após, dispor a seringa com a xilocaína sobre o campo; </a:t>
            </a:r>
          </a:p>
          <a:p>
            <a:endParaRPr lang="pt-BR" sz="3200" dirty="0"/>
          </a:p>
          <a:p>
            <a:endParaRPr lang="pt-BR" sz="3200" dirty="0"/>
          </a:p>
          <a:p>
            <a:endParaRPr lang="pt-BR" sz="3200" dirty="0"/>
          </a:p>
        </p:txBody>
      </p:sp>
      <p:pic>
        <p:nvPicPr>
          <p:cNvPr id="4" name="Imagem 3">
            <a:extLst>
              <a:ext uri="{FF2B5EF4-FFF2-40B4-BE49-F238E27FC236}">
                <a16:creationId xmlns:a16="http://schemas.microsoft.com/office/drawing/2014/main" id="{4D0E1654-0AFB-473F-A886-A28942E990B0}"/>
              </a:ext>
            </a:extLst>
          </p:cNvPr>
          <p:cNvPicPr>
            <a:picLocks noChangeAspect="1"/>
          </p:cNvPicPr>
          <p:nvPr/>
        </p:nvPicPr>
        <p:blipFill>
          <a:blip r:embed="rId2"/>
          <a:stretch>
            <a:fillRect/>
          </a:stretch>
        </p:blipFill>
        <p:spPr>
          <a:xfrm>
            <a:off x="9428848" y="5516764"/>
            <a:ext cx="2176461" cy="1341236"/>
          </a:xfrm>
          <a:prstGeom prst="rect">
            <a:avLst/>
          </a:prstGeom>
        </p:spPr>
      </p:pic>
    </p:spTree>
    <p:extLst>
      <p:ext uri="{BB962C8B-B14F-4D97-AF65-F5344CB8AC3E}">
        <p14:creationId xmlns:p14="http://schemas.microsoft.com/office/powerpoint/2010/main" val="365791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360" y="71021"/>
            <a:ext cx="11795760" cy="957323"/>
          </a:xfrm>
        </p:spPr>
        <p:txBody>
          <a:bodyPr>
            <a:normAutofit fontScale="90000"/>
          </a:bodyPr>
          <a:lstStyle/>
          <a:p>
            <a:r>
              <a:rPr lang="pt-BR" b="1" dirty="0"/>
              <a:t>Etapas do procedimento em pacientes do sexo masculino</a:t>
            </a:r>
            <a:endParaRPr lang="pt-BR" dirty="0"/>
          </a:p>
        </p:txBody>
      </p:sp>
      <p:sp>
        <p:nvSpPr>
          <p:cNvPr id="3" name="Espaço Reservado para Conteúdo 2"/>
          <p:cNvSpPr>
            <a:spLocks noGrp="1"/>
          </p:cNvSpPr>
          <p:nvPr>
            <p:ph idx="1"/>
          </p:nvPr>
        </p:nvSpPr>
        <p:spPr/>
        <p:txBody>
          <a:bodyPr/>
          <a:lstStyle/>
          <a:p>
            <a:endParaRPr lang="pt-BR"/>
          </a:p>
        </p:txBody>
      </p:sp>
      <p:sp>
        <p:nvSpPr>
          <p:cNvPr id="4" name="Retângulo 3"/>
          <p:cNvSpPr/>
          <p:nvPr/>
        </p:nvSpPr>
        <p:spPr>
          <a:xfrm>
            <a:off x="198120" y="1028343"/>
            <a:ext cx="11811000" cy="6063198"/>
          </a:xfrm>
          <a:prstGeom prst="rect">
            <a:avLst/>
          </a:prstGeom>
        </p:spPr>
        <p:txBody>
          <a:bodyPr wrap="square">
            <a:spAutoFit/>
          </a:bodyPr>
          <a:lstStyle/>
          <a:p>
            <a:r>
              <a:rPr lang="pt-BR" sz="3600" dirty="0"/>
              <a:t>11• Conectar a bolsa coletora à sonda; </a:t>
            </a:r>
          </a:p>
          <a:p>
            <a:r>
              <a:rPr lang="pt-BR" sz="3600" dirty="0"/>
              <a:t>12•Realizar antissepsia da região perineal com PVPI tópico ou </a:t>
            </a:r>
            <a:r>
              <a:rPr lang="pt-BR" sz="3600" dirty="0" err="1"/>
              <a:t>Clorexidina</a:t>
            </a:r>
            <a:r>
              <a:rPr lang="pt-BR" sz="3600" dirty="0"/>
              <a:t> Aquosa e gaze estéril com movimentos únicos: </a:t>
            </a:r>
          </a:p>
          <a:p>
            <a:r>
              <a:rPr lang="pt-BR" sz="3600" b="1" dirty="0"/>
              <a:t>-</a:t>
            </a:r>
            <a:r>
              <a:rPr lang="pt-BR" sz="3600" dirty="0"/>
              <a:t>Proceder à higiene do pênis com as gazes que foram embebidas na </a:t>
            </a:r>
            <a:r>
              <a:rPr lang="pt-BR" sz="3600" dirty="0" err="1"/>
              <a:t>clorexidina</a:t>
            </a:r>
            <a:r>
              <a:rPr lang="pt-BR" sz="3600" dirty="0"/>
              <a:t>, fazer a antissepsia da glande, retraindo o prepúcio com uma gaze seca (movimentos circulares) e seguida ampliar a área, realizando movimentos de cima para baixo.</a:t>
            </a:r>
          </a:p>
          <a:p>
            <a:r>
              <a:rPr lang="pt-BR" sz="3600" dirty="0"/>
              <a:t>13•Colocar campo fenestrado.</a:t>
            </a:r>
          </a:p>
          <a:p>
            <a:endParaRPr lang="pt-BR" sz="3600" dirty="0"/>
          </a:p>
          <a:p>
            <a:r>
              <a:rPr lang="pt-BR" sz="2800" b="1" dirty="0"/>
              <a:t> </a:t>
            </a:r>
            <a:endParaRPr lang="pt-BR" sz="2800" dirty="0"/>
          </a:p>
        </p:txBody>
      </p:sp>
      <p:pic>
        <p:nvPicPr>
          <p:cNvPr id="5" name="Imagem 4">
            <a:extLst>
              <a:ext uri="{FF2B5EF4-FFF2-40B4-BE49-F238E27FC236}">
                <a16:creationId xmlns:a16="http://schemas.microsoft.com/office/drawing/2014/main" id="{A46C15F6-6937-4E07-8FAD-7344306F039C}"/>
              </a:ext>
            </a:extLst>
          </p:cNvPr>
          <p:cNvPicPr>
            <a:picLocks noChangeAspect="1"/>
          </p:cNvPicPr>
          <p:nvPr/>
        </p:nvPicPr>
        <p:blipFill>
          <a:blip r:embed="rId2"/>
          <a:stretch>
            <a:fillRect/>
          </a:stretch>
        </p:blipFill>
        <p:spPr>
          <a:xfrm>
            <a:off x="9420609" y="5308846"/>
            <a:ext cx="1921354" cy="1184027"/>
          </a:xfrm>
          <a:prstGeom prst="rect">
            <a:avLst/>
          </a:prstGeom>
        </p:spPr>
      </p:pic>
    </p:spTree>
    <p:extLst>
      <p:ext uri="{BB962C8B-B14F-4D97-AF65-F5344CB8AC3E}">
        <p14:creationId xmlns:p14="http://schemas.microsoft.com/office/powerpoint/2010/main" val="2402286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 y="365125"/>
            <a:ext cx="11841480" cy="777875"/>
          </a:xfrm>
        </p:spPr>
        <p:txBody>
          <a:bodyPr>
            <a:normAutofit/>
          </a:bodyPr>
          <a:lstStyle/>
          <a:p>
            <a:r>
              <a:rPr lang="pt-BR" sz="4000" b="1" dirty="0">
                <a:solidFill>
                  <a:prstClr val="black"/>
                </a:solidFill>
              </a:rPr>
              <a:t>Etapas do procedimento em pacientes do sexo masculino</a:t>
            </a:r>
            <a:endParaRPr lang="pt-BR" dirty="0"/>
          </a:p>
        </p:txBody>
      </p:sp>
      <p:sp>
        <p:nvSpPr>
          <p:cNvPr id="3" name="Espaço Reservado para Conteúdo 2"/>
          <p:cNvSpPr>
            <a:spLocks noGrp="1"/>
          </p:cNvSpPr>
          <p:nvPr>
            <p:ph idx="1"/>
          </p:nvPr>
        </p:nvSpPr>
        <p:spPr>
          <a:xfrm>
            <a:off x="274320" y="1264920"/>
            <a:ext cx="11765280" cy="5318760"/>
          </a:xfrm>
        </p:spPr>
        <p:txBody>
          <a:bodyPr>
            <a:normAutofit fontScale="85000" lnSpcReduction="10000"/>
          </a:bodyPr>
          <a:lstStyle/>
          <a:p>
            <a:pPr marL="0" indent="0">
              <a:buNone/>
            </a:pPr>
            <a:r>
              <a:rPr lang="pt-BR" sz="3200" dirty="0"/>
              <a:t>14•Introduzir no meato urinário 10 ml de xilocaína gel com auxílio da seringa; </a:t>
            </a:r>
          </a:p>
          <a:p>
            <a:pPr marL="0" indent="0">
              <a:buNone/>
            </a:pPr>
            <a:r>
              <a:rPr lang="pt-BR" sz="3200" dirty="0"/>
              <a:t>15•Com a mão não dominante posicionar o pênis a 90º em relação ao corpo do paciente e com a mão dominante introduzir a sonda no meato uretral do paciente até retornar urina no intermediário da bolsa coletora, é seguro introduzir mais uma porção a fim de evitar inflar o </a:t>
            </a:r>
            <a:r>
              <a:rPr lang="pt-BR" sz="3200" dirty="0" err="1"/>
              <a:t>balonete</a:t>
            </a:r>
            <a:r>
              <a:rPr lang="pt-BR" sz="3200" dirty="0"/>
              <a:t> no canal uretral;</a:t>
            </a:r>
          </a:p>
          <a:p>
            <a:pPr marL="0" indent="0">
              <a:buNone/>
            </a:pPr>
            <a:r>
              <a:rPr lang="pt-BR" sz="3200" dirty="0"/>
              <a:t>16•Insuflar o </a:t>
            </a:r>
            <a:r>
              <a:rPr lang="pt-BR" sz="3200" dirty="0" err="1"/>
              <a:t>balonete</a:t>
            </a:r>
            <a:r>
              <a:rPr lang="pt-BR" sz="3200" dirty="0"/>
              <a:t> com água destilada conforme recomendação do fabricante (10 a 15 ml), certificando-se de que a sonda está drenando adequadamente. Tracionar levemente a sonda.</a:t>
            </a:r>
          </a:p>
          <a:p>
            <a:pPr marL="0" indent="0">
              <a:buNone/>
            </a:pPr>
            <a:r>
              <a:rPr lang="pt-BR" sz="3200" dirty="0"/>
              <a:t>17•Fixar o cateter em região hipogástrica no sexo masculino. Retirar o campo fenestrado, deixar o </a:t>
            </a:r>
            <a:r>
              <a:rPr lang="pt-BR" sz="3200"/>
              <a:t>paciente confortável.</a:t>
            </a:r>
            <a:endParaRPr lang="pt-BR" sz="3200" dirty="0"/>
          </a:p>
          <a:p>
            <a:pPr marL="0" indent="0">
              <a:buNone/>
            </a:pPr>
            <a:r>
              <a:rPr lang="pt-BR" sz="3200" dirty="0"/>
              <a:t>18• Realizar nova higienização das mãos; organizar material.</a:t>
            </a:r>
          </a:p>
          <a:p>
            <a:pPr marL="0" indent="0">
              <a:buNone/>
            </a:pPr>
            <a:r>
              <a:rPr lang="pt-BR" sz="3200" dirty="0"/>
              <a:t>19•Assegurar o registro em prontuário e no dispositivo para monitoramento do tempo de permanência e complicações.</a:t>
            </a:r>
            <a:r>
              <a:rPr lang="pt-BR" dirty="0"/>
              <a:t> </a:t>
            </a:r>
          </a:p>
          <a:p>
            <a:endParaRPr lang="pt-BR" dirty="0"/>
          </a:p>
        </p:txBody>
      </p:sp>
    </p:spTree>
    <p:extLst>
      <p:ext uri="{BB962C8B-B14F-4D97-AF65-F5344CB8AC3E}">
        <p14:creationId xmlns:p14="http://schemas.microsoft.com/office/powerpoint/2010/main" val="3950980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D596B7C4-49CF-479B-92B6-B100A33FE1EF}"/>
              </a:ext>
            </a:extLst>
          </p:cNvPr>
          <p:cNvPicPr>
            <a:picLocks noChangeAspect="1"/>
          </p:cNvPicPr>
          <p:nvPr/>
        </p:nvPicPr>
        <p:blipFill>
          <a:blip r:embed="rId2"/>
          <a:stretch>
            <a:fillRect/>
          </a:stretch>
        </p:blipFill>
        <p:spPr>
          <a:xfrm>
            <a:off x="5007769" y="2758382"/>
            <a:ext cx="2176461" cy="1341236"/>
          </a:xfrm>
          <a:prstGeom prst="rect">
            <a:avLst/>
          </a:prstGeom>
        </p:spPr>
      </p:pic>
      <p:sp>
        <p:nvSpPr>
          <p:cNvPr id="2" name="Título 1"/>
          <p:cNvSpPr>
            <a:spLocks noGrp="1"/>
          </p:cNvSpPr>
          <p:nvPr>
            <p:ph type="title"/>
          </p:nvPr>
        </p:nvSpPr>
        <p:spPr/>
        <p:txBody>
          <a:bodyPr/>
          <a:lstStyle/>
          <a:p>
            <a:endParaRPr lang="pt-B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753" y="1825625"/>
            <a:ext cx="7711440" cy="435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Espaço Reservado para Conteúdo 5">
            <a:extLst>
              <a:ext uri="{FF2B5EF4-FFF2-40B4-BE49-F238E27FC236}">
                <a16:creationId xmlns:a16="http://schemas.microsoft.com/office/drawing/2014/main" id="{391C6EAF-ABBF-4C18-A463-794E4897063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94360" y="513556"/>
            <a:ext cx="16668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856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7123A81-99A9-46A6-82A5-76C8F16D4349}"/>
              </a:ext>
            </a:extLst>
          </p:cNvPr>
          <p:cNvPicPr>
            <a:picLocks noChangeAspect="1"/>
          </p:cNvPicPr>
          <p:nvPr/>
        </p:nvPicPr>
        <p:blipFill>
          <a:blip r:embed="rId2"/>
          <a:stretch>
            <a:fillRect/>
          </a:stretch>
        </p:blipFill>
        <p:spPr>
          <a:xfrm>
            <a:off x="9177339" y="198438"/>
            <a:ext cx="2176461" cy="1341236"/>
          </a:xfrm>
          <a:prstGeom prst="rect">
            <a:avLst/>
          </a:prstGeom>
        </p:spPr>
      </p:pic>
      <p:sp>
        <p:nvSpPr>
          <p:cNvPr id="2" name="Título 1"/>
          <p:cNvSpPr>
            <a:spLocks noGrp="1"/>
          </p:cNvSpPr>
          <p:nvPr>
            <p:ph type="title"/>
          </p:nvPr>
        </p:nvSpPr>
        <p:spPr/>
        <p:txBody>
          <a:bodyPr/>
          <a:lstStyle/>
          <a:p>
            <a:endParaRPr lang="pt-B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1857375"/>
            <a:ext cx="42576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21627" y="2200274"/>
            <a:ext cx="4036786"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468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192000" cy="625475"/>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198120" y="1173480"/>
            <a:ext cx="11841480" cy="5684520"/>
          </a:xfrm>
        </p:spPr>
        <p:txBody>
          <a:bodyPr>
            <a:normAutofit fontScale="92500"/>
          </a:bodyPr>
          <a:lstStyle/>
          <a:p>
            <a:pPr marL="0" indent="0">
              <a:buNone/>
            </a:pPr>
            <a:r>
              <a:rPr lang="pt-BR" sz="3500" dirty="0"/>
              <a:t>1• Lavar as mãos. Promover ambiente iluminado e privativo.</a:t>
            </a:r>
          </a:p>
          <a:p>
            <a:pPr marL="0" indent="0">
              <a:buNone/>
            </a:pPr>
            <a:r>
              <a:rPr lang="pt-BR" sz="3500" dirty="0"/>
              <a:t>2•Preparar o material necessário e posicioná-lo de forma adequada. </a:t>
            </a:r>
          </a:p>
          <a:p>
            <a:pPr marL="0" indent="0">
              <a:buNone/>
            </a:pPr>
            <a:r>
              <a:rPr lang="pt-BR" sz="3500" dirty="0"/>
              <a:t>3• Colocar o recipiente para os resíduos em local acessível.</a:t>
            </a:r>
          </a:p>
          <a:p>
            <a:pPr marL="0" indent="0">
              <a:buNone/>
            </a:pPr>
            <a:r>
              <a:rPr lang="pt-BR" sz="3500" dirty="0"/>
              <a:t>4• </a:t>
            </a:r>
            <a:r>
              <a:rPr lang="pt-BR" sz="3500" dirty="0">
                <a:solidFill>
                  <a:srgbClr val="FF0000"/>
                </a:solidFill>
              </a:rPr>
              <a:t>Com luvas de procedimento realizar rigorosa higiene da genitália externa com água e sabão. Nas mulheres, separar pequenos e grandes lábios para higienização adequada. Posicionar a paciente em decúbito dorsal, com as pernas flexionadas e afastadas. Visualizar o meato uretral;</a:t>
            </a:r>
            <a:endParaRPr lang="pt-BR" sz="3500" dirty="0"/>
          </a:p>
          <a:p>
            <a:pPr marL="0" indent="0">
              <a:buNone/>
            </a:pPr>
            <a:r>
              <a:rPr lang="pt-BR" sz="3500" dirty="0"/>
              <a:t>5• Nova higienização das mãos. </a:t>
            </a:r>
          </a:p>
          <a:p>
            <a:pPr marL="0" indent="0">
              <a:buNone/>
            </a:pPr>
            <a:r>
              <a:rPr lang="pt-BR" sz="3500" dirty="0"/>
              <a:t>6•Abrir a bandeja de cateterismo (primeiro campo).</a:t>
            </a:r>
          </a:p>
          <a:p>
            <a:pPr marL="0" indent="0">
              <a:buNone/>
            </a:pPr>
            <a:r>
              <a:rPr lang="pt-BR" sz="3500" dirty="0"/>
              <a:t>7• Calçar luva estéril</a:t>
            </a:r>
          </a:p>
          <a:p>
            <a:endParaRPr lang="pt-BR" dirty="0"/>
          </a:p>
        </p:txBody>
      </p:sp>
      <p:pic>
        <p:nvPicPr>
          <p:cNvPr id="4" name="Imagem 3">
            <a:extLst>
              <a:ext uri="{FF2B5EF4-FFF2-40B4-BE49-F238E27FC236}">
                <a16:creationId xmlns:a16="http://schemas.microsoft.com/office/drawing/2014/main" id="{5D61882C-B851-40DC-BCD3-6041EBD995B7}"/>
              </a:ext>
            </a:extLst>
          </p:cNvPr>
          <p:cNvPicPr>
            <a:picLocks noChangeAspect="1"/>
          </p:cNvPicPr>
          <p:nvPr/>
        </p:nvPicPr>
        <p:blipFill>
          <a:blip r:embed="rId2"/>
          <a:stretch>
            <a:fillRect/>
          </a:stretch>
        </p:blipFill>
        <p:spPr>
          <a:xfrm>
            <a:off x="9340072" y="4951167"/>
            <a:ext cx="2176461" cy="1341236"/>
          </a:xfrm>
          <a:prstGeom prst="rect">
            <a:avLst/>
          </a:prstGeom>
        </p:spPr>
      </p:pic>
    </p:spTree>
    <p:extLst>
      <p:ext uri="{BB962C8B-B14F-4D97-AF65-F5344CB8AC3E}">
        <p14:creationId xmlns:p14="http://schemas.microsoft.com/office/powerpoint/2010/main" val="2780982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070080" cy="777875"/>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198120" y="1310640"/>
            <a:ext cx="11841480" cy="4866323"/>
          </a:xfrm>
        </p:spPr>
        <p:txBody>
          <a:bodyPr>
            <a:normAutofit/>
          </a:bodyPr>
          <a:lstStyle/>
          <a:p>
            <a:pPr marL="0" indent="0">
              <a:buNone/>
            </a:pPr>
            <a:r>
              <a:rPr lang="pt-BR" sz="3600" dirty="0"/>
              <a:t>8•Abrir o pacote de sondagem, (organizar com auxilio de um colega o antisséptico na cuba rim, pacotes de gaze sobre o campo estéril, 2 seringas e agulha para aspiração, sonda, coletor de urina, aspire a água destilada na seringa).</a:t>
            </a:r>
          </a:p>
          <a:p>
            <a:pPr marL="0" indent="0">
              <a:buNone/>
            </a:pPr>
            <a:r>
              <a:rPr lang="pt-BR" sz="3600" dirty="0"/>
              <a:t>09•Teste o </a:t>
            </a:r>
            <a:r>
              <a:rPr lang="pt-BR" sz="3600" dirty="0" err="1"/>
              <a:t>balonete</a:t>
            </a:r>
            <a:r>
              <a:rPr lang="pt-BR" sz="3600" dirty="0"/>
              <a:t>  e a válvula da sonda com ar.</a:t>
            </a:r>
          </a:p>
          <a:p>
            <a:pPr marL="0" indent="0">
              <a:buNone/>
            </a:pPr>
            <a:r>
              <a:rPr lang="pt-BR" sz="3600" dirty="0"/>
              <a:t>10•Aspire a agua destilada na seringa uma porção de xilocaína gel a 2% (após descartar o primeiro jato) sobre o campo/ou </a:t>
            </a:r>
            <a:r>
              <a:rPr lang="pt-BR" sz="3600" dirty="0" err="1"/>
              <a:t>gase</a:t>
            </a:r>
            <a:r>
              <a:rPr lang="pt-BR" sz="3600" dirty="0"/>
              <a:t>/ou sobre a extremidade da sonda após testar o </a:t>
            </a:r>
            <a:r>
              <a:rPr lang="pt-BR" sz="3600" dirty="0" err="1"/>
              <a:t>balonete</a:t>
            </a:r>
            <a:r>
              <a:rPr lang="pt-BR" sz="3600" dirty="0"/>
              <a:t> e a bolsa coletora; Reserve.</a:t>
            </a:r>
          </a:p>
          <a:p>
            <a:endParaRPr lang="pt-BR" dirty="0"/>
          </a:p>
          <a:p>
            <a:endParaRPr lang="pt-BR" dirty="0"/>
          </a:p>
        </p:txBody>
      </p:sp>
    </p:spTree>
    <p:extLst>
      <p:ext uri="{BB962C8B-B14F-4D97-AF65-F5344CB8AC3E}">
        <p14:creationId xmlns:p14="http://schemas.microsoft.com/office/powerpoint/2010/main" val="2551033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 y="365125"/>
            <a:ext cx="11948160" cy="701675"/>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198120" y="1447800"/>
            <a:ext cx="11765280" cy="5120640"/>
          </a:xfrm>
        </p:spPr>
        <p:txBody>
          <a:bodyPr>
            <a:normAutofit fontScale="92500" lnSpcReduction="10000"/>
          </a:bodyPr>
          <a:lstStyle/>
          <a:p>
            <a:pPr marL="0" indent="0">
              <a:buNone/>
            </a:pPr>
            <a:r>
              <a:rPr lang="pt-BR" sz="3000" dirty="0"/>
              <a:t>11• Conectar a bolsa coletora à sonda; </a:t>
            </a:r>
          </a:p>
          <a:p>
            <a:pPr marL="0" indent="0">
              <a:buNone/>
            </a:pPr>
            <a:r>
              <a:rPr lang="pt-BR" sz="3000" dirty="0"/>
              <a:t>12• Realizar antissepsia da região perineal com PVPI tópico ou </a:t>
            </a:r>
            <a:r>
              <a:rPr lang="pt-BR" sz="3000" dirty="0" err="1"/>
              <a:t>Clorexidina</a:t>
            </a:r>
            <a:r>
              <a:rPr lang="pt-BR" sz="3000" dirty="0"/>
              <a:t> Aquosa e gaze estéril com movimentos únicos: </a:t>
            </a:r>
          </a:p>
          <a:p>
            <a:pPr marL="0" indent="0">
              <a:buNone/>
            </a:pPr>
            <a:r>
              <a:rPr lang="pt-BR" sz="3000" dirty="0"/>
              <a:t>-horizontalmente, do meato até o púbis. A seguir, verticalmente do meato até final da comissura labial posterior, inicialmente sobre grandes lábios, após entre grandes e pequenos lábios e, por último, em movimentos circulares sobre o meato, de dentro para fora.</a:t>
            </a:r>
          </a:p>
          <a:p>
            <a:pPr marL="0" indent="0">
              <a:buNone/>
            </a:pPr>
            <a:r>
              <a:rPr lang="pt-BR" sz="3000" dirty="0"/>
              <a:t>13•Colocar campo fenestrado.</a:t>
            </a:r>
          </a:p>
          <a:p>
            <a:pPr marL="0" indent="0">
              <a:buNone/>
            </a:pPr>
            <a:r>
              <a:rPr lang="pt-BR" sz="3000" dirty="0"/>
              <a:t>14• Lubrificar bem a sonda com lubrificante ou anestésico tópico estéril. Para mulheres separar, com uma das mãos, os pequenos lábios de modo que o meato uretral seja visualizado, mantendo-os afastados até que o cateterismo termine. Introduzir a sonda </a:t>
            </a:r>
            <a:r>
              <a:rPr lang="pt-BR" sz="3000" dirty="0" err="1"/>
              <a:t>pré</a:t>
            </a:r>
            <a:r>
              <a:rPr lang="pt-BR" sz="3000" dirty="0"/>
              <a:t>-conectada a um coletor de drenagem de sistema fechado, bem lubrificada por 5 a 7 cm no meato uretral. </a:t>
            </a:r>
          </a:p>
          <a:p>
            <a:pPr marL="0" indent="0">
              <a:buNone/>
            </a:pPr>
            <a:endParaRPr lang="pt-BR" sz="3000" dirty="0"/>
          </a:p>
          <a:p>
            <a:endParaRPr lang="pt-BR" dirty="0"/>
          </a:p>
        </p:txBody>
      </p:sp>
    </p:spTree>
    <p:extLst>
      <p:ext uri="{BB962C8B-B14F-4D97-AF65-F5344CB8AC3E}">
        <p14:creationId xmlns:p14="http://schemas.microsoft.com/office/powerpoint/2010/main" val="127374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536C034-3185-4958-B9A0-4F40CFE672F0}"/>
              </a:ext>
            </a:extLst>
          </p:cNvPr>
          <p:cNvPicPr>
            <a:picLocks noChangeAspect="1"/>
          </p:cNvPicPr>
          <p:nvPr/>
        </p:nvPicPr>
        <p:blipFill>
          <a:blip r:embed="rId2"/>
          <a:stretch>
            <a:fillRect/>
          </a:stretch>
        </p:blipFill>
        <p:spPr>
          <a:xfrm>
            <a:off x="9361076" y="194566"/>
            <a:ext cx="1992723" cy="1225861"/>
          </a:xfrm>
          <a:prstGeom prst="rect">
            <a:avLst/>
          </a:prstGeom>
        </p:spPr>
      </p:pic>
      <p:sp>
        <p:nvSpPr>
          <p:cNvPr id="2" name="Título 1">
            <a:extLst>
              <a:ext uri="{FF2B5EF4-FFF2-40B4-BE49-F238E27FC236}">
                <a16:creationId xmlns:a16="http://schemas.microsoft.com/office/drawing/2014/main" id="{4A7DC146-12EF-4E5A-BD26-A366629C1E83}"/>
              </a:ext>
            </a:extLst>
          </p:cNvPr>
          <p:cNvSpPr>
            <a:spLocks noGrp="1"/>
          </p:cNvSpPr>
          <p:nvPr>
            <p:ph type="title"/>
          </p:nvPr>
        </p:nvSpPr>
        <p:spPr>
          <a:xfrm>
            <a:off x="838200" y="365125"/>
            <a:ext cx="10515600" cy="611419"/>
          </a:xfrm>
        </p:spPr>
        <p:txBody>
          <a:bodyPr>
            <a:normAutofit fontScale="90000"/>
          </a:bodyPr>
          <a:lstStyle/>
          <a:p>
            <a:r>
              <a:rPr lang="pt-BR" b="1" dirty="0"/>
              <a:t>Plano de ensino</a:t>
            </a:r>
          </a:p>
        </p:txBody>
      </p:sp>
      <p:sp>
        <p:nvSpPr>
          <p:cNvPr id="3" name="Espaço Reservado para Conteúdo 2">
            <a:extLst>
              <a:ext uri="{FF2B5EF4-FFF2-40B4-BE49-F238E27FC236}">
                <a16:creationId xmlns:a16="http://schemas.microsoft.com/office/drawing/2014/main" id="{F50822EA-844C-4B36-BFC3-C5F274941A59}"/>
              </a:ext>
            </a:extLst>
          </p:cNvPr>
          <p:cNvSpPr>
            <a:spLocks noGrp="1"/>
          </p:cNvSpPr>
          <p:nvPr>
            <p:ph idx="1"/>
          </p:nvPr>
        </p:nvSpPr>
        <p:spPr>
          <a:xfrm>
            <a:off x="1" y="1083076"/>
            <a:ext cx="12192000" cy="5708341"/>
          </a:xfrm>
        </p:spPr>
        <p:txBody>
          <a:bodyPr>
            <a:normAutofit fontScale="92500" lnSpcReduction="10000"/>
          </a:bodyPr>
          <a:lstStyle/>
          <a:p>
            <a:r>
              <a:rPr lang="pt-BR" sz="3000" b="1" dirty="0"/>
              <a:t>25/11/2022 -</a:t>
            </a:r>
            <a:r>
              <a:rPr lang="pt-BR" sz="3000" dirty="0">
                <a:solidFill>
                  <a:srgbClr val="FF0000"/>
                </a:solidFill>
              </a:rPr>
              <a:t>Prova prática laboratório</a:t>
            </a:r>
          </a:p>
          <a:p>
            <a:r>
              <a:rPr lang="pt-BR" sz="3000" dirty="0"/>
              <a:t>02/12/2022</a:t>
            </a:r>
          </a:p>
          <a:p>
            <a:r>
              <a:rPr lang="pt-BR" sz="3000" dirty="0"/>
              <a:t>Assistência de enfermagem à necessidade de eliminação intestinal-SAE</a:t>
            </a:r>
          </a:p>
          <a:p>
            <a:r>
              <a:rPr lang="pt-BR" sz="3000" dirty="0"/>
              <a:t>Eliminação intestinal normal/</a:t>
            </a:r>
          </a:p>
          <a:p>
            <a:r>
              <a:rPr lang="pt-BR" sz="3000" dirty="0"/>
              <a:t>Alterações da Eliminação intestinal</a:t>
            </a:r>
          </a:p>
          <a:p>
            <a:r>
              <a:rPr lang="pt-BR" sz="3000" dirty="0"/>
              <a:t>Revisão de anatomia e fisiologia, </a:t>
            </a:r>
            <a:r>
              <a:rPr lang="pt-BR" sz="3000" dirty="0" err="1"/>
              <a:t>enemas</a:t>
            </a:r>
            <a:r>
              <a:rPr lang="pt-BR" sz="3000" dirty="0"/>
              <a:t>, colostomia, </a:t>
            </a:r>
            <a:r>
              <a:rPr lang="pt-BR" sz="3000" dirty="0" err="1"/>
              <a:t>ileostomia</a:t>
            </a:r>
            <a:r>
              <a:rPr lang="pt-BR" sz="3000" dirty="0"/>
              <a:t>, sondagem retal, </a:t>
            </a:r>
            <a:r>
              <a:rPr lang="pt-BR" sz="3000" dirty="0" err="1"/>
              <a:t>fecaloma</a:t>
            </a:r>
            <a:r>
              <a:rPr lang="pt-BR" sz="3000" dirty="0"/>
              <a:t>. Cuidados de enfermagem ao paciente nos procedimentos relacionados.</a:t>
            </a:r>
          </a:p>
          <a:p>
            <a:r>
              <a:rPr lang="pt-BR" sz="3000" dirty="0"/>
              <a:t>Principais Diagnósticos de enfermagem: </a:t>
            </a:r>
          </a:p>
          <a:p>
            <a:r>
              <a:rPr lang="pt-BR" sz="3000" dirty="0"/>
              <a:t>Fatores que influenciam a necessidade básica de eliminação intestinal</a:t>
            </a:r>
          </a:p>
          <a:p>
            <a:r>
              <a:rPr lang="pt-BR" sz="3000" dirty="0"/>
              <a:t>Planejamento/Intervenção/prescrição de enfermagem/Avaliação de enfermagem. Exercício (5 pontos)</a:t>
            </a:r>
          </a:p>
          <a:p>
            <a:r>
              <a:rPr lang="pt-BR" sz="3000" dirty="0">
                <a:solidFill>
                  <a:srgbClr val="FF0000"/>
                </a:solidFill>
              </a:rPr>
              <a:t>Prática laboratório</a:t>
            </a:r>
            <a:endParaRPr lang="pt-BR" sz="3000" b="1" dirty="0">
              <a:solidFill>
                <a:srgbClr val="FF0000"/>
              </a:solidFill>
            </a:endParaRPr>
          </a:p>
          <a:p>
            <a:endParaRPr lang="pt-BR" dirty="0">
              <a:solidFill>
                <a:srgbClr val="FF0000"/>
              </a:solidFill>
            </a:endParaRPr>
          </a:p>
          <a:p>
            <a:endParaRPr lang="pt-BR" b="1" dirty="0">
              <a:solidFill>
                <a:srgbClr val="FF0000"/>
              </a:solidFill>
            </a:endParaRPr>
          </a:p>
          <a:p>
            <a:endParaRPr lang="pt-BR" b="1" dirty="0"/>
          </a:p>
          <a:p>
            <a:endParaRPr lang="pt-BR" dirty="0"/>
          </a:p>
        </p:txBody>
      </p:sp>
    </p:spTree>
    <p:extLst>
      <p:ext uri="{BB962C8B-B14F-4D97-AF65-F5344CB8AC3E}">
        <p14:creationId xmlns:p14="http://schemas.microsoft.com/office/powerpoint/2010/main" val="2552673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95" y="792480"/>
            <a:ext cx="982654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a:extLst>
              <a:ext uri="{FF2B5EF4-FFF2-40B4-BE49-F238E27FC236}">
                <a16:creationId xmlns:a16="http://schemas.microsoft.com/office/drawing/2014/main" id="{9091F61E-0767-4CDA-BC4A-4BCDB788044F}"/>
              </a:ext>
            </a:extLst>
          </p:cNvPr>
          <p:cNvPicPr>
            <a:picLocks noChangeAspect="1"/>
          </p:cNvPicPr>
          <p:nvPr/>
        </p:nvPicPr>
        <p:blipFill>
          <a:blip r:embed="rId3"/>
          <a:stretch>
            <a:fillRect/>
          </a:stretch>
        </p:blipFill>
        <p:spPr>
          <a:xfrm>
            <a:off x="9201013" y="270712"/>
            <a:ext cx="2176461" cy="1341236"/>
          </a:xfrm>
          <a:prstGeom prst="rect">
            <a:avLst/>
          </a:prstGeom>
        </p:spPr>
      </p:pic>
    </p:spTree>
    <p:extLst>
      <p:ext uri="{BB962C8B-B14F-4D97-AF65-F5344CB8AC3E}">
        <p14:creationId xmlns:p14="http://schemas.microsoft.com/office/powerpoint/2010/main" val="4189655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449" y="365126"/>
            <a:ext cx="11801475" cy="877888"/>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106680" y="1295400"/>
            <a:ext cx="11948159" cy="5305425"/>
          </a:xfrm>
        </p:spPr>
        <p:txBody>
          <a:bodyPr>
            <a:noAutofit/>
          </a:bodyPr>
          <a:lstStyle/>
          <a:p>
            <a:pPr marL="0" indent="0">
              <a:buNone/>
            </a:pPr>
            <a:r>
              <a:rPr lang="pt-BR" sz="3600" dirty="0"/>
              <a:t>15•Insuflar o </a:t>
            </a:r>
            <a:r>
              <a:rPr lang="pt-BR" sz="3600" dirty="0" err="1"/>
              <a:t>balonete</a:t>
            </a:r>
            <a:r>
              <a:rPr lang="pt-BR" sz="3600" dirty="0"/>
              <a:t> com água destilada conforme recomendação do fabricante (10 a 15 ml), certificando-se de que a sonda está drenando adequadamente. Tracionar levemente a sonda.</a:t>
            </a:r>
          </a:p>
          <a:p>
            <a:pPr marL="0" indent="0">
              <a:buNone/>
            </a:pPr>
            <a:r>
              <a:rPr lang="pt-BR" sz="3600" dirty="0"/>
              <a:t>16•Fixar o cateter na raiz da coxa no sexo feminino. Retirar o campo fenestrado. Posicionar paciente.</a:t>
            </a:r>
          </a:p>
          <a:p>
            <a:pPr marL="0" indent="0">
              <a:buNone/>
            </a:pPr>
            <a:r>
              <a:rPr lang="pt-BR" sz="3600" dirty="0"/>
              <a:t>17• Realizar nova higienização das mãos; organizar material.</a:t>
            </a:r>
          </a:p>
          <a:p>
            <a:pPr marL="0" indent="0">
              <a:buNone/>
            </a:pPr>
            <a:r>
              <a:rPr lang="pt-BR" sz="3600" dirty="0"/>
              <a:t>18•Assegurar o registro em prontuário e no dispositivo para monitoramento do tempo de permanência e complicações. </a:t>
            </a:r>
          </a:p>
          <a:p>
            <a:endParaRPr lang="pt-BR" sz="3200" dirty="0"/>
          </a:p>
        </p:txBody>
      </p:sp>
    </p:spTree>
    <p:extLst>
      <p:ext uri="{BB962C8B-B14F-4D97-AF65-F5344CB8AC3E}">
        <p14:creationId xmlns:p14="http://schemas.microsoft.com/office/powerpoint/2010/main" val="2678415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30C62-4588-4BEC-AD56-C621FEB59DBA}"/>
              </a:ext>
            </a:extLst>
          </p:cNvPr>
          <p:cNvSpPr>
            <a:spLocks noGrp="1"/>
          </p:cNvSpPr>
          <p:nvPr>
            <p:ph type="title"/>
          </p:nvPr>
        </p:nvSpPr>
        <p:spPr/>
        <p:txBody>
          <a:bodyPr/>
          <a:lstStyle/>
          <a:p>
            <a:r>
              <a:rPr lang="pt-BR" b="1" dirty="0"/>
              <a:t>Sonda Vesical de Alivio (SVA)</a:t>
            </a:r>
          </a:p>
        </p:txBody>
      </p:sp>
      <p:sp>
        <p:nvSpPr>
          <p:cNvPr id="3" name="Espaço Reservado para Conteúdo 2">
            <a:extLst>
              <a:ext uri="{FF2B5EF4-FFF2-40B4-BE49-F238E27FC236}">
                <a16:creationId xmlns:a16="http://schemas.microsoft.com/office/drawing/2014/main" id="{5CDA3915-7CB9-4196-A0C3-182C6BAE7EE3}"/>
              </a:ext>
            </a:extLst>
          </p:cNvPr>
          <p:cNvSpPr>
            <a:spLocks noGrp="1"/>
          </p:cNvSpPr>
          <p:nvPr>
            <p:ph idx="1"/>
          </p:nvPr>
        </p:nvSpPr>
        <p:spPr>
          <a:xfrm>
            <a:off x="239697" y="1473693"/>
            <a:ext cx="11762913" cy="4718510"/>
          </a:xfrm>
        </p:spPr>
        <p:txBody>
          <a:bodyPr/>
          <a:lstStyle/>
          <a:p>
            <a:pPr marL="0" indent="0">
              <a:buNone/>
            </a:pPr>
            <a:r>
              <a:rPr lang="pt-BR" sz="4000" dirty="0"/>
              <a:t>Sonda Vesical de Alivio (SVA) </a:t>
            </a:r>
          </a:p>
          <a:p>
            <a:pPr marL="0" indent="0">
              <a:buNone/>
            </a:pPr>
            <a:r>
              <a:rPr lang="pt-BR" sz="4000" dirty="0"/>
              <a:t>• Consiste na introdução de um cateter da uretra até á bexiga. É uma técnica asséptica e invasiva.</a:t>
            </a:r>
          </a:p>
          <a:p>
            <a:pPr marL="0" indent="0">
              <a:buNone/>
            </a:pPr>
            <a:r>
              <a:rPr lang="pt-BR" sz="4000" dirty="0"/>
              <a:t> Pode ser prescrito pelo enfermeiro e tem como principal objetivo, o esvaziamento vesical diante à situações agudas de retenção urinária (pós-operatório) ou coleta de exames em casos distintos.</a:t>
            </a:r>
          </a:p>
          <a:p>
            <a:endParaRPr lang="pt-BR" dirty="0"/>
          </a:p>
        </p:txBody>
      </p:sp>
      <p:pic>
        <p:nvPicPr>
          <p:cNvPr id="4" name="Imagem 3">
            <a:extLst>
              <a:ext uri="{FF2B5EF4-FFF2-40B4-BE49-F238E27FC236}">
                <a16:creationId xmlns:a16="http://schemas.microsoft.com/office/drawing/2014/main" id="{AE1D05D1-35E3-4C9E-BCE2-7590D6F8CFDD}"/>
              </a:ext>
            </a:extLst>
          </p:cNvPr>
          <p:cNvPicPr>
            <a:picLocks noChangeAspect="1"/>
          </p:cNvPicPr>
          <p:nvPr/>
        </p:nvPicPr>
        <p:blipFill>
          <a:blip r:embed="rId2"/>
          <a:stretch>
            <a:fillRect/>
          </a:stretch>
        </p:blipFill>
        <p:spPr>
          <a:xfrm>
            <a:off x="9313439" y="248791"/>
            <a:ext cx="2176461" cy="1341236"/>
          </a:xfrm>
          <a:prstGeom prst="rect">
            <a:avLst/>
          </a:prstGeom>
        </p:spPr>
      </p:pic>
    </p:spTree>
    <p:extLst>
      <p:ext uri="{BB962C8B-B14F-4D97-AF65-F5344CB8AC3E}">
        <p14:creationId xmlns:p14="http://schemas.microsoft.com/office/powerpoint/2010/main" val="634750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Cateterismo vesical de alivio</a:t>
            </a:r>
            <a:br>
              <a:rPr lang="pt-BR" dirty="0"/>
            </a:br>
            <a:endParaRPr lang="pt-BR" dirty="0"/>
          </a:p>
        </p:txBody>
      </p:sp>
      <p:sp>
        <p:nvSpPr>
          <p:cNvPr id="3" name="Espaço Reservado para Conteúdo 2"/>
          <p:cNvSpPr>
            <a:spLocks noGrp="1"/>
          </p:cNvSpPr>
          <p:nvPr>
            <p:ph idx="1"/>
          </p:nvPr>
        </p:nvSpPr>
        <p:spPr>
          <a:xfrm>
            <a:off x="152400" y="1264920"/>
            <a:ext cx="11871960" cy="5471160"/>
          </a:xfrm>
        </p:spPr>
        <p:txBody>
          <a:bodyPr>
            <a:normAutofit fontScale="92500" lnSpcReduction="20000"/>
          </a:bodyPr>
          <a:lstStyle/>
          <a:p>
            <a:endParaRPr lang="pt-BR" sz="3500" dirty="0"/>
          </a:p>
          <a:p>
            <a:r>
              <a:rPr lang="pt-BR" sz="3500" dirty="0"/>
              <a:t>-Seguir o passo a passo do cateterismo de demora, observando a técnica asséptica de inserção.</a:t>
            </a:r>
          </a:p>
          <a:p>
            <a:r>
              <a:rPr lang="pt-BR" sz="3500" dirty="0"/>
              <a:t>-Lubrificar a ponta da sonda com gel lubrificante com auxilio da gaze (se o cateterismo for para coleta de material para exame laboratorial não é recomendado o uso de lubrificante).</a:t>
            </a:r>
          </a:p>
          <a:p>
            <a:r>
              <a:rPr lang="pt-BR" sz="3500" dirty="0"/>
              <a:t>-Com auxilio de uma gaze retrair o prepúcio com a mão não dominante e introduzir a sonda com a mão dominante;</a:t>
            </a:r>
          </a:p>
          <a:p>
            <a:r>
              <a:rPr lang="pt-BR" sz="3500" dirty="0"/>
              <a:t>-Observar drenagem de urina pelo cateter;</a:t>
            </a:r>
          </a:p>
          <a:p>
            <a:r>
              <a:rPr lang="pt-BR" sz="3500" dirty="0"/>
              <a:t>-Se cateterismo para coleta de material, desprezar o primeiro jato; em seguida colocar a quantidade necessária no frasco coletor;</a:t>
            </a:r>
          </a:p>
          <a:p>
            <a:r>
              <a:rPr lang="pt-BR" sz="3500" dirty="0"/>
              <a:t>-Ao término retirar a sonda cuidadosamente.</a:t>
            </a:r>
          </a:p>
          <a:p>
            <a:pPr marL="0" indent="0">
              <a:buNone/>
            </a:pPr>
            <a:r>
              <a:rPr lang="pt-BR" sz="3500" dirty="0"/>
              <a:t> </a:t>
            </a:r>
          </a:p>
          <a:p>
            <a:endParaRPr lang="pt-BR" dirty="0"/>
          </a:p>
        </p:txBody>
      </p:sp>
    </p:spTree>
    <p:extLst>
      <p:ext uri="{BB962C8B-B14F-4D97-AF65-F5344CB8AC3E}">
        <p14:creationId xmlns:p14="http://schemas.microsoft.com/office/powerpoint/2010/main" val="1401265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11CD8-4BCD-4159-9F1C-B60FAE39FB11}"/>
              </a:ext>
            </a:extLst>
          </p:cNvPr>
          <p:cNvSpPr>
            <a:spLocks noGrp="1"/>
          </p:cNvSpPr>
          <p:nvPr>
            <p:ph type="title"/>
          </p:nvPr>
        </p:nvSpPr>
        <p:spPr>
          <a:xfrm>
            <a:off x="838200" y="365125"/>
            <a:ext cx="10515600" cy="735013"/>
          </a:xfrm>
        </p:spPr>
        <p:txBody>
          <a:bodyPr/>
          <a:lstStyle/>
          <a:p>
            <a:r>
              <a:rPr lang="pt-BR" b="1" dirty="0"/>
              <a:t>Avaliação de Enfermagem</a:t>
            </a:r>
          </a:p>
        </p:txBody>
      </p:sp>
      <p:sp>
        <p:nvSpPr>
          <p:cNvPr id="3" name="Espaço Reservado para Conteúdo 2">
            <a:extLst>
              <a:ext uri="{FF2B5EF4-FFF2-40B4-BE49-F238E27FC236}">
                <a16:creationId xmlns:a16="http://schemas.microsoft.com/office/drawing/2014/main" id="{35177FE7-000A-4834-B30F-41DE4F4249FE}"/>
              </a:ext>
            </a:extLst>
          </p:cNvPr>
          <p:cNvSpPr>
            <a:spLocks noGrp="1"/>
          </p:cNvSpPr>
          <p:nvPr>
            <p:ph idx="1"/>
          </p:nvPr>
        </p:nvSpPr>
        <p:spPr>
          <a:xfrm>
            <a:off x="342900" y="1200150"/>
            <a:ext cx="11558588" cy="5357813"/>
          </a:xfrm>
        </p:spPr>
        <p:txBody>
          <a:bodyPr>
            <a:normAutofit/>
          </a:bodyPr>
          <a:lstStyle/>
          <a:p>
            <a:r>
              <a:rPr lang="pt-BR" sz="3200" dirty="0"/>
              <a:t>A diurese medida deve ser igual à ingestão de líquidos. </a:t>
            </a:r>
          </a:p>
          <a:p>
            <a:r>
              <a:rPr lang="pt-BR" sz="3200" dirty="0"/>
              <a:t>A bexiga é impalpável após a micção. </a:t>
            </a:r>
          </a:p>
          <a:p>
            <a:r>
              <a:rPr lang="pt-BR" sz="3200" dirty="0"/>
              <a:t>A urocultura não deve revelar o crescimento de bactérias. </a:t>
            </a:r>
          </a:p>
          <a:p>
            <a:r>
              <a:rPr lang="pt-BR" sz="3200" dirty="0"/>
              <a:t>O paciente não deve ter queixas de disúria, sensação de prurido ou de queimação no meato uretral, urgência miccional ou frequência anormal. </a:t>
            </a:r>
          </a:p>
          <a:p>
            <a:r>
              <a:rPr lang="pt-BR" sz="3200" dirty="0"/>
              <a:t>Observe se a urina é transparente. </a:t>
            </a:r>
          </a:p>
          <a:p>
            <a:r>
              <a:rPr lang="pt-BR" sz="3200" dirty="0"/>
              <a:t>A inspeção do períneo não revela sinais de inflamação ou se escoriação.</a:t>
            </a:r>
          </a:p>
          <a:p>
            <a:r>
              <a:rPr lang="pt-BR" sz="3200" dirty="0"/>
              <a:t>O paciente nega desconforto devido à colocação de cateter.</a:t>
            </a:r>
          </a:p>
          <a:p>
            <a:endParaRPr lang="pt-BR" sz="3200" dirty="0"/>
          </a:p>
          <a:p>
            <a:endParaRPr lang="pt-BR" sz="3200" dirty="0"/>
          </a:p>
          <a:p>
            <a:endParaRPr lang="pt-BR" sz="3200" dirty="0"/>
          </a:p>
        </p:txBody>
      </p:sp>
    </p:spTree>
    <p:extLst>
      <p:ext uri="{BB962C8B-B14F-4D97-AF65-F5344CB8AC3E}">
        <p14:creationId xmlns:p14="http://schemas.microsoft.com/office/powerpoint/2010/main" val="2287505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9313"/>
          </a:xfrm>
        </p:spPr>
        <p:txBody>
          <a:bodyPr/>
          <a:lstStyle/>
          <a:p>
            <a:r>
              <a:rPr lang="pt-BR" b="1" dirty="0"/>
              <a:t>Remoção da sonda</a:t>
            </a:r>
          </a:p>
        </p:txBody>
      </p:sp>
      <p:sp>
        <p:nvSpPr>
          <p:cNvPr id="3" name="Espaço Reservado para Conteúdo 2"/>
          <p:cNvSpPr>
            <a:spLocks noGrp="1"/>
          </p:cNvSpPr>
          <p:nvPr>
            <p:ph idx="1"/>
          </p:nvPr>
        </p:nvSpPr>
        <p:spPr>
          <a:xfrm>
            <a:off x="185737" y="1185863"/>
            <a:ext cx="11730037" cy="4991100"/>
          </a:xfrm>
        </p:spPr>
        <p:txBody>
          <a:bodyPr>
            <a:normAutofit/>
          </a:bodyPr>
          <a:lstStyle/>
          <a:p>
            <a:r>
              <a:rPr lang="pt-BR" sz="3200" dirty="0"/>
              <a:t>A recomendação de </a:t>
            </a:r>
            <a:r>
              <a:rPr lang="pt-BR" sz="3200" dirty="0" err="1"/>
              <a:t>clampeamento</a:t>
            </a:r>
            <a:r>
              <a:rPr lang="pt-BR" sz="3200" dirty="0"/>
              <a:t> intermitente do cateter prévio à remoção de sonda vesical de demora ou qualquer outro preparo, independentemente do tempo de permanência do dispositivo, apesar de muito comum na rotina dos serviços de saúde, não possui evidências científicas de benefício.</a:t>
            </a:r>
          </a:p>
          <a:p>
            <a:r>
              <a:rPr lang="pt-BR" sz="3200" dirty="0"/>
              <a:t>Pessoas que estão em uso de cateteres urinários devem ser avaliadas com frequência para a possibilidade de remoção</a:t>
            </a:r>
            <a:r>
              <a:rPr lang="pt-BR" sz="3200" b="1" dirty="0"/>
              <a:t>*</a:t>
            </a:r>
            <a:r>
              <a:rPr lang="pt-BR" sz="3200" dirty="0"/>
              <a:t> do dispositivo e retomada da micção espontânea, conduta que diminui o risco de infecções do trato urinário e de sequelas, como incontinência e retenção urinária.</a:t>
            </a:r>
          </a:p>
          <a:p>
            <a:endParaRPr lang="pt-BR" sz="3200" dirty="0"/>
          </a:p>
        </p:txBody>
      </p:sp>
    </p:spTree>
    <p:extLst>
      <p:ext uri="{BB962C8B-B14F-4D97-AF65-F5344CB8AC3E}">
        <p14:creationId xmlns:p14="http://schemas.microsoft.com/office/powerpoint/2010/main" val="1459208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63563"/>
          </a:xfrm>
        </p:spPr>
        <p:txBody>
          <a:bodyPr>
            <a:normAutofit fontScale="90000"/>
          </a:bodyPr>
          <a:lstStyle/>
          <a:p>
            <a:r>
              <a:rPr lang="pt-BR" b="1" dirty="0"/>
              <a:t>Remoção da sonda</a:t>
            </a:r>
          </a:p>
        </p:txBody>
      </p:sp>
      <p:sp>
        <p:nvSpPr>
          <p:cNvPr id="3" name="Espaço Reservado para Conteúdo 2"/>
          <p:cNvSpPr>
            <a:spLocks noGrp="1"/>
          </p:cNvSpPr>
          <p:nvPr>
            <p:ph idx="1"/>
          </p:nvPr>
        </p:nvSpPr>
        <p:spPr>
          <a:xfrm>
            <a:off x="142875" y="871538"/>
            <a:ext cx="11772899" cy="5800725"/>
          </a:xfrm>
        </p:spPr>
        <p:txBody>
          <a:bodyPr>
            <a:noAutofit/>
          </a:bodyPr>
          <a:lstStyle/>
          <a:p>
            <a:r>
              <a:rPr lang="pt-BR" sz="3600" dirty="0"/>
              <a:t>Proceder com a remoção não traumática. </a:t>
            </a:r>
          </a:p>
          <a:p>
            <a:r>
              <a:rPr lang="pt-BR" sz="3600" dirty="0"/>
              <a:t>Esvaziar completamente o </a:t>
            </a:r>
            <a:r>
              <a:rPr lang="pt-BR" sz="3600" dirty="0" err="1"/>
              <a:t>balonete</a:t>
            </a:r>
            <a:r>
              <a:rPr lang="pt-BR" sz="3600" dirty="0"/>
              <a:t> – conectar uma seringa com êmbolo retraído e deixar o líquido drenar espontaneamente, sem aspirar – ele pode conter de 10 a 20 ml de solução, nos casos de procedimentos </a:t>
            </a:r>
            <a:r>
              <a:rPr lang="pt-BR" sz="3600" dirty="0" err="1"/>
              <a:t>endourológicos</a:t>
            </a:r>
            <a:r>
              <a:rPr lang="pt-BR" sz="3600" dirty="0"/>
              <a:t> podem chegar a 30 a 60 ml. </a:t>
            </a:r>
          </a:p>
          <a:p>
            <a:r>
              <a:rPr lang="pt-BR" sz="3600" dirty="0"/>
              <a:t>Tracionar a sonda lenta e gentilmente, havendo qualquer resistência, atentar para a possibilidade do </a:t>
            </a:r>
            <a:r>
              <a:rPr lang="pt-BR" sz="3600" dirty="0" err="1"/>
              <a:t>balonete</a:t>
            </a:r>
            <a:r>
              <a:rPr lang="pt-BR" sz="3600" dirty="0"/>
              <a:t> não ter sido esvaziado completamente (repetir o procedimento de esvaziamento do </a:t>
            </a:r>
            <a:r>
              <a:rPr lang="pt-BR" sz="3600" dirty="0" err="1"/>
              <a:t>balonete</a:t>
            </a:r>
            <a:r>
              <a:rPr lang="pt-BR" sz="3600" dirty="0"/>
              <a:t>). Permanecendo a resistência, encaminhar para serviço hospitalar de referência.</a:t>
            </a:r>
          </a:p>
        </p:txBody>
      </p:sp>
    </p:spTree>
    <p:extLst>
      <p:ext uri="{BB962C8B-B14F-4D97-AF65-F5344CB8AC3E}">
        <p14:creationId xmlns:p14="http://schemas.microsoft.com/office/powerpoint/2010/main" val="256810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Remoção da sonda</a:t>
            </a:r>
          </a:p>
        </p:txBody>
      </p:sp>
      <p:sp>
        <p:nvSpPr>
          <p:cNvPr id="3" name="Espaço Reservado para Conteúdo 2"/>
          <p:cNvSpPr>
            <a:spLocks noGrp="1"/>
          </p:cNvSpPr>
          <p:nvPr>
            <p:ph idx="1"/>
          </p:nvPr>
        </p:nvSpPr>
        <p:spPr>
          <a:xfrm>
            <a:off x="271463" y="1557338"/>
            <a:ext cx="11630025" cy="5029200"/>
          </a:xfrm>
        </p:spPr>
        <p:txBody>
          <a:bodyPr/>
          <a:lstStyle/>
          <a:p>
            <a:r>
              <a:rPr lang="pt-BR" sz="3200" dirty="0"/>
              <a:t>Nos primeiros dias após a remoção, a micção espontânea pode causar ardência e a coloração pode estar ligeiramente tingida de sangue. </a:t>
            </a:r>
          </a:p>
          <a:p>
            <a:r>
              <a:rPr lang="pt-BR" sz="3200" dirty="0"/>
              <a:t>Orientar sobre ingesta hídrica e uma rotina de idas ao banheiro, a cada 4 a 6 horas, independentemente da vontade de urinar. A partir dessa rotina o acompanhamento deve ser de acordo com as queixas que a pessoa apresentar.</a:t>
            </a:r>
          </a:p>
          <a:p>
            <a:r>
              <a:rPr lang="pt-BR" sz="3200" dirty="0"/>
              <a:t>Orientar sobre sinais de infecção (febre, dor abdominal, urina com mau cheiro, hematúria) e, na vigência dos mesmos, procurar o serviço de saúde imediatamente.</a:t>
            </a:r>
          </a:p>
          <a:p>
            <a:endParaRPr lang="pt-BR" dirty="0"/>
          </a:p>
          <a:p>
            <a:endParaRPr lang="pt-BR" dirty="0"/>
          </a:p>
        </p:txBody>
      </p:sp>
    </p:spTree>
    <p:extLst>
      <p:ext uri="{BB962C8B-B14F-4D97-AF65-F5344CB8AC3E}">
        <p14:creationId xmlns:p14="http://schemas.microsoft.com/office/powerpoint/2010/main" val="4255582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63600"/>
          </a:xfrm>
        </p:spPr>
        <p:txBody>
          <a:bodyPr/>
          <a:lstStyle/>
          <a:p>
            <a:r>
              <a:rPr lang="pt-BR" b="1" dirty="0"/>
              <a:t>Cuidados de enfermagem com a SVD</a:t>
            </a:r>
          </a:p>
        </p:txBody>
      </p:sp>
      <p:sp>
        <p:nvSpPr>
          <p:cNvPr id="3" name="Espaço Reservado para Conteúdo 2"/>
          <p:cNvSpPr>
            <a:spLocks noGrp="1"/>
          </p:cNvSpPr>
          <p:nvPr>
            <p:ph idx="1"/>
          </p:nvPr>
        </p:nvSpPr>
        <p:spPr>
          <a:xfrm>
            <a:off x="371475" y="1671638"/>
            <a:ext cx="11487150" cy="4886325"/>
          </a:xfrm>
        </p:spPr>
        <p:txBody>
          <a:bodyPr>
            <a:normAutofit lnSpcReduction="10000"/>
          </a:bodyPr>
          <a:lstStyle/>
          <a:p>
            <a:r>
              <a:rPr lang="pt-BR" dirty="0"/>
              <a:t>Lavar as mãos antes e após manipular a sonda e o coletor.</a:t>
            </a:r>
          </a:p>
          <a:p>
            <a:r>
              <a:rPr lang="pt-BR" dirty="0"/>
              <a:t>Utilizar sempre sistema de drenagem fechado estéril.</a:t>
            </a:r>
          </a:p>
          <a:p>
            <a:r>
              <a:rPr lang="pt-BR" dirty="0"/>
              <a:t>Manter a bolsa coletora abaixo do nível da bexiga sem encostá-la no chão. </a:t>
            </a:r>
          </a:p>
          <a:p>
            <a:r>
              <a:rPr lang="pt-BR" dirty="0" err="1"/>
              <a:t>Clampear</a:t>
            </a:r>
            <a:r>
              <a:rPr lang="pt-BR" dirty="0"/>
              <a:t> a extensão do sistema de drenagem, quando for necessário elevar a bolsa acima do nível da bexiga.</a:t>
            </a:r>
          </a:p>
          <a:p>
            <a:r>
              <a:rPr lang="pt-BR" dirty="0"/>
              <a:t>Para coleta de urina, realizá-la no local adequado fazendo antes desinfecção da área a ser puncionada com álcool a 70%. </a:t>
            </a:r>
            <a:r>
              <a:rPr lang="pt-BR" dirty="0" err="1"/>
              <a:t>Bacteriúria</a:t>
            </a:r>
            <a:r>
              <a:rPr lang="pt-BR" dirty="0"/>
              <a:t> - ↑1005 UFC/ml de urina. </a:t>
            </a:r>
          </a:p>
          <a:p>
            <a:r>
              <a:rPr lang="pt-BR" dirty="0"/>
              <a:t> Desprezar a urina quando o volume atingir 2/3 da capacidade da bolsa e/ou a cada 6h • Não desconectar o sistema de drenagem da sonda  Utilizar, preferencialmente, sondas de silicone nas </a:t>
            </a:r>
            <a:r>
              <a:rPr lang="pt-BR" dirty="0" err="1"/>
              <a:t>cateterizações</a:t>
            </a:r>
            <a:r>
              <a:rPr lang="pt-BR" dirty="0"/>
              <a:t> a longo prazo.</a:t>
            </a:r>
          </a:p>
        </p:txBody>
      </p:sp>
    </p:spTree>
    <p:extLst>
      <p:ext uri="{BB962C8B-B14F-4D97-AF65-F5344CB8AC3E}">
        <p14:creationId xmlns:p14="http://schemas.microsoft.com/office/powerpoint/2010/main" val="566487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20725"/>
          </a:xfrm>
        </p:spPr>
        <p:txBody>
          <a:bodyPr/>
          <a:lstStyle/>
          <a:p>
            <a:r>
              <a:rPr lang="pt-BR" b="1" dirty="0"/>
              <a:t>Cuidados de enfermagem com a SVD</a:t>
            </a:r>
            <a:endParaRPr lang="pt-BR" dirty="0"/>
          </a:p>
        </p:txBody>
      </p:sp>
      <p:sp>
        <p:nvSpPr>
          <p:cNvPr id="3" name="Espaço Reservado para Conteúdo 2"/>
          <p:cNvSpPr>
            <a:spLocks noGrp="1"/>
          </p:cNvSpPr>
          <p:nvPr>
            <p:ph idx="1"/>
          </p:nvPr>
        </p:nvSpPr>
        <p:spPr>
          <a:xfrm>
            <a:off x="396240" y="1356360"/>
            <a:ext cx="11460480" cy="4820603"/>
          </a:xfrm>
        </p:spPr>
        <p:txBody>
          <a:bodyPr>
            <a:normAutofit/>
          </a:bodyPr>
          <a:lstStyle/>
          <a:p>
            <a:r>
              <a:rPr lang="pt-BR" sz="3600" dirty="0"/>
              <a:t>Utilizar luva de procedimento quando for esvaziar a bolsa coletora  Observar se há presença de </a:t>
            </a:r>
            <a:r>
              <a:rPr lang="pt-BR" sz="3600" dirty="0" err="1"/>
              <a:t>bexigoma</a:t>
            </a:r>
            <a:r>
              <a:rPr lang="pt-BR" sz="3600" dirty="0"/>
              <a:t>.</a:t>
            </a:r>
          </a:p>
          <a:p>
            <a:r>
              <a:rPr lang="pt-BR" sz="3600" dirty="0"/>
              <a:t> Realizar higiene do meato urinário com água e sabão no banho e às trocas de fralda.</a:t>
            </a:r>
          </a:p>
          <a:p>
            <a:r>
              <a:rPr lang="pt-BR" sz="3600" dirty="0"/>
              <a:t>Não insuflar o </a:t>
            </a:r>
            <a:r>
              <a:rPr lang="pt-BR" sz="3600" dirty="0" err="1"/>
              <a:t>balonete</a:t>
            </a:r>
            <a:r>
              <a:rPr lang="pt-BR" sz="3600" dirty="0"/>
              <a:t> antes de apresentar retorno urinário </a:t>
            </a:r>
          </a:p>
          <a:p>
            <a:r>
              <a:rPr lang="pt-BR" sz="3600" dirty="0"/>
              <a:t> Trocar a fixação do cateter a cada 24h – após banho </a:t>
            </a:r>
          </a:p>
          <a:p>
            <a:r>
              <a:rPr lang="pt-BR" sz="3600" dirty="0"/>
              <a:t> Anotar o volume na folha de Balanço hídrico. </a:t>
            </a:r>
          </a:p>
        </p:txBody>
      </p:sp>
    </p:spTree>
    <p:extLst>
      <p:ext uri="{BB962C8B-B14F-4D97-AF65-F5344CB8AC3E}">
        <p14:creationId xmlns:p14="http://schemas.microsoft.com/office/powerpoint/2010/main" val="138017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1E51A-1FEE-4723-9EA1-59E21DE398F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044579E-9F23-41CE-8C1C-9CAB7366ADC6}"/>
              </a:ext>
            </a:extLst>
          </p:cNvPr>
          <p:cNvSpPr>
            <a:spLocks noGrp="1"/>
          </p:cNvSpPr>
          <p:nvPr>
            <p:ph idx="1"/>
          </p:nvPr>
        </p:nvSpPr>
        <p:spPr/>
        <p:txBody>
          <a:bodyPr/>
          <a:lstStyle/>
          <a:p>
            <a:endParaRPr lang="pt-BR" dirty="0"/>
          </a:p>
        </p:txBody>
      </p:sp>
      <p:pic>
        <p:nvPicPr>
          <p:cNvPr id="1026" name="Picture 2" descr="Necessidades Humanas BÃ¡sicas-NHB&#10;â¢ Segundo Abraham Maslow, o&#10;homem Ã© motivado segundo suas&#10;necessidades que se manifestam ...">
            <a:extLst>
              <a:ext uri="{FF2B5EF4-FFF2-40B4-BE49-F238E27FC236}">
                <a16:creationId xmlns:a16="http://schemas.microsoft.com/office/drawing/2014/main" id="{0490491F-41BB-46DA-8AE2-8DBCEB13D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65125"/>
            <a:ext cx="10148711" cy="565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9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99795"/>
          </a:xfrm>
        </p:spPr>
        <p:txBody>
          <a:bodyPr/>
          <a:lstStyle/>
          <a:p>
            <a:r>
              <a:rPr lang="pt-BR" b="1" dirty="0"/>
              <a:t>Cuidados de enfermagem com a SVD</a:t>
            </a:r>
            <a:endParaRPr lang="pt-BR" dirty="0"/>
          </a:p>
        </p:txBody>
      </p:sp>
      <p:sp>
        <p:nvSpPr>
          <p:cNvPr id="3" name="Espaço Reservado para Conteúdo 2"/>
          <p:cNvSpPr>
            <a:spLocks noGrp="1"/>
          </p:cNvSpPr>
          <p:nvPr>
            <p:ph idx="1"/>
          </p:nvPr>
        </p:nvSpPr>
        <p:spPr>
          <a:xfrm>
            <a:off x="167640" y="1417320"/>
            <a:ext cx="11795760" cy="4759643"/>
          </a:xfrm>
        </p:spPr>
        <p:txBody>
          <a:bodyPr>
            <a:normAutofit lnSpcReduction="10000"/>
          </a:bodyPr>
          <a:lstStyle/>
          <a:p>
            <a:r>
              <a:rPr lang="pt-BR" dirty="0"/>
              <a:t>o cateter deve ser fixado apropriadamente, para evitar movimentação, assim minimizando traumatismo; </a:t>
            </a:r>
          </a:p>
          <a:p>
            <a:r>
              <a:rPr lang="pt-BR" dirty="0"/>
              <a:t> Escolher o tamanho correto do cateter, de acordo com as características do paciente e indicação; </a:t>
            </a:r>
          </a:p>
          <a:p>
            <a:r>
              <a:rPr lang="pt-BR" dirty="0"/>
              <a:t>A </a:t>
            </a:r>
            <a:r>
              <a:rPr lang="pt-BR" dirty="0" err="1"/>
              <a:t>cateterização</a:t>
            </a:r>
            <a:r>
              <a:rPr lang="pt-BR" dirty="0"/>
              <a:t> prolongada leva à </a:t>
            </a:r>
            <a:r>
              <a:rPr lang="pt-BR" dirty="0" err="1"/>
              <a:t>bacteriuria</a:t>
            </a:r>
            <a:r>
              <a:rPr lang="pt-BR" dirty="0"/>
              <a:t> assintomática em mais de 90% dos pacientes, não sendo recomendado o seu tratamento, já que é pouco efetivo e há probabilidade de selecionar germes resistentes. • o tempo de permanência do cateter deve ser monitorado de acordo com as condições clínicas do paciente.</a:t>
            </a:r>
          </a:p>
          <a:p>
            <a:r>
              <a:rPr lang="pt-BR" dirty="0"/>
              <a:t> O cateter não deve ser mantido no paciente sem indicação clínica criteriosa. </a:t>
            </a:r>
          </a:p>
          <a:p>
            <a:r>
              <a:rPr lang="pt-BR" dirty="0"/>
              <a:t>Resolução n°0450/2013 do Conselho </a:t>
            </a:r>
            <a:r>
              <a:rPr lang="pt-BR" dirty="0" err="1"/>
              <a:t>FederaL</a:t>
            </a:r>
            <a:endParaRPr lang="pt-BR" dirty="0"/>
          </a:p>
        </p:txBody>
      </p:sp>
    </p:spTree>
    <p:extLst>
      <p:ext uri="{BB962C8B-B14F-4D97-AF65-F5344CB8AC3E}">
        <p14:creationId xmlns:p14="http://schemas.microsoft.com/office/powerpoint/2010/main" val="14869443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38835"/>
          </a:xfrm>
        </p:spPr>
        <p:txBody>
          <a:bodyPr/>
          <a:lstStyle/>
          <a:p>
            <a:r>
              <a:rPr lang="pt-BR" b="1" dirty="0"/>
              <a:t>Complicações do CVD</a:t>
            </a:r>
          </a:p>
        </p:txBody>
      </p:sp>
      <p:sp>
        <p:nvSpPr>
          <p:cNvPr id="3" name="Espaço Reservado para Conteúdo 2"/>
          <p:cNvSpPr>
            <a:spLocks noGrp="1"/>
          </p:cNvSpPr>
          <p:nvPr>
            <p:ph idx="1"/>
          </p:nvPr>
        </p:nvSpPr>
        <p:spPr>
          <a:xfrm>
            <a:off x="350520" y="1447800"/>
            <a:ext cx="11612880" cy="5151120"/>
          </a:xfrm>
        </p:spPr>
        <p:txBody>
          <a:bodyPr>
            <a:normAutofit lnSpcReduction="10000"/>
          </a:bodyPr>
          <a:lstStyle/>
          <a:p>
            <a:r>
              <a:rPr lang="pt-BR" dirty="0"/>
              <a:t>Infecção do trato urinário </a:t>
            </a:r>
          </a:p>
          <a:p>
            <a:r>
              <a:rPr lang="pt-BR" dirty="0"/>
              <a:t>Lesão uretral e bexiga </a:t>
            </a:r>
          </a:p>
          <a:p>
            <a:r>
              <a:rPr lang="pt-BR" dirty="0"/>
              <a:t>Obstrução do cateter </a:t>
            </a:r>
          </a:p>
          <a:p>
            <a:r>
              <a:rPr lang="pt-BR" dirty="0"/>
              <a:t>Infecção </a:t>
            </a:r>
            <a:r>
              <a:rPr lang="pt-BR" dirty="0" err="1"/>
              <a:t>periurinária</a:t>
            </a:r>
            <a:r>
              <a:rPr lang="pt-BR" dirty="0"/>
              <a:t> localizada (fístula uretral, abscesso escrotal, IRA </a:t>
            </a:r>
          </a:p>
          <a:p>
            <a:r>
              <a:rPr lang="pt-BR" dirty="0"/>
              <a:t>cálculo renal </a:t>
            </a:r>
          </a:p>
          <a:p>
            <a:r>
              <a:rPr lang="pt-BR" dirty="0"/>
              <a:t>Alergia ao </a:t>
            </a:r>
            <a:r>
              <a:rPr lang="pt-BR" dirty="0" err="1"/>
              <a:t>latex</a:t>
            </a:r>
            <a:endParaRPr lang="pt-BR" dirty="0"/>
          </a:p>
          <a:p>
            <a:r>
              <a:rPr lang="pt-BR" dirty="0"/>
              <a:t>Obs.: O crescimento bacteriano inicia-se após a instalação do CVD, numa proporção de 5-10% ao dia, e estará presente em todos os pacientes ao final de quatro semanas. </a:t>
            </a:r>
          </a:p>
          <a:p>
            <a:r>
              <a:rPr lang="pt-BR" dirty="0"/>
              <a:t> O potencial risco para ITU associado ao cateter intermitente é inferior, sendo de 3,1% e quando na ausência de cateter vesical de 1,4%.</a:t>
            </a:r>
          </a:p>
        </p:txBody>
      </p:sp>
    </p:spTree>
    <p:extLst>
      <p:ext uri="{BB962C8B-B14F-4D97-AF65-F5344CB8AC3E}">
        <p14:creationId xmlns:p14="http://schemas.microsoft.com/office/powerpoint/2010/main" val="280929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Complicações do CVD</a:t>
            </a:r>
            <a:endParaRPr lang="pt-BR" dirty="0"/>
          </a:p>
        </p:txBody>
      </p:sp>
      <p:sp>
        <p:nvSpPr>
          <p:cNvPr id="3" name="Espaço Reservado para Conteúdo 2"/>
          <p:cNvSpPr>
            <a:spLocks noGrp="1"/>
          </p:cNvSpPr>
          <p:nvPr>
            <p:ph idx="1"/>
          </p:nvPr>
        </p:nvSpPr>
        <p:spPr>
          <a:xfrm>
            <a:off x="381001" y="1432560"/>
            <a:ext cx="11363324" cy="4744403"/>
          </a:xfrm>
        </p:spPr>
        <p:txBody>
          <a:bodyPr/>
          <a:lstStyle/>
          <a:p>
            <a:r>
              <a:rPr lang="pt-BR" sz="3200" b="1" dirty="0"/>
              <a:t>Fatores </a:t>
            </a:r>
            <a:r>
              <a:rPr lang="pt-BR" sz="3200" b="1" dirty="0" err="1"/>
              <a:t>Preveníveis</a:t>
            </a:r>
            <a:r>
              <a:rPr lang="pt-BR" sz="3200" dirty="0"/>
              <a:t>: Higienização íntima; Técnica correta; Prevenção de lesões; Cuidados com o cateter e sistema de drenagem. O próprio cateter. Refluxo urinário; desconexão do sistema.</a:t>
            </a:r>
          </a:p>
          <a:p>
            <a:r>
              <a:rPr lang="pt-BR" sz="3200" b="1" dirty="0"/>
              <a:t>Fatores Não </a:t>
            </a:r>
            <a:r>
              <a:rPr lang="pt-BR" sz="3200" b="1" dirty="0" err="1"/>
              <a:t>Preveníveis</a:t>
            </a:r>
            <a:r>
              <a:rPr lang="pt-BR" sz="3200" b="1" dirty="0"/>
              <a:t>: </a:t>
            </a:r>
            <a:r>
              <a:rPr lang="pt-BR" sz="3200" dirty="0"/>
              <a:t>Hospedeiro; Flora bacteriana normal </a:t>
            </a:r>
            <a:r>
              <a:rPr lang="pt-BR" sz="3200" dirty="0" err="1"/>
              <a:t>Ph</a:t>
            </a:r>
            <a:r>
              <a:rPr lang="pt-BR" sz="3200" dirty="0"/>
              <a:t> da vagina e da urina </a:t>
            </a:r>
            <a:r>
              <a:rPr lang="pt-BR" sz="3200" dirty="0" err="1"/>
              <a:t>Anatomo</a:t>
            </a:r>
            <a:r>
              <a:rPr lang="pt-BR" sz="3200" dirty="0"/>
              <a:t> funcional; Genética; Concentração de ureia e ácidos orgânicos. </a:t>
            </a:r>
          </a:p>
          <a:p>
            <a:r>
              <a:rPr lang="pt-BR" sz="3200" dirty="0"/>
              <a:t>Fixação da sonda evita acidentes e </a:t>
            </a:r>
            <a:r>
              <a:rPr lang="pt-BR" sz="3200" dirty="0" err="1"/>
              <a:t>escarificação</a:t>
            </a:r>
            <a:r>
              <a:rPr lang="pt-BR" sz="3200" dirty="0"/>
              <a:t> da região </a:t>
            </a:r>
            <a:r>
              <a:rPr lang="pt-BR" sz="3200" dirty="0" err="1"/>
              <a:t>penoescrotal</a:t>
            </a:r>
            <a:r>
              <a:rPr lang="pt-BR" sz="3200" dirty="0"/>
              <a:t> e do colo vesical. No homem fixar na região inguinal ou supra púbica   e na mulher na face interna da coxa</a:t>
            </a:r>
          </a:p>
          <a:p>
            <a:endParaRPr lang="pt-BR" dirty="0"/>
          </a:p>
        </p:txBody>
      </p:sp>
    </p:spTree>
    <p:extLst>
      <p:ext uri="{BB962C8B-B14F-4D97-AF65-F5344CB8AC3E}">
        <p14:creationId xmlns:p14="http://schemas.microsoft.com/office/powerpoint/2010/main" val="582498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30275"/>
          </a:xfrm>
        </p:spPr>
        <p:txBody>
          <a:bodyPr/>
          <a:lstStyle/>
          <a:p>
            <a:r>
              <a:rPr lang="pt-BR" b="1" dirty="0"/>
              <a:t>Coleta de urina para exames:</a:t>
            </a:r>
          </a:p>
        </p:txBody>
      </p:sp>
      <p:sp>
        <p:nvSpPr>
          <p:cNvPr id="3" name="Espaço Reservado para Conteúdo 2"/>
          <p:cNvSpPr>
            <a:spLocks noGrp="1"/>
          </p:cNvSpPr>
          <p:nvPr>
            <p:ph idx="1"/>
          </p:nvPr>
        </p:nvSpPr>
        <p:spPr/>
        <p:txBody>
          <a:bodyPr/>
          <a:lstStyle/>
          <a:p>
            <a:endParaRPr lang="pt-B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66" y="1325880"/>
            <a:ext cx="10982434" cy="522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831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Dispositivos</a:t>
            </a:r>
          </a:p>
        </p:txBody>
      </p:sp>
      <p:sp>
        <p:nvSpPr>
          <p:cNvPr id="3" name="Espaço Reservado para Conteúdo 2"/>
          <p:cNvSpPr>
            <a:spLocks noGrp="1"/>
          </p:cNvSpPr>
          <p:nvPr>
            <p:ph idx="1"/>
          </p:nvPr>
        </p:nvSpPr>
        <p:spPr/>
        <p:txBody>
          <a:bodyPr/>
          <a:lstStyle/>
          <a:p>
            <a:r>
              <a:rPr lang="pt-BR" dirty="0"/>
              <a:t>Bolsa coletora ou saco coletor</a:t>
            </a:r>
          </a:p>
          <a:p>
            <a:r>
              <a:rPr lang="pt-BR" dirty="0" err="1"/>
              <a:t>Uropen</a:t>
            </a:r>
            <a:r>
              <a:rPr lang="pt-BR" dirty="0"/>
              <a:t>- para drenar a diurese de pacientes com incontinência.</a:t>
            </a:r>
          </a:p>
          <a:p>
            <a:r>
              <a:rPr lang="pt-BR" dirty="0"/>
              <a:t>Cateteres de alivio.</a:t>
            </a:r>
          </a:p>
          <a:p>
            <a:r>
              <a:rPr lang="pt-BR" dirty="0"/>
              <a:t>Irrigação</a:t>
            </a:r>
          </a:p>
          <a:p>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320" y="2743200"/>
            <a:ext cx="4312920"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8130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14339"/>
            <a:ext cx="10987087" cy="620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218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15098-F6B3-4635-972D-A7010ACF187E}"/>
              </a:ext>
            </a:extLst>
          </p:cNvPr>
          <p:cNvSpPr>
            <a:spLocks noGrp="1"/>
          </p:cNvSpPr>
          <p:nvPr>
            <p:ph type="title"/>
          </p:nvPr>
        </p:nvSpPr>
        <p:spPr>
          <a:xfrm>
            <a:off x="838200" y="365126"/>
            <a:ext cx="10515600" cy="691318"/>
          </a:xfrm>
        </p:spPr>
        <p:txBody>
          <a:bodyPr>
            <a:normAutofit fontScale="90000"/>
          </a:bodyPr>
          <a:lstStyle/>
          <a:p>
            <a:pPr algn="ctr"/>
            <a:r>
              <a:rPr lang="pt-BR" altLang="pt-BR" sz="3300" b="1" dirty="0">
                <a:solidFill>
                  <a:prstClr val="black"/>
                </a:solidFill>
                <a:latin typeface="Arial" panose="020B0604020202020204" pitchFamily="34" charset="0"/>
                <a:cs typeface="Arial" panose="020B0604020202020204" pitchFamily="34" charset="0"/>
              </a:rPr>
              <a:t>Cuidados e condutas na realização do cateterismo urinário de demora</a:t>
            </a:r>
            <a:endParaRPr lang="pt-BR" dirty="0"/>
          </a:p>
        </p:txBody>
      </p:sp>
      <p:sp>
        <p:nvSpPr>
          <p:cNvPr id="3" name="Espaço Reservado para Conteúdo 2">
            <a:extLst>
              <a:ext uri="{FF2B5EF4-FFF2-40B4-BE49-F238E27FC236}">
                <a16:creationId xmlns:a16="http://schemas.microsoft.com/office/drawing/2014/main" id="{A66FBF09-DB19-4A77-90FA-A9919169EDE9}"/>
              </a:ext>
            </a:extLst>
          </p:cNvPr>
          <p:cNvSpPr>
            <a:spLocks noGrp="1"/>
          </p:cNvSpPr>
          <p:nvPr>
            <p:ph idx="1"/>
          </p:nvPr>
        </p:nvSpPr>
        <p:spPr>
          <a:xfrm>
            <a:off x="266330" y="1056444"/>
            <a:ext cx="11087470" cy="5637319"/>
          </a:xfrm>
        </p:spPr>
        <p:txBody>
          <a:bodyPr>
            <a:normAutofit fontScale="77500" lnSpcReduction="20000"/>
          </a:bodyPr>
          <a:lstStyle/>
          <a:p>
            <a:r>
              <a:rPr lang="pt-BR" dirty="0"/>
              <a:t>Higienização das Mãos </a:t>
            </a:r>
          </a:p>
          <a:p>
            <a:r>
              <a:rPr lang="pt-BR" dirty="0"/>
              <a:t>Privacidade do paciente</a:t>
            </a:r>
          </a:p>
          <a:p>
            <a:r>
              <a:rPr lang="pt-BR" dirty="0"/>
              <a:t>Orientação</a:t>
            </a:r>
          </a:p>
          <a:p>
            <a:r>
              <a:rPr lang="pt-BR" dirty="0"/>
              <a:t>Higiene intima do paciente</a:t>
            </a:r>
          </a:p>
          <a:p>
            <a:r>
              <a:rPr lang="pt-BR" dirty="0"/>
              <a:t>Número de profissionais envolvidos</a:t>
            </a:r>
          </a:p>
          <a:p>
            <a:r>
              <a:rPr lang="pt-BR" dirty="0"/>
              <a:t>O uso do calibre adequado </a:t>
            </a:r>
          </a:p>
          <a:p>
            <a:r>
              <a:rPr lang="pt-BR" dirty="0"/>
              <a:t>Quantidade de Cloridrato de lidocaína gel (2%) </a:t>
            </a:r>
          </a:p>
          <a:p>
            <a:r>
              <a:rPr lang="pt-BR" dirty="0"/>
              <a:t>Antissepsia </a:t>
            </a:r>
          </a:p>
          <a:p>
            <a:r>
              <a:rPr lang="pt-BR" dirty="0"/>
              <a:t>Testar o </a:t>
            </a:r>
            <a:r>
              <a:rPr lang="pt-BR" dirty="0" err="1"/>
              <a:t>balonete</a:t>
            </a:r>
            <a:endParaRPr lang="pt-BR" dirty="0"/>
          </a:p>
          <a:p>
            <a:r>
              <a:rPr lang="pt-BR" dirty="0"/>
              <a:t>Traciona cateter após fixação </a:t>
            </a:r>
          </a:p>
          <a:p>
            <a:r>
              <a:rPr lang="pt-BR" dirty="0"/>
              <a:t>Registro do procedimento na bolsa coletora </a:t>
            </a:r>
          </a:p>
          <a:p>
            <a:r>
              <a:rPr lang="pt-BR" dirty="0"/>
              <a:t>Registro no prontuário</a:t>
            </a:r>
          </a:p>
          <a:p>
            <a:r>
              <a:rPr lang="pt-BR" dirty="0"/>
              <a:t>Intervalo do desprezo do volume de urina da bolsa coletora</a:t>
            </a:r>
          </a:p>
          <a:p>
            <a:r>
              <a:rPr lang="pt-BR" dirty="0"/>
              <a:t>Cuidados de Higiene paciente e cateter diários</a:t>
            </a:r>
          </a:p>
          <a:p>
            <a:r>
              <a:rPr lang="pt-BR" dirty="0"/>
              <a:t>O cateter deve ser fixado com fita hipoalergênica.</a:t>
            </a:r>
          </a:p>
          <a:p>
            <a:endParaRPr lang="pt-BR" dirty="0"/>
          </a:p>
        </p:txBody>
      </p:sp>
    </p:spTree>
    <p:extLst>
      <p:ext uri="{BB962C8B-B14F-4D97-AF65-F5344CB8AC3E}">
        <p14:creationId xmlns:p14="http://schemas.microsoft.com/office/powerpoint/2010/main" val="962563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4AF9B-A247-411D-8A67-1EA1DB7881CE}"/>
              </a:ext>
            </a:extLst>
          </p:cNvPr>
          <p:cNvSpPr>
            <a:spLocks noGrp="1"/>
          </p:cNvSpPr>
          <p:nvPr>
            <p:ph type="title"/>
          </p:nvPr>
        </p:nvSpPr>
        <p:spPr>
          <a:xfrm>
            <a:off x="838200" y="365125"/>
            <a:ext cx="10515600" cy="663575"/>
          </a:xfrm>
        </p:spPr>
        <p:txBody>
          <a:bodyPr>
            <a:normAutofit fontScale="90000"/>
          </a:bodyPr>
          <a:lstStyle/>
          <a:p>
            <a:r>
              <a:rPr lang="pt-BR" b="1" dirty="0"/>
              <a:t>Referências Bibliográficas</a:t>
            </a:r>
          </a:p>
        </p:txBody>
      </p:sp>
      <p:sp>
        <p:nvSpPr>
          <p:cNvPr id="3" name="Espaço Reservado para Conteúdo 2">
            <a:extLst>
              <a:ext uri="{FF2B5EF4-FFF2-40B4-BE49-F238E27FC236}">
                <a16:creationId xmlns:a16="http://schemas.microsoft.com/office/drawing/2014/main" id="{A054FB82-184D-4B33-8543-6DD3A89F672B}"/>
              </a:ext>
            </a:extLst>
          </p:cNvPr>
          <p:cNvSpPr>
            <a:spLocks noGrp="1"/>
          </p:cNvSpPr>
          <p:nvPr>
            <p:ph idx="1"/>
          </p:nvPr>
        </p:nvSpPr>
        <p:spPr>
          <a:xfrm>
            <a:off x="185737" y="899160"/>
            <a:ext cx="11687175" cy="5958839"/>
          </a:xfrm>
        </p:spPr>
        <p:txBody>
          <a:bodyPr>
            <a:normAutofit fontScale="92500" lnSpcReduction="10000"/>
          </a:bodyPr>
          <a:lstStyle/>
          <a:p>
            <a:endParaRPr lang="pt-BR" sz="3000" dirty="0"/>
          </a:p>
          <a:p>
            <a:r>
              <a:rPr lang="pt-BR" sz="3000" dirty="0"/>
              <a:t>NORTH AMERICAN NURSING DIAGNOSIS ASSOCIATION. </a:t>
            </a:r>
            <a:r>
              <a:rPr lang="pt-BR" sz="3000" b="1" dirty="0"/>
              <a:t>Diagnósticos de enfermagem da NANDA</a:t>
            </a:r>
            <a:r>
              <a:rPr lang="pt-BR" sz="3000" dirty="0"/>
              <a:t>: definições e classificação 2007-2008. Porto Alegre: Artmed, </a:t>
            </a:r>
            <a:r>
              <a:rPr lang="pt-BR" sz="3000"/>
              <a:t>2014.</a:t>
            </a:r>
          </a:p>
          <a:p>
            <a:r>
              <a:rPr lang="pt-BR" sz="3000"/>
              <a:t> </a:t>
            </a:r>
            <a:r>
              <a:rPr lang="pt-BR" sz="3000" dirty="0"/>
              <a:t>HORTA, W.A. Processo de enfermagem. São Paulo: EPU, 1979. </a:t>
            </a:r>
          </a:p>
          <a:p>
            <a:r>
              <a:rPr lang="pt-BR" sz="3000" dirty="0"/>
              <a:t>Atkinson, Leslie D e Murray, </a:t>
            </a:r>
            <a:r>
              <a:rPr lang="pt-BR" sz="3000" dirty="0" err="1"/>
              <a:t>Mery</a:t>
            </a:r>
            <a:r>
              <a:rPr lang="pt-BR" sz="3000" dirty="0"/>
              <a:t> Ellen.</a:t>
            </a:r>
            <a:r>
              <a:rPr lang="pt-BR" sz="3000" b="1" dirty="0"/>
              <a:t> Fundamentos de enfermagem</a:t>
            </a:r>
            <a:r>
              <a:rPr lang="pt-BR" sz="3000" dirty="0"/>
              <a:t>: introdução ao processo de </a:t>
            </a:r>
            <a:r>
              <a:rPr lang="pt-BR" sz="3000" dirty="0" err="1"/>
              <a:t>enfermagem.Rio</a:t>
            </a:r>
            <a:r>
              <a:rPr lang="pt-BR" sz="3000" dirty="0"/>
              <a:t> de Janeiro. Guanabara Koogan. 2015.</a:t>
            </a:r>
          </a:p>
          <a:p>
            <a:r>
              <a:rPr lang="pt-BR" sz="3000" dirty="0" err="1"/>
              <a:t>Volpato</a:t>
            </a:r>
            <a:r>
              <a:rPr lang="pt-BR" sz="3000" dirty="0"/>
              <a:t>, Andrea Cristine Bressane e Passos, Cristine dos Santos. </a:t>
            </a:r>
            <a:r>
              <a:rPr lang="pt-BR" sz="3000" b="1" dirty="0"/>
              <a:t>Técnicas Básicas de enfermagem</a:t>
            </a:r>
            <a:r>
              <a:rPr lang="pt-BR" sz="3000" dirty="0"/>
              <a:t>. 5ª ed. São Paulo: </a:t>
            </a:r>
            <a:r>
              <a:rPr lang="pt-BR" sz="3000" dirty="0" err="1"/>
              <a:t>Martinari</a:t>
            </a:r>
            <a:r>
              <a:rPr lang="pt-BR" sz="3000" dirty="0"/>
              <a:t>, 2018.</a:t>
            </a:r>
          </a:p>
          <a:p>
            <a:r>
              <a:rPr lang="pt-BR" sz="3000" dirty="0"/>
              <a:t>Brasil. Conselho Federal de Enfermagem. Resolução n°0450/2013. Normatiza o procedimento de Sondagem vesical no âmbito do Sistema </a:t>
            </a:r>
            <a:r>
              <a:rPr lang="pt-BR" sz="3000" dirty="0" err="1"/>
              <a:t>Cofen</a:t>
            </a:r>
            <a:r>
              <a:rPr lang="pt-BR" sz="3000" dirty="0"/>
              <a:t> / Conselhos Regionais de Enfermagem. Disponível em: </a:t>
            </a:r>
            <a:r>
              <a:rPr lang="pt-BR" sz="3000" dirty="0">
                <a:hlinkClick r:id="rId2"/>
              </a:rPr>
              <a:t>http://www.cofen.gov.br/resolucao-cofen-no-04502013-4_23266.html</a:t>
            </a:r>
            <a:r>
              <a:rPr lang="pt-BR" sz="3000" dirty="0"/>
              <a:t>.</a:t>
            </a:r>
          </a:p>
        </p:txBody>
      </p:sp>
    </p:spTree>
    <p:extLst>
      <p:ext uri="{BB962C8B-B14F-4D97-AF65-F5344CB8AC3E}">
        <p14:creationId xmlns:p14="http://schemas.microsoft.com/office/powerpoint/2010/main" val="199177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Objetivos da aula</a:t>
            </a:r>
          </a:p>
        </p:txBody>
      </p:sp>
      <p:sp>
        <p:nvSpPr>
          <p:cNvPr id="3" name="Espaço Reservado para Conteúdo 2"/>
          <p:cNvSpPr>
            <a:spLocks noGrp="1"/>
          </p:cNvSpPr>
          <p:nvPr>
            <p:ph idx="1"/>
          </p:nvPr>
        </p:nvSpPr>
        <p:spPr>
          <a:xfrm>
            <a:off x="411480" y="1825625"/>
            <a:ext cx="11414760" cy="4351338"/>
          </a:xfrm>
        </p:spPr>
        <p:txBody>
          <a:bodyPr>
            <a:normAutofit/>
          </a:bodyPr>
          <a:lstStyle/>
          <a:p>
            <a:r>
              <a:rPr lang="pt-BR" sz="3200" b="1" dirty="0"/>
              <a:t>Discorrer sobre as principais alterações do sistema vesico-urinário que conduzem à necessidade de cateterismo vesical</a:t>
            </a:r>
          </a:p>
          <a:p>
            <a:r>
              <a:rPr lang="pt-BR" sz="3200" b="1" dirty="0"/>
              <a:t>Conceituar CVD e CVI. </a:t>
            </a:r>
          </a:p>
          <a:p>
            <a:r>
              <a:rPr lang="pt-BR" sz="3200" b="1" dirty="0"/>
              <a:t>Descrever as indicações para CVD e CVI. </a:t>
            </a:r>
          </a:p>
          <a:p>
            <a:r>
              <a:rPr lang="pt-BR" sz="3200" b="1" dirty="0"/>
              <a:t>Conhecer os materiais utilizados para os procedimentos de cateterismo vesical. </a:t>
            </a:r>
          </a:p>
          <a:p>
            <a:r>
              <a:rPr lang="pt-BR" sz="3200" b="1" dirty="0"/>
              <a:t>Discorrer sobre a assistência de enfermagem à pacientes em uso de CVD ou CVI.</a:t>
            </a:r>
          </a:p>
        </p:txBody>
      </p:sp>
      <p:pic>
        <p:nvPicPr>
          <p:cNvPr id="4" name="Imagem 3">
            <a:extLst>
              <a:ext uri="{FF2B5EF4-FFF2-40B4-BE49-F238E27FC236}">
                <a16:creationId xmlns:a16="http://schemas.microsoft.com/office/drawing/2014/main" id="{9213367B-A258-4735-96B8-98E34272889C}"/>
              </a:ext>
            </a:extLst>
          </p:cNvPr>
          <p:cNvPicPr>
            <a:picLocks noChangeAspect="1"/>
          </p:cNvPicPr>
          <p:nvPr/>
        </p:nvPicPr>
        <p:blipFill>
          <a:blip r:embed="rId2"/>
          <a:stretch>
            <a:fillRect/>
          </a:stretch>
        </p:blipFill>
        <p:spPr>
          <a:xfrm>
            <a:off x="9183436" y="230188"/>
            <a:ext cx="2170364" cy="1335140"/>
          </a:xfrm>
          <a:prstGeom prst="rect">
            <a:avLst/>
          </a:prstGeom>
        </p:spPr>
      </p:pic>
    </p:spTree>
    <p:extLst>
      <p:ext uri="{BB962C8B-B14F-4D97-AF65-F5344CB8AC3E}">
        <p14:creationId xmlns:p14="http://schemas.microsoft.com/office/powerpoint/2010/main" val="320942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9952"/>
          </a:xfrm>
        </p:spPr>
        <p:txBody>
          <a:bodyPr>
            <a:normAutofit fontScale="90000"/>
          </a:bodyPr>
          <a:lstStyle/>
          <a:p>
            <a:r>
              <a:rPr lang="pt-BR" b="1" dirty="0"/>
              <a:t>Eliminação Urinária Prejudicada </a:t>
            </a:r>
            <a:br>
              <a:rPr lang="pt-BR" dirty="0"/>
            </a:br>
            <a:endParaRPr lang="pt-BR" dirty="0"/>
          </a:p>
        </p:txBody>
      </p:sp>
      <p:sp>
        <p:nvSpPr>
          <p:cNvPr id="3" name="Espaço Reservado para Conteúdo 2"/>
          <p:cNvSpPr>
            <a:spLocks noGrp="1"/>
          </p:cNvSpPr>
          <p:nvPr>
            <p:ph idx="1"/>
          </p:nvPr>
        </p:nvSpPr>
        <p:spPr>
          <a:xfrm>
            <a:off x="164123" y="1078523"/>
            <a:ext cx="11793415" cy="5098440"/>
          </a:xfrm>
        </p:spPr>
        <p:txBody>
          <a:bodyPr>
            <a:noAutofit/>
          </a:bodyPr>
          <a:lstStyle/>
          <a:p>
            <a:r>
              <a:rPr lang="pt-BR" sz="3200" dirty="0"/>
              <a:t>Quando o enfermeiro identifica um caso de </a:t>
            </a:r>
            <a:r>
              <a:rPr lang="pt-BR" sz="3200" b="1" dirty="0"/>
              <a:t>eliminação urinária alterada</a:t>
            </a:r>
            <a:r>
              <a:rPr lang="pt-BR" sz="3200" dirty="0"/>
              <a:t>, ele deve ser capaz de estabelecer o diagnóstico de enfermagem com base nas queixas clínicas, implementar intervenções que eliminem ou atenuem os sintomas ou encaminhar o paciente a uma avaliação mais acurada (POTTER; PERRY, 2009). </a:t>
            </a:r>
          </a:p>
          <a:p>
            <a:r>
              <a:rPr lang="pt-BR" sz="3200" dirty="0"/>
              <a:t>Para identificar um problema de eliminação urinária e obter dados para o planejamento do cuidado, o enfermeiro deve empregar o raciocínio clínico, investigando o padrão de micção, os sintomas de alterações urinárias e os fatores que afetam a micção individualmente. Na implementação do cuidado (Prescrição), desenvolve ações que vão da promoção à saúde aos cuidados agudos nas alterações da eliminação vesical.</a:t>
            </a:r>
          </a:p>
        </p:txBody>
      </p:sp>
      <p:pic>
        <p:nvPicPr>
          <p:cNvPr id="4" name="Imagem 3">
            <a:extLst>
              <a:ext uri="{FF2B5EF4-FFF2-40B4-BE49-F238E27FC236}">
                <a16:creationId xmlns:a16="http://schemas.microsoft.com/office/drawing/2014/main" id="{200EC943-97E7-4526-9126-183A83576C3E}"/>
              </a:ext>
            </a:extLst>
          </p:cNvPr>
          <p:cNvPicPr>
            <a:picLocks noChangeAspect="1"/>
          </p:cNvPicPr>
          <p:nvPr/>
        </p:nvPicPr>
        <p:blipFill>
          <a:blip r:embed="rId2"/>
          <a:stretch>
            <a:fillRect/>
          </a:stretch>
        </p:blipFill>
        <p:spPr>
          <a:xfrm>
            <a:off x="10200442" y="124762"/>
            <a:ext cx="1925601" cy="1038213"/>
          </a:xfrm>
          <a:prstGeom prst="rect">
            <a:avLst/>
          </a:prstGeom>
        </p:spPr>
      </p:pic>
    </p:spTree>
    <p:extLst>
      <p:ext uri="{BB962C8B-B14F-4D97-AF65-F5344CB8AC3E}">
        <p14:creationId xmlns:p14="http://schemas.microsoft.com/office/powerpoint/2010/main" val="84649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197485"/>
            <a:ext cx="10515600" cy="1325563"/>
          </a:xfrm>
        </p:spPr>
        <p:txBody>
          <a:bodyPr/>
          <a:lstStyle/>
          <a:p>
            <a:r>
              <a:rPr lang="pt-BR" dirty="0"/>
              <a:t>Execução da técnica de SVD</a:t>
            </a:r>
          </a:p>
        </p:txBody>
      </p:sp>
      <p:sp>
        <p:nvSpPr>
          <p:cNvPr id="3" name="Espaço Reservado para Conteúdo 2"/>
          <p:cNvSpPr>
            <a:spLocks noGrp="1"/>
          </p:cNvSpPr>
          <p:nvPr>
            <p:ph idx="1"/>
          </p:nvPr>
        </p:nvSpPr>
        <p:spPr>
          <a:xfrm>
            <a:off x="320040" y="1524000"/>
            <a:ext cx="11521440" cy="5090159"/>
          </a:xfrm>
        </p:spPr>
        <p:txBody>
          <a:bodyPr>
            <a:normAutofit lnSpcReduction="10000"/>
          </a:bodyPr>
          <a:lstStyle/>
          <a:p>
            <a:r>
              <a:rPr lang="pt-BR" sz="3200" dirty="0"/>
              <a:t>A passagem de uma sonda vesical é um procedimento invasivo a partir do qual é inserido um cateter via uretra alcançando a bexiga com a finalidade, dentre outras, de drenagem da urina em pacientes com problema de eliminação urinária.</a:t>
            </a:r>
          </a:p>
          <a:p>
            <a:r>
              <a:rPr lang="pt-BR" sz="3200" dirty="0"/>
              <a:t> Esta drenagem urinária pode ocorrer por meio de um sistema aberto (intermitente ou de alívio) ou fechado (demora) e ainda por via </a:t>
            </a:r>
            <a:r>
              <a:rPr lang="pt-BR" sz="3200" dirty="0" err="1"/>
              <a:t>suprapúbica</a:t>
            </a:r>
            <a:r>
              <a:rPr lang="pt-BR" sz="3200" dirty="0"/>
              <a:t>. </a:t>
            </a:r>
          </a:p>
          <a:p>
            <a:r>
              <a:rPr lang="pt-BR" sz="3200" dirty="0"/>
              <a:t>Trata-se de uma técnica asséptica que deve ser executada por um(a) enfermeiro(a) e a indicação do uso do cateterismo urinário deve ser feita criteriosamente, de acordo com as necessidades clínicas apresentadas pelo paciente(COFEN, 2013) . </a:t>
            </a:r>
          </a:p>
          <a:p>
            <a:endParaRPr lang="pt-BR" sz="3200" dirty="0"/>
          </a:p>
        </p:txBody>
      </p:sp>
      <p:pic>
        <p:nvPicPr>
          <p:cNvPr id="4" name="Imagem 3">
            <a:extLst>
              <a:ext uri="{FF2B5EF4-FFF2-40B4-BE49-F238E27FC236}">
                <a16:creationId xmlns:a16="http://schemas.microsoft.com/office/drawing/2014/main" id="{A479E85F-7318-473B-9D3A-6876019E8D7D}"/>
              </a:ext>
            </a:extLst>
          </p:cNvPr>
          <p:cNvPicPr>
            <a:picLocks noChangeAspect="1"/>
          </p:cNvPicPr>
          <p:nvPr/>
        </p:nvPicPr>
        <p:blipFill>
          <a:blip r:embed="rId2"/>
          <a:stretch>
            <a:fillRect/>
          </a:stretch>
        </p:blipFill>
        <p:spPr>
          <a:xfrm>
            <a:off x="9671116" y="187908"/>
            <a:ext cx="2170364" cy="1335140"/>
          </a:xfrm>
          <a:prstGeom prst="rect">
            <a:avLst/>
          </a:prstGeom>
        </p:spPr>
      </p:pic>
    </p:spTree>
    <p:extLst>
      <p:ext uri="{BB962C8B-B14F-4D97-AF65-F5344CB8AC3E}">
        <p14:creationId xmlns:p14="http://schemas.microsoft.com/office/powerpoint/2010/main" val="276668065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1743</TotalTime>
  <Words>4303</Words>
  <Application>Microsoft Office PowerPoint</Application>
  <PresentationFormat>Widescreen</PresentationFormat>
  <Paragraphs>376</Paragraphs>
  <Slides>67</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67</vt:i4>
      </vt:variant>
    </vt:vector>
  </HeadingPairs>
  <TitlesOfParts>
    <vt:vector size="71" baseType="lpstr">
      <vt:lpstr>Arial</vt:lpstr>
      <vt:lpstr>Calibri</vt:lpstr>
      <vt:lpstr>Calibri Light</vt:lpstr>
      <vt:lpstr>Tema do Office</vt:lpstr>
      <vt:lpstr>Apresentação do PowerPoint</vt:lpstr>
      <vt:lpstr>Plano de ensino</vt:lpstr>
      <vt:lpstr>Plano de ensino</vt:lpstr>
      <vt:lpstr>Plano de ensino</vt:lpstr>
      <vt:lpstr>Plano de ensino</vt:lpstr>
      <vt:lpstr>Apresentação do PowerPoint</vt:lpstr>
      <vt:lpstr>Objetivos da aula</vt:lpstr>
      <vt:lpstr>Eliminação Urinária Prejudicada  </vt:lpstr>
      <vt:lpstr>Execução da técnica de SVD</vt:lpstr>
      <vt:lpstr>Assistência de Enfermagem - SAE</vt:lpstr>
      <vt:lpstr>Diagnostico de enfermagem</vt:lpstr>
      <vt:lpstr>Assistência de Enfermagem - SAE</vt:lpstr>
      <vt:lpstr>O diagnóstico de enfermagem:  Eliminação urinária alterada.</vt:lpstr>
      <vt:lpstr>Quais são as metas terapêuticas?</vt:lpstr>
      <vt:lpstr>A necessidade de Eliminação</vt:lpstr>
      <vt:lpstr>A necessidade de Eliminação</vt:lpstr>
      <vt:lpstr>Volume urinário</vt:lpstr>
      <vt:lpstr>Características da urina</vt:lpstr>
      <vt:lpstr>Sonda Vesical de demora (SVD)</vt:lpstr>
      <vt:lpstr>Características da urina</vt:lpstr>
      <vt:lpstr>Componentes normais da urina</vt:lpstr>
      <vt:lpstr>Fatores que influenciam a necessidade básica de eliminação:</vt:lpstr>
      <vt:lpstr>Principais Doenças do Sistema Urinário  </vt:lpstr>
      <vt:lpstr>Planejamento</vt:lpstr>
      <vt:lpstr>Prescrição de Enfermagem</vt:lpstr>
      <vt:lpstr>Apresentação do PowerPoint</vt:lpstr>
      <vt:lpstr>Avaliação Diagnóstica </vt:lpstr>
      <vt:lpstr>A incontinência urinária</vt:lpstr>
      <vt:lpstr>RETENÇÃO URINÁRIA</vt:lpstr>
      <vt:lpstr>Fatores de risco para incontinência urinaria</vt:lpstr>
      <vt:lpstr>Características da bexiga</vt:lpstr>
      <vt:lpstr>Etiologia- As principais causas de retenção urinária</vt:lpstr>
      <vt:lpstr>Apresentação do PowerPoint</vt:lpstr>
      <vt:lpstr>Apresentação do PowerPoint</vt:lpstr>
      <vt:lpstr>Apresentação do PowerPoint</vt:lpstr>
      <vt:lpstr>Apresentação do PowerPoint</vt:lpstr>
      <vt:lpstr>Apresentação do PowerPoint</vt:lpstr>
      <vt:lpstr>Apresentação do PowerPoint</vt:lpstr>
      <vt:lpstr>Princípios básicos-Etapas de planejamento</vt:lpstr>
      <vt:lpstr>Apresentação do PowerPoint</vt:lpstr>
      <vt:lpstr>Etapas do procedimento em pacientes do sexo masculino </vt:lpstr>
      <vt:lpstr>Etapas do procedimento em pacientes do sexo masculino</vt:lpstr>
      <vt:lpstr>Etapas do procedimento em pacientes do sexo masculino</vt:lpstr>
      <vt:lpstr>Etapas do procedimento em pacientes do sexo masculino</vt:lpstr>
      <vt:lpstr>Apresentação do PowerPoint</vt:lpstr>
      <vt:lpstr>Apresentação do PowerPoint</vt:lpstr>
      <vt:lpstr>Etapas do procedimento em pacientes do sexo feminino</vt:lpstr>
      <vt:lpstr>Etapas do procedimento em pacientes do sexo feminino</vt:lpstr>
      <vt:lpstr>Etapas do procedimento em pacientes do sexo feminino</vt:lpstr>
      <vt:lpstr>Apresentação do PowerPoint</vt:lpstr>
      <vt:lpstr>Etapas do procedimento em pacientes do sexo feminino</vt:lpstr>
      <vt:lpstr>Sonda Vesical de Alivio (SVA)</vt:lpstr>
      <vt:lpstr>Cateterismo vesical de alivio </vt:lpstr>
      <vt:lpstr>Avaliação de Enfermagem</vt:lpstr>
      <vt:lpstr>Remoção da sonda</vt:lpstr>
      <vt:lpstr>Remoção da sonda</vt:lpstr>
      <vt:lpstr>Remoção da sonda</vt:lpstr>
      <vt:lpstr>Cuidados de enfermagem com a SVD</vt:lpstr>
      <vt:lpstr>Cuidados de enfermagem com a SVD</vt:lpstr>
      <vt:lpstr>Cuidados de enfermagem com a SVD</vt:lpstr>
      <vt:lpstr>Complicações do CVD</vt:lpstr>
      <vt:lpstr>Complicações do CVD</vt:lpstr>
      <vt:lpstr>Coleta de urina para exames:</vt:lpstr>
      <vt:lpstr>Dispositivos</vt:lpstr>
      <vt:lpstr>Apresentação do PowerPoint</vt:lpstr>
      <vt:lpstr>Cuidados e condutas na realização do cateterismo urinário de demora</vt:lpstr>
      <vt:lpstr>Referências Bibliográficas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necessidade de Eliminação</dc:title>
  <dc:creator>iolanda ruthes silveira</dc:creator>
  <cp:lastModifiedBy>Cliente</cp:lastModifiedBy>
  <cp:revision>93</cp:revision>
  <dcterms:created xsi:type="dcterms:W3CDTF">2019-07-22T23:48:10Z</dcterms:created>
  <dcterms:modified xsi:type="dcterms:W3CDTF">2022-10-24T22:45:33Z</dcterms:modified>
</cp:coreProperties>
</file>