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6" r:id="rId8"/>
    <p:sldId id="267" r:id="rId9"/>
    <p:sldId id="268" r:id="rId10"/>
    <p:sldId id="261" r:id="rId11"/>
    <p:sldId id="265" r:id="rId12"/>
    <p:sldId id="263" r:id="rId13"/>
    <p:sldId id="260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87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91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5823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9142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977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57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20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49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03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64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32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7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71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51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28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71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DED9D-CADE-4C37-B81F-2EA86444FB0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63FC40-1B04-4E03-AF11-AA9E94CFD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81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A983A-7AF6-F6A8-E610-4C170588A5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Caso clínicos Estéticos Corporais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5F1895-C8E2-A137-371A-909C53E771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Prof</a:t>
            </a:r>
            <a:r>
              <a:rPr lang="pt-BR" dirty="0"/>
              <a:t> Brenda Caroline </a:t>
            </a:r>
          </a:p>
        </p:txBody>
      </p:sp>
    </p:spTree>
    <p:extLst>
      <p:ext uri="{BB962C8B-B14F-4D97-AF65-F5344CB8AC3E}">
        <p14:creationId xmlns:p14="http://schemas.microsoft.com/office/powerpoint/2010/main" val="1463663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C41F9-C83C-BFE3-98C6-26447D357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52870"/>
            <a:ext cx="8596668" cy="3326294"/>
          </a:xfrm>
        </p:spPr>
        <p:txBody>
          <a:bodyPr/>
          <a:lstStyle/>
          <a:p>
            <a:r>
              <a:rPr lang="pt-BR" dirty="0"/>
              <a:t>Casos clínicos faciais </a:t>
            </a:r>
          </a:p>
        </p:txBody>
      </p:sp>
    </p:spTree>
    <p:extLst>
      <p:ext uri="{BB962C8B-B14F-4D97-AF65-F5344CB8AC3E}">
        <p14:creationId xmlns:p14="http://schemas.microsoft.com/office/powerpoint/2010/main" val="110996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40F0A6-48C1-5F43-7E29-92664FAE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9443"/>
            <a:ext cx="8596668" cy="4861919"/>
          </a:xfrm>
        </p:spPr>
        <p:txBody>
          <a:bodyPr/>
          <a:lstStyle/>
          <a:p>
            <a:r>
              <a:rPr lang="pt-BR" dirty="0"/>
              <a:t>Cliente   apresenta   idade:   60   a   75   anos,   rugas   e   extrema flacidez   da   pele,   manchas   escuras e   brancas,   rugas   por   todo   o   rosto, flacidez   pela   falta   de   colágeno,   não   podendo   usar   maquiagem pois tem a pele extremamente sensível. </a:t>
            </a:r>
          </a:p>
        </p:txBody>
      </p:sp>
    </p:spTree>
    <p:extLst>
      <p:ext uri="{BB962C8B-B14F-4D97-AF65-F5344CB8AC3E}">
        <p14:creationId xmlns:p14="http://schemas.microsoft.com/office/powerpoint/2010/main" val="1058097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ED5D80-50CE-7333-F688-33D3ADC77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8053"/>
            <a:ext cx="8596668" cy="572331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Um esteticista é procurado por uma cliente de pele negra que deseja a suavização de algumas rugas da face e não quer se submeter a processos agressivos. O profissional sugeriu-lhe um plano de tratamento com a realização de peeling químico superficial com ácido glicólico 10%. Considerando essa situação, avalie as asserções a seguir e a relação proposta entre elas.</a:t>
            </a:r>
          </a:p>
          <a:p>
            <a:r>
              <a:rPr lang="pt-BR" dirty="0"/>
              <a:t> I. A proposta de aplicação do ácido glicólico 10%, feita pelo esteticista, adequa-se à expectativa da cliente por ser um procedimento menos agressivo e indicado a esse foto tipo cutâneo. </a:t>
            </a:r>
          </a:p>
          <a:p>
            <a:r>
              <a:rPr lang="pt-BR" dirty="0"/>
              <a:t>PORQUE</a:t>
            </a:r>
          </a:p>
          <a:p>
            <a:r>
              <a:rPr lang="pt-BR" dirty="0"/>
              <a:t> II. O uso do ácido glicólico 10%, bem como de outras formas de peelings não profundos, contribui para a eliminação das camadas mais superficiais da epiderme e, assim, estimula a renovação celular e a suavização das rugas. A respeito dessas asserções, assinale a opção correta. </a:t>
            </a:r>
          </a:p>
          <a:p>
            <a:pPr marL="0" indent="0">
              <a:buNone/>
            </a:pPr>
            <a:r>
              <a:rPr lang="pt-BR" dirty="0"/>
              <a:t>A As asserções I e II são proposições verdadeiras, e a II é uma justificativa correta da I.</a:t>
            </a:r>
          </a:p>
          <a:p>
            <a:pPr marL="0" indent="0">
              <a:buNone/>
            </a:pPr>
            <a:r>
              <a:rPr lang="pt-BR" dirty="0"/>
              <a:t>B As asserções I e II são proposições verdadeiras, mas a II não é uma justificativa correta da I. </a:t>
            </a:r>
          </a:p>
          <a:p>
            <a:pPr marL="0" indent="0">
              <a:buNone/>
            </a:pPr>
            <a:r>
              <a:rPr lang="pt-BR" dirty="0"/>
              <a:t>C A asserção I é uma proposição verdadeira, e a II é uma proposição falsa. </a:t>
            </a:r>
          </a:p>
          <a:p>
            <a:pPr marL="0" indent="0">
              <a:buNone/>
            </a:pPr>
            <a:r>
              <a:rPr lang="pt-BR" dirty="0"/>
              <a:t>D A asserção I é uma proposição falsa, e a II é uma proposição verdadeira. </a:t>
            </a:r>
          </a:p>
          <a:p>
            <a:pPr marL="0" indent="0">
              <a:buNone/>
            </a:pPr>
            <a:r>
              <a:rPr lang="pt-BR" dirty="0"/>
              <a:t>E As asserções I e II são proposições falsas</a:t>
            </a:r>
          </a:p>
        </p:txBody>
      </p:sp>
    </p:spTree>
    <p:extLst>
      <p:ext uri="{BB962C8B-B14F-4D97-AF65-F5344CB8AC3E}">
        <p14:creationId xmlns:p14="http://schemas.microsoft.com/office/powerpoint/2010/main" val="3105105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E470B5-BD6F-34B7-2BE1-F92A73D9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20417"/>
            <a:ext cx="8596668" cy="5020945"/>
          </a:xfrm>
        </p:spPr>
        <p:txBody>
          <a:bodyPr>
            <a:normAutofit/>
          </a:bodyPr>
          <a:lstStyle/>
          <a:p>
            <a:r>
              <a:rPr lang="pt-BR" dirty="0"/>
              <a:t>Uma mulher com 35 anos de idade compareceu ao centro de estética para avaliação, queixando-se de lesões </a:t>
            </a:r>
            <a:r>
              <a:rPr lang="pt-BR" dirty="0" err="1"/>
              <a:t>acneicas</a:t>
            </a:r>
            <a:r>
              <a:rPr lang="pt-BR" dirty="0"/>
              <a:t> na face e solicitando melhora do aspecto da pele. Na anamnese cutânea facial da cliente, constataram-se pele lipídica e lesões de acne </a:t>
            </a:r>
            <a:r>
              <a:rPr lang="pt-BR" dirty="0" err="1"/>
              <a:t>comedogênica</a:t>
            </a:r>
            <a:r>
              <a:rPr lang="pt-BR" dirty="0"/>
              <a:t>, cicatrizes e manchas devido ao quadro.</a:t>
            </a:r>
          </a:p>
          <a:p>
            <a:r>
              <a:rPr lang="pt-BR" dirty="0"/>
              <a:t>A cliente relatou piora do quadro com o uso de alguns cosméticos, como maquiagem, hidratantes e filtros solares oleosos. </a:t>
            </a:r>
          </a:p>
        </p:txBody>
      </p:sp>
    </p:spTree>
    <p:extLst>
      <p:ext uri="{BB962C8B-B14F-4D97-AF65-F5344CB8AC3E}">
        <p14:creationId xmlns:p14="http://schemas.microsoft.com/office/powerpoint/2010/main" val="347395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04862D-D5B3-6C63-EA9E-6E24993A2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697"/>
            <a:ext cx="8596668" cy="4848666"/>
          </a:xfrm>
        </p:spPr>
        <p:txBody>
          <a:bodyPr/>
          <a:lstStyle/>
          <a:p>
            <a:r>
              <a:rPr lang="pt-BR" dirty="0"/>
              <a:t>Laura de 31 anos, buscou o centro de estética pois irá participar de um evento que acontecerá em 3 semanas, mesmo com pouco tempo para um tratamento estético, ela deseja melhorar a aspecto da flacidez, edema facial e linhas de expressão.</a:t>
            </a:r>
          </a:p>
        </p:txBody>
      </p:sp>
    </p:spTree>
    <p:extLst>
      <p:ext uri="{BB962C8B-B14F-4D97-AF65-F5344CB8AC3E}">
        <p14:creationId xmlns:p14="http://schemas.microsoft.com/office/powerpoint/2010/main" val="1921692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AD936A-C46A-88EC-F843-D80C5A41F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  esteticista  deve  realizar  seu  trabalho  com  responsabilidade  e  comprometimento, promovendo  seu  desempenho  pessoal,  profissional,  cientifico e ético. No  que  diz  respeito  à  atuação  ética do  profissional de estética, avalie as  asserções a  seguir  e  a  relação proposta entre elas.</a:t>
            </a:r>
          </a:p>
          <a:p>
            <a:r>
              <a:rPr lang="pt-BR" dirty="0"/>
              <a:t>I.  A criação de novos métodos de tratamentos estéticos  baseados  em  experiências profissionais  é  uma  prática  comum  na atuação do esteticista.</a:t>
            </a:r>
          </a:p>
          <a:p>
            <a:r>
              <a:rPr lang="pt-BR" dirty="0"/>
              <a:t>Porque:</a:t>
            </a:r>
          </a:p>
          <a:p>
            <a:r>
              <a:rPr lang="pt-BR" dirty="0"/>
              <a:t>II.  A  experiência  profissional  apresenta resultados  que  asseguram  a  eficácia  da técnica, dispensando a validação cientifica.</a:t>
            </a:r>
          </a:p>
          <a:p>
            <a:r>
              <a:rPr lang="pt-BR" dirty="0"/>
              <a:t>A respeito dessas asserções, assinale a opção correta.</a:t>
            </a:r>
          </a:p>
          <a:p>
            <a:pPr marL="0" indent="0">
              <a:buNone/>
            </a:pPr>
            <a:r>
              <a:rPr lang="pt-BR" dirty="0"/>
              <a:t>A  As  asserções I  e  II  são  proposições  verdadeiras, e a II é uma justificativa correta da I.</a:t>
            </a:r>
          </a:p>
          <a:p>
            <a:pPr marL="0" indent="0">
              <a:buNone/>
            </a:pPr>
            <a:r>
              <a:rPr lang="pt-BR" dirty="0"/>
              <a:t>B  As  asserções I  e  II  são  proposições  verdadeiras, mas a II não é uma justificativa correta da I.</a:t>
            </a:r>
          </a:p>
          <a:p>
            <a:pPr marL="0" indent="0">
              <a:buNone/>
            </a:pPr>
            <a:r>
              <a:rPr lang="pt-BR" dirty="0"/>
              <a:t>C  A asserção I é uma proposição verdadeira, e a II é uma proposição falsa.</a:t>
            </a:r>
          </a:p>
          <a:p>
            <a:pPr marL="0" indent="0">
              <a:buNone/>
            </a:pPr>
            <a:r>
              <a:rPr lang="pt-BR" dirty="0"/>
              <a:t>D  A asserção I é uma proposição falsa, e a II é uma proposição verdadeira.</a:t>
            </a:r>
          </a:p>
          <a:p>
            <a:pPr marL="0" indent="0">
              <a:buNone/>
            </a:pPr>
            <a:r>
              <a:rPr lang="pt-BR" dirty="0"/>
              <a:t>E  As asserções I e II são proposições falsas.</a:t>
            </a:r>
          </a:p>
        </p:txBody>
      </p:sp>
    </p:spTree>
    <p:extLst>
      <p:ext uri="{BB962C8B-B14F-4D97-AF65-F5344CB8AC3E}">
        <p14:creationId xmlns:p14="http://schemas.microsoft.com/office/powerpoint/2010/main" val="387748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6F37C9-DAF0-55CF-1B99-8A9B91755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0991"/>
            <a:ext cx="8596668" cy="4570371"/>
          </a:xfrm>
        </p:spPr>
        <p:txBody>
          <a:bodyPr/>
          <a:lstStyle/>
          <a:p>
            <a:r>
              <a:rPr lang="pt-BR" dirty="0"/>
              <a:t>Caroline de 42 anos, com queixas de Melasma, rugas profundas e falta de hidratação. Apesar de levar uma vida saudável nunca buscou um tratamentos especifico para a região facial. O objetivo de Caroline é minimizar esse quadro clinico com procedimentos estéticos menos invasivos.  </a:t>
            </a:r>
          </a:p>
        </p:txBody>
      </p:sp>
    </p:spTree>
    <p:extLst>
      <p:ext uri="{BB962C8B-B14F-4D97-AF65-F5344CB8AC3E}">
        <p14:creationId xmlns:p14="http://schemas.microsoft.com/office/powerpoint/2010/main" val="2573333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532C29-4110-70C1-D082-3E6358AC9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9687"/>
            <a:ext cx="8596668" cy="4901675"/>
          </a:xfrm>
        </p:spPr>
        <p:txBody>
          <a:bodyPr/>
          <a:lstStyle/>
          <a:p>
            <a:r>
              <a:rPr lang="pt-BR" dirty="0"/>
              <a:t>Henrique de 15 anos buscou o centro de estética com queixas de acne grau 3. Na avaliação observou, acne com inflamações, espinhas internas mas sem cicatriz. Henrique se queixa da acne à mais de 3 meses, não faz uso de nenhum cosmético. </a:t>
            </a:r>
          </a:p>
        </p:txBody>
      </p:sp>
    </p:spTree>
    <p:extLst>
      <p:ext uri="{BB962C8B-B14F-4D97-AF65-F5344CB8AC3E}">
        <p14:creationId xmlns:p14="http://schemas.microsoft.com/office/powerpoint/2010/main" val="3444901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89A2DB-5E8E-BB85-CC5C-3AE7F8D3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26435"/>
            <a:ext cx="8596668" cy="4914927"/>
          </a:xfrm>
        </p:spPr>
        <p:txBody>
          <a:bodyPr/>
          <a:lstStyle/>
          <a:p>
            <a:r>
              <a:rPr lang="pt-BR" dirty="0"/>
              <a:t>Uma mulher com 66 anos de idade foi submetida a </a:t>
            </a:r>
            <a:r>
              <a:rPr lang="pt-BR" dirty="0" err="1"/>
              <a:t>blefaroplastia</a:t>
            </a:r>
            <a:r>
              <a:rPr lang="pt-BR" dirty="0"/>
              <a:t>. Passadas 72 horas do procedimento, ainda no pós-operatório imediato, o cirurgião a encaminhou para a realização de procedimentos estéticos pós-operatórios. Durante a avaliação, a cliente relatou dor e, ao exame físico, constatou-se edema em toda a região onde foi realizado o procedimento cirúrgico.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6623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D2DE0F-C1DF-3E0F-A466-C1B735F4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5949"/>
            <a:ext cx="8596668" cy="4835414"/>
          </a:xfrm>
        </p:spPr>
        <p:txBody>
          <a:bodyPr/>
          <a:lstStyle/>
          <a:p>
            <a:r>
              <a:rPr lang="pt-BR" dirty="0"/>
              <a:t>Vicentina de 62 anos, se queixa de manchas superficiais, com cravos na zona T do rosto, além disso perante ficha de anamnese conclui-se que Vicentina tem a pele foto tipo 3, sensível e ressecada.</a:t>
            </a:r>
          </a:p>
        </p:txBody>
      </p:sp>
    </p:spTree>
    <p:extLst>
      <p:ext uri="{BB962C8B-B14F-4D97-AF65-F5344CB8AC3E}">
        <p14:creationId xmlns:p14="http://schemas.microsoft.com/office/powerpoint/2010/main" val="285918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C60CC3-245A-8B18-202E-8D5868F8B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20417"/>
            <a:ext cx="8596668" cy="5020945"/>
          </a:xfrm>
        </p:spPr>
        <p:txBody>
          <a:bodyPr/>
          <a:lstStyle/>
          <a:p>
            <a:r>
              <a:rPr lang="pt-BR" dirty="0"/>
              <a:t>Carolina 30 anos, procurou o centro de estética por recomendação médica, pois está pensando em engravidar. Na avaliação visualizou que seu IMC é 35,2, que ela possui gordura localizada e gordura visceral em toda a </a:t>
            </a:r>
            <a:r>
              <a:rPr lang="pt-BR" dirty="0" err="1"/>
              <a:t>extenção</a:t>
            </a:r>
            <a:r>
              <a:rPr lang="pt-BR" dirty="0"/>
              <a:t> do seu abdômen, flacidez tissular , também no abdômen, e estrias no abdômen.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Cuidados Recomendados</a:t>
            </a:r>
          </a:p>
          <a:p>
            <a:r>
              <a:rPr lang="pt-BR" dirty="0"/>
              <a:t>Tratamento</a:t>
            </a:r>
          </a:p>
        </p:txBody>
      </p:sp>
    </p:spTree>
    <p:extLst>
      <p:ext uri="{BB962C8B-B14F-4D97-AF65-F5344CB8AC3E}">
        <p14:creationId xmlns:p14="http://schemas.microsoft.com/office/powerpoint/2010/main" val="58482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23BE27-229B-405C-6CC6-CFE0982D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8957"/>
            <a:ext cx="8596668" cy="4782405"/>
          </a:xfrm>
        </p:spPr>
        <p:txBody>
          <a:bodyPr/>
          <a:lstStyle/>
          <a:p>
            <a:r>
              <a:rPr lang="pt-BR" dirty="0"/>
              <a:t>A Claudia, 28 anos, procurou o centro de estética pois se encontra insatisfeita com seu glúteo. Na avaliação a técnica observou gordura localizada na região de glúteo e posterior de coxa FEG grau I e II e muito edema nos membros inferiores. A cliente ainda relatou sentir muita dor nas pernas.</a:t>
            </a:r>
          </a:p>
          <a:p>
            <a:endParaRPr lang="pt-BR" dirty="0"/>
          </a:p>
          <a:p>
            <a:r>
              <a:rPr lang="pt-BR" dirty="0"/>
              <a:t>Conduta de Tratamento</a:t>
            </a:r>
          </a:p>
          <a:p>
            <a:r>
              <a:rPr lang="pt-BR" dirty="0"/>
              <a:t>Tratamento</a:t>
            </a:r>
          </a:p>
        </p:txBody>
      </p:sp>
    </p:spTree>
    <p:extLst>
      <p:ext uri="{BB962C8B-B14F-4D97-AF65-F5344CB8AC3E}">
        <p14:creationId xmlns:p14="http://schemas.microsoft.com/office/powerpoint/2010/main" val="391274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BAF01C-FBEB-386D-61C9-655CB927D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67409"/>
            <a:ext cx="8596668" cy="5073953"/>
          </a:xfrm>
        </p:spPr>
        <p:txBody>
          <a:bodyPr/>
          <a:lstStyle/>
          <a:p>
            <a:r>
              <a:rPr lang="pt-BR" dirty="0"/>
              <a:t>Uma cliente de 16 anos de idade, com sobrepeso e biotipo </a:t>
            </a:r>
            <a:r>
              <a:rPr lang="pt-BR" dirty="0" err="1"/>
              <a:t>ginóide</a:t>
            </a:r>
            <a:r>
              <a:rPr lang="pt-BR" dirty="0"/>
              <a:t>, procura uma clínica de Estética,  acompanhada  de  sua  mãe,  a  fim  de  melhorar  o  aspecto  da  região  de membros  inferiores.  Na  anamnese,  o  profissional  registra,  conforme relato, que a cliente tem alimentação rica em frituras, refrigerantes e doces, usa vestimenta predominantemente  justa  (jeans), relata se sentir inchada e com sensação  de  repuxamento  da  pele.</a:t>
            </a:r>
          </a:p>
          <a:p>
            <a:endParaRPr lang="pt-BR" dirty="0"/>
          </a:p>
          <a:p>
            <a:r>
              <a:rPr lang="pt-BR" dirty="0"/>
              <a:t> Considerando o quadro clínico acima, qual seria a conduta?</a:t>
            </a:r>
          </a:p>
        </p:txBody>
      </p:sp>
    </p:spTree>
    <p:extLst>
      <p:ext uri="{BB962C8B-B14F-4D97-AF65-F5344CB8AC3E}">
        <p14:creationId xmlns:p14="http://schemas.microsoft.com/office/powerpoint/2010/main" val="415155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354D86-EBB4-CC1A-284B-D0DDD0A44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5617"/>
            <a:ext cx="8596668" cy="5325745"/>
          </a:xfrm>
        </p:spPr>
        <p:txBody>
          <a:bodyPr/>
          <a:lstStyle/>
          <a:p>
            <a:r>
              <a:rPr lang="pt-BR" dirty="0"/>
              <a:t>Uma mulher com 33 anos de idade foi submetida a lipoaspiração em região abdominal superior e inferior, flancos, região de culote e interno de coxa. Passadas 72 horas do procedimento, ainda no pós-operatório imediato, o cirurgião a encaminhou para a realização de procedimentos estéticos pós-operatórios. Durante a avaliação, a cliente relatou dor e, ao exame físico, constatou-se edema em toda a região onde foi realizado o procedimento cirúrgico. </a:t>
            </a:r>
          </a:p>
          <a:p>
            <a:endParaRPr lang="pt-BR" dirty="0"/>
          </a:p>
          <a:p>
            <a:r>
              <a:rPr lang="pt-BR" dirty="0"/>
              <a:t>Nessa situação, recomenda-se a utilização de qual procedimento e quantas sessões?</a:t>
            </a:r>
          </a:p>
        </p:txBody>
      </p:sp>
    </p:spTree>
    <p:extLst>
      <p:ext uri="{BB962C8B-B14F-4D97-AF65-F5344CB8AC3E}">
        <p14:creationId xmlns:p14="http://schemas.microsoft.com/office/powerpoint/2010/main" val="145262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436513-3D22-745D-A734-5CB36217E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34887"/>
            <a:ext cx="8596668" cy="5206475"/>
          </a:xfrm>
        </p:spPr>
        <p:txBody>
          <a:bodyPr/>
          <a:lstStyle/>
          <a:p>
            <a:r>
              <a:rPr lang="pt-BR" dirty="0"/>
              <a:t>Uma mulher com 32 anos de idade procura um centro de estética para redução de medidas. Ela mede 1,65m de altura e pesa 75 kg e relata que não tem histórico de cirurgias plásticas, não possui diabetes, nem hipertensão arterial, nunca realizou tratamentos estéticos anteriormente e faz atividade física esporadicamente. A técnica em estética, após examinar a cliente, verifica que ela apresenta gordura localizada na região do quadril, abdômen e flancos, além de sobrepeso.</a:t>
            </a:r>
          </a:p>
          <a:p>
            <a:endParaRPr lang="pt-BR" dirty="0"/>
          </a:p>
          <a:p>
            <a:r>
              <a:rPr lang="pt-BR" dirty="0"/>
              <a:t>Considerando o quadro clínico acima, qual seria a conduta?</a:t>
            </a:r>
          </a:p>
        </p:txBody>
      </p:sp>
    </p:spTree>
    <p:extLst>
      <p:ext uri="{BB962C8B-B14F-4D97-AF65-F5344CB8AC3E}">
        <p14:creationId xmlns:p14="http://schemas.microsoft.com/office/powerpoint/2010/main" val="10763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4CFED5-C3B4-AB17-D993-FF22A0F25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54157"/>
            <a:ext cx="8596668" cy="5087205"/>
          </a:xfrm>
        </p:spPr>
        <p:txBody>
          <a:bodyPr/>
          <a:lstStyle/>
          <a:p>
            <a:r>
              <a:rPr lang="pt-BR" dirty="0"/>
              <a:t>Joana tem 37 anos. Após um processo de emagrecimento acentuado, queixa-se de excesso de pele na região do abdômen. Ao procurar atendimento estético, o profissional, após uma avaliação detalhada, verificou a presença de um quadro de flacidez dérmica. A flacidez dérmica é uma queixa inestética comum que, além de afetar a região facial, afeta diferentes regiões do corpo, como abdômen, braços, glúteos, pernas, entre outras regiões, trazendo o aspecto de tecidos moles e frouxos. </a:t>
            </a:r>
          </a:p>
          <a:p>
            <a:endParaRPr lang="pt-BR" dirty="0"/>
          </a:p>
          <a:p>
            <a:r>
              <a:rPr lang="pt-BR" dirty="0"/>
              <a:t>Com base no relato qual seria a melhor conduta de tratamento?</a:t>
            </a:r>
          </a:p>
        </p:txBody>
      </p:sp>
    </p:spTree>
    <p:extLst>
      <p:ext uri="{BB962C8B-B14F-4D97-AF65-F5344CB8AC3E}">
        <p14:creationId xmlns:p14="http://schemas.microsoft.com/office/powerpoint/2010/main" val="263884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718325-F0A3-FC70-20EC-9C1CCC17D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60175"/>
            <a:ext cx="8596668" cy="4981188"/>
          </a:xfrm>
        </p:spPr>
        <p:txBody>
          <a:bodyPr/>
          <a:lstStyle/>
          <a:p>
            <a:r>
              <a:rPr lang="pt-BR" dirty="0"/>
              <a:t>Carla de 45 anos, procurou o centro de estética em busca de melhorar o tônus muscular e aumentar a massa magra, Carla faz exercícios físicos todos os dias e sua dieta é proteica, sem açúcar e pouco carboidratos. Na anamnese foi relatado que ela tem um filho de 6 anos e mesmo cuidando do corpo após a gestação ficou com flacidez dérmica.</a:t>
            </a:r>
          </a:p>
          <a:p>
            <a:endParaRPr lang="pt-BR" dirty="0"/>
          </a:p>
          <a:p>
            <a:r>
              <a:rPr lang="pt-BR" dirty="0"/>
              <a:t>Qual é a melhor conduta para esse caso? </a:t>
            </a:r>
          </a:p>
        </p:txBody>
      </p:sp>
    </p:spTree>
    <p:extLst>
      <p:ext uri="{BB962C8B-B14F-4D97-AF65-F5344CB8AC3E}">
        <p14:creationId xmlns:p14="http://schemas.microsoft.com/office/powerpoint/2010/main" val="3300539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C44C60-F4C2-F0F1-F368-FF11F9D8B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26435"/>
            <a:ext cx="8596668" cy="4914927"/>
          </a:xfrm>
        </p:spPr>
        <p:txBody>
          <a:bodyPr/>
          <a:lstStyle/>
          <a:p>
            <a:r>
              <a:rPr lang="pt-BR" dirty="0"/>
              <a:t>Monique de 28 anos passou pelo efeito sanfona, engordou e emagreceu muito rápido e com isso vieram as estrias nas pernas e braços, perante a avalição observou-se que essas estrias já estavam brancas sem sinal de circulação.</a:t>
            </a:r>
          </a:p>
          <a:p>
            <a:endParaRPr lang="pt-BR" dirty="0"/>
          </a:p>
          <a:p>
            <a:r>
              <a:rPr lang="pt-BR" dirty="0"/>
              <a:t>Qual é a melhor conduta nesse caso?</a:t>
            </a:r>
          </a:p>
        </p:txBody>
      </p:sp>
    </p:spTree>
    <p:extLst>
      <p:ext uri="{BB962C8B-B14F-4D97-AF65-F5344CB8AC3E}">
        <p14:creationId xmlns:p14="http://schemas.microsoft.com/office/powerpoint/2010/main" val="24377986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1415</Words>
  <Application>Microsoft Office PowerPoint</Application>
  <PresentationFormat>Widescreen</PresentationFormat>
  <Paragraphs>56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Facetado</vt:lpstr>
      <vt:lpstr>Caso clínicos Estéticos Corporais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Casos clínicos faciais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clínicos Estéticos Corporais </dc:title>
  <dc:creator>Brenda Kuiaski</dc:creator>
  <cp:lastModifiedBy>Brenda Kuiaski</cp:lastModifiedBy>
  <cp:revision>3</cp:revision>
  <dcterms:created xsi:type="dcterms:W3CDTF">2022-11-29T13:44:12Z</dcterms:created>
  <dcterms:modified xsi:type="dcterms:W3CDTF">2022-12-07T21:47:38Z</dcterms:modified>
</cp:coreProperties>
</file>