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handoutMasterIdLst>
    <p:handoutMasterId r:id="rId2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7" d="100"/>
          <a:sy n="87" d="100"/>
        </p:scale>
        <p:origin x="518" y="7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1A56B8B-90F6-41EC-AC37-F033ED2A57FF}" type="datetime1">
              <a:rPr lang="pt-BR" smtClean="0"/>
              <a:t>13/10/2022</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‹nº›</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BA983AA-2481-4371-917C-6457CA055053}" type="datetime1">
              <a:rPr lang="pt-BR" smtClean="0"/>
              <a:t>13/10/2022</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‹nº›</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A97FF641-F313-4AD0-BA92-8145B9101A50}" type="datetime1">
              <a:rPr lang="pt-BR" smtClean="0"/>
              <a:t>13/10/2022</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9D288EE4-F830-4159-BFF9-E721BA7AE0AB}" type="datetime1">
              <a:rPr lang="pt-BR" smtClean="0"/>
              <a:t>13/10/2022</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991600" y="762000"/>
            <a:ext cx="2362200" cy="5257800"/>
          </a:xfrm>
        </p:spPr>
        <p:txBody>
          <a:bodyPr vert="eaVert"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006B8899-C6DA-43D3-8986-CFC20CD4B104}" type="datetime1">
              <a:rPr lang="pt-BR" smtClean="0"/>
              <a:t>13/10/2022</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B6E62EC5-0DC6-4A78-BB05-D67BCA50AA36}" type="datetime1">
              <a:rPr lang="pt-BR" smtClean="0"/>
              <a:t>13/10/2022</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0D1A4693-2F41-43D3-BCDB-D5059F2986DB}" type="datetime1">
              <a:rPr lang="pt-BR" smtClean="0"/>
              <a:t>13/10/2022</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5BBB8AB2-DE16-44F3-8F59-40B18FC602F6}" type="datetime1">
              <a:rPr lang="pt-BR" smtClean="0"/>
              <a:t>13/10/2022</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5ACA5D35-0539-48FA-A753-0871E1ECAF0D}" type="datetime1">
              <a:rPr lang="pt-BR" smtClean="0"/>
              <a:t>13/10/2022</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5BA371F0-AB78-4B7A-B042-3B5D124F9CC4}" type="datetime1">
              <a:rPr lang="pt-BR" smtClean="0"/>
              <a:t>13/10/2022</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C3E59013-4240-4BCB-9D6D-0402FB62C003}" type="datetime1">
              <a:rPr lang="pt-BR" smtClean="0"/>
              <a:t>13/10/2022</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pt-BR"/>
              <a:t>Clique para editar o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590243F5-F020-403B-84E8-3610E6C6CB4F}" type="datetime1">
              <a:rPr lang="pt-BR" smtClean="0"/>
              <a:t>13/10/2022</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5D7AD476-FCE1-4F4C-AFD1-546A99681531}" type="datetime1">
              <a:rPr lang="pt-BR" smtClean="0"/>
              <a:t>13/10/2022</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pt-BR"/>
              <a:t>Clique para editar o título Mestre</a:t>
            </a:r>
            <a:endParaRPr lang="en-US" dirty="0"/>
          </a:p>
        </p:txBody>
      </p:sp>
      <p:sp>
        <p:nvSpPr>
          <p:cNvPr id="4" name="Espaço reservado para tex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2643713A-F4DD-4FBD-9DD6-C5B4A339B115}" type="datetime1">
              <a:rPr lang="pt-BR" smtClean="0"/>
              <a:t>13/10/2022</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Uma imagem contendo malha, mesa, vermelha, coberta&#10;&#10;Descrição gerada automaticament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tângulo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tângulo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fontScale="90000"/>
          </a:bodyPr>
          <a:lstStyle/>
          <a:p>
            <a:pPr rtl="0"/>
            <a:r>
              <a:rPr lang="pt-BR" sz="4400" dirty="0">
                <a:solidFill>
                  <a:schemeClr val="tx1"/>
                </a:solidFill>
              </a:rPr>
              <a:t>C</a:t>
            </a:r>
            <a:r>
              <a:rPr lang="pt-br" sz="4400" dirty="0">
                <a:solidFill>
                  <a:schemeClr val="tx1"/>
                </a:solidFill>
              </a:rPr>
              <a:t>uidados neonatais pós nascimento</a:t>
            </a: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pt-BR" dirty="0">
                <a:solidFill>
                  <a:schemeClr val="tx1"/>
                </a:solidFill>
              </a:rPr>
              <a:t>Enfermeira Daniela</a:t>
            </a:r>
            <a:endParaRPr lang="pt-br"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E6F23-522B-401D-84EA-CA40F02B0222}"/>
              </a:ext>
            </a:extLst>
          </p:cNvPr>
          <p:cNvSpPr>
            <a:spLocks noGrp="1"/>
          </p:cNvSpPr>
          <p:nvPr>
            <p:ph type="title"/>
          </p:nvPr>
        </p:nvSpPr>
        <p:spPr/>
        <p:txBody>
          <a:bodyPr/>
          <a:lstStyle/>
          <a:p>
            <a:pPr algn="ctr"/>
            <a:r>
              <a:rPr lang="pt-BR" dirty="0"/>
              <a:t>COMO INTERPRETAR O RESULTADO</a:t>
            </a:r>
          </a:p>
        </p:txBody>
      </p:sp>
      <p:sp>
        <p:nvSpPr>
          <p:cNvPr id="3" name="Espaço Reservado para Conteúdo 2">
            <a:extLst>
              <a:ext uri="{FF2B5EF4-FFF2-40B4-BE49-F238E27FC236}">
                <a16:creationId xmlns:a16="http://schemas.microsoft.com/office/drawing/2014/main" id="{732CA678-B5C6-4CF8-8722-77ACDFD85BF7}"/>
              </a:ext>
            </a:extLst>
          </p:cNvPr>
          <p:cNvSpPr>
            <a:spLocks noGrp="1"/>
          </p:cNvSpPr>
          <p:nvPr>
            <p:ph idx="1"/>
          </p:nvPr>
        </p:nvSpPr>
        <p:spPr>
          <a:xfrm>
            <a:off x="1066800" y="2551176"/>
            <a:ext cx="10058400" cy="3849624"/>
          </a:xfrm>
        </p:spPr>
        <p:txBody>
          <a:bodyPr/>
          <a:lstStyle/>
          <a:p>
            <a:pPr marL="0" indent="0" algn="just">
              <a:buNone/>
            </a:pPr>
            <a:r>
              <a:rPr lang="pt-BR" b="0" i="0" dirty="0">
                <a:effectLst/>
                <a:latin typeface="Rubik"/>
              </a:rPr>
              <a:t>Um resultado do APGAR de 7 ou mais geralmente é considerado normal e indica um menor risco de complicações após o nascimento, como infecções e hipoglicemia, em comparação com bebês que apresentam resultados inferiores.</a:t>
            </a:r>
          </a:p>
          <a:p>
            <a:pPr marL="0" indent="0" algn="just">
              <a:buNone/>
            </a:pPr>
            <a:endParaRPr lang="pt-BR" dirty="0">
              <a:latin typeface="Rubik"/>
            </a:endParaRPr>
          </a:p>
          <a:p>
            <a:pPr marL="0" indent="0" algn="just">
              <a:buNone/>
            </a:pPr>
            <a:endParaRPr lang="pt-BR" b="0" i="0" dirty="0">
              <a:effectLst/>
              <a:latin typeface="Rubik"/>
            </a:endParaRPr>
          </a:p>
          <a:p>
            <a:pPr marL="0" indent="0" algn="just">
              <a:buNone/>
            </a:pPr>
            <a:r>
              <a:rPr lang="pt-BR" b="0" i="0" dirty="0">
                <a:effectLst/>
                <a:latin typeface="Rubik"/>
              </a:rPr>
              <a:t>Embora resultados inferiores a 7 não indiquem que o bebê terá complicações de saúde no futuro, estão associados a um maior risco de doenças como paralisia cerebral e epilepsia, principalmente quando identificados no quinto minuto de vida. </a:t>
            </a:r>
          </a:p>
          <a:p>
            <a:pPr marL="0" indent="0" algn="just">
              <a:buNone/>
            </a:pPr>
            <a:endParaRPr lang="pt-BR" dirty="0"/>
          </a:p>
        </p:txBody>
      </p:sp>
      <p:sp>
        <p:nvSpPr>
          <p:cNvPr id="4" name="Espaço Reservado para Data 3">
            <a:extLst>
              <a:ext uri="{FF2B5EF4-FFF2-40B4-BE49-F238E27FC236}">
                <a16:creationId xmlns:a16="http://schemas.microsoft.com/office/drawing/2014/main" id="{B434D307-9E4D-49EA-BBAE-ADFEDA200491}"/>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300046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E5900-9A4A-445D-8C78-566BFA777516}"/>
              </a:ext>
            </a:extLst>
          </p:cNvPr>
          <p:cNvSpPr>
            <a:spLocks noGrp="1"/>
          </p:cNvSpPr>
          <p:nvPr>
            <p:ph type="title"/>
          </p:nvPr>
        </p:nvSpPr>
        <p:spPr/>
        <p:txBody>
          <a:bodyPr>
            <a:normAutofit/>
          </a:bodyPr>
          <a:lstStyle/>
          <a:p>
            <a:pPr algn="just"/>
            <a:r>
              <a:rPr lang="pt-BR" i="0" dirty="0">
                <a:solidFill>
                  <a:schemeClr val="tx1"/>
                </a:solidFill>
                <a:effectLst/>
                <a:latin typeface="Rubik"/>
              </a:rPr>
              <a:t>O que acontece quando o resultado é menor que 7</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B23C8E44-28E7-4481-BBC3-637440D98EC4}"/>
              </a:ext>
            </a:extLst>
          </p:cNvPr>
          <p:cNvSpPr>
            <a:spLocks noGrp="1"/>
          </p:cNvSpPr>
          <p:nvPr>
            <p:ph idx="1"/>
          </p:nvPr>
        </p:nvSpPr>
        <p:spPr>
          <a:xfrm>
            <a:off x="773723" y="2366889"/>
            <a:ext cx="10849708" cy="4112286"/>
          </a:xfrm>
        </p:spPr>
        <p:txBody>
          <a:bodyPr/>
          <a:lstStyle/>
          <a:p>
            <a:pPr marL="0" indent="0" algn="just">
              <a:buNone/>
            </a:pPr>
            <a:r>
              <a:rPr lang="pt-BR" b="0" i="0" dirty="0">
                <a:effectLst/>
                <a:latin typeface="Rubik"/>
              </a:rPr>
              <a:t>A maior parte dos bebês com valor inferior a 7 no primeiro minuto na escala de APGAR é saudável e esse valor normalmente aumenta ao longo dos primeiros 5 a 10 minutos de vida. No entanto, a pontuação pode ser influenciada por situações como:</a:t>
            </a:r>
          </a:p>
          <a:p>
            <a:pPr algn="just">
              <a:buFont typeface="Arial" panose="020B0604020202020204" pitchFamily="34" charset="0"/>
              <a:buChar char="•"/>
            </a:pPr>
            <a:r>
              <a:rPr lang="pt-BR" b="0" i="0" dirty="0">
                <a:effectLst/>
                <a:latin typeface="Rubik"/>
              </a:rPr>
              <a:t>Gravidez de risco;</a:t>
            </a:r>
          </a:p>
          <a:p>
            <a:pPr algn="just">
              <a:buFont typeface="Arial" panose="020B0604020202020204" pitchFamily="34" charset="0"/>
              <a:buChar char="•"/>
            </a:pPr>
            <a:r>
              <a:rPr lang="pt-BR" b="0" i="0" dirty="0">
                <a:effectLst/>
                <a:latin typeface="Rubik"/>
              </a:rPr>
              <a:t>Parto por cesárea;</a:t>
            </a:r>
          </a:p>
          <a:p>
            <a:pPr algn="just">
              <a:buFont typeface="Arial" panose="020B0604020202020204" pitchFamily="34" charset="0"/>
              <a:buChar char="•"/>
            </a:pPr>
            <a:r>
              <a:rPr lang="pt-BR" b="0" i="0" dirty="0">
                <a:effectLst/>
                <a:latin typeface="Rubik"/>
              </a:rPr>
              <a:t>Complicações no parto;</a:t>
            </a:r>
          </a:p>
          <a:p>
            <a:pPr algn="just">
              <a:buFont typeface="Arial" panose="020B0604020202020204" pitchFamily="34" charset="0"/>
              <a:buChar char="•"/>
            </a:pPr>
            <a:r>
              <a:rPr lang="pt-BR" b="0" i="0" dirty="0">
                <a:effectLst/>
                <a:latin typeface="Rubik"/>
              </a:rPr>
              <a:t>Parto antes de 37 semanas.</a:t>
            </a:r>
          </a:p>
          <a:p>
            <a:pPr marL="0" indent="0" algn="just">
              <a:buNone/>
            </a:pPr>
            <a:r>
              <a:rPr lang="pt-BR" b="0" i="0" dirty="0">
                <a:effectLst/>
                <a:latin typeface="Rubik"/>
              </a:rPr>
              <a:t>Assim, quando o resultado se mantém baixo pode ser indicado que o bebê fique internado numa unidade de neonatologia, para receber cuidados mais específicos e garantir que se desenvolva da melhor forma possível.</a:t>
            </a:r>
          </a:p>
          <a:p>
            <a:pPr marL="0" indent="0" algn="just">
              <a:buNone/>
            </a:pPr>
            <a:r>
              <a:rPr lang="pt-BR" b="0" i="0" dirty="0">
                <a:effectLst/>
                <a:latin typeface="Rubik"/>
              </a:rPr>
              <a:t>Geralmente, um valor baixo de APGAR não prediz qualquer tipo de resultado sobre inteligência, personalidade, saúde ou comportamento da criança no futuro, no entanto existe um maior risco de alterações.</a:t>
            </a:r>
          </a:p>
          <a:p>
            <a:pPr marL="0" indent="0" algn="just">
              <a:buNone/>
            </a:pPr>
            <a:endParaRPr lang="pt-BR" dirty="0"/>
          </a:p>
        </p:txBody>
      </p:sp>
      <p:sp>
        <p:nvSpPr>
          <p:cNvPr id="4" name="Espaço Reservado para Data 3">
            <a:extLst>
              <a:ext uri="{FF2B5EF4-FFF2-40B4-BE49-F238E27FC236}">
                <a16:creationId xmlns:a16="http://schemas.microsoft.com/office/drawing/2014/main" id="{D65C5D75-F5DC-4CE2-9B72-F05940995CE1}"/>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9689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4317B-101E-4C7B-903E-BDF9D443020E}"/>
              </a:ext>
            </a:extLst>
          </p:cNvPr>
          <p:cNvSpPr>
            <a:spLocks noGrp="1"/>
          </p:cNvSpPr>
          <p:nvPr>
            <p:ph type="title"/>
          </p:nvPr>
        </p:nvSpPr>
        <p:spPr/>
        <p:txBody>
          <a:bodyPr/>
          <a:lstStyle/>
          <a:p>
            <a:pPr algn="ctr"/>
            <a:r>
              <a:rPr lang="pt-BR" dirty="0"/>
              <a:t>CORTE DO CORDÃO UMBILICAL</a:t>
            </a:r>
          </a:p>
        </p:txBody>
      </p:sp>
      <p:sp>
        <p:nvSpPr>
          <p:cNvPr id="3" name="Espaço Reservado para Conteúdo 2">
            <a:extLst>
              <a:ext uri="{FF2B5EF4-FFF2-40B4-BE49-F238E27FC236}">
                <a16:creationId xmlns:a16="http://schemas.microsoft.com/office/drawing/2014/main" id="{1F73AF4F-415F-4376-B4FC-5235844793F7}"/>
              </a:ext>
            </a:extLst>
          </p:cNvPr>
          <p:cNvSpPr>
            <a:spLocks noGrp="1"/>
          </p:cNvSpPr>
          <p:nvPr>
            <p:ph idx="1"/>
          </p:nvPr>
        </p:nvSpPr>
        <p:spPr/>
        <p:txBody>
          <a:bodyPr/>
          <a:lstStyle/>
          <a:p>
            <a:pPr marL="0" indent="0" algn="just" rtl="0" fontAlgn="base">
              <a:buNone/>
            </a:pPr>
            <a:r>
              <a:rPr lang="pt-BR" b="0" i="0" dirty="0">
                <a:effectLst/>
                <a:latin typeface="din-next-w01-light"/>
              </a:rPr>
              <a:t>Enquanto o bebê estiver em contato pele a pele no peito da mãe, seu cordão umbilical ainda está ligado à placenta e continua pulsando por alguns minutos após o nascimento. Ele continua fornecendo oxigênio ao bebê enquanto ele estabelece sua própria respiração. Idealmente, o cordão deverá ser </a:t>
            </a:r>
            <a:r>
              <a:rPr lang="pt-BR" b="0" i="0" dirty="0" err="1">
                <a:effectLst/>
                <a:latin typeface="din-next-w01-light"/>
              </a:rPr>
              <a:t>clampeado</a:t>
            </a:r>
            <a:r>
              <a:rPr lang="pt-BR" b="0" i="0" dirty="0">
                <a:effectLst/>
                <a:latin typeface="din-next-w01-light"/>
              </a:rPr>
              <a:t> e cortado só quando a pulsação parar. </a:t>
            </a:r>
          </a:p>
          <a:p>
            <a:pPr marL="0" indent="0" algn="just" rtl="0" fontAlgn="base">
              <a:buNone/>
            </a:pPr>
            <a:br>
              <a:rPr lang="pt-BR" b="0" i="0" dirty="0">
                <a:effectLst/>
                <a:latin typeface="din-next-w01-light"/>
              </a:rPr>
            </a:br>
            <a:endParaRPr lang="pt-BR" b="0" i="0" dirty="0">
              <a:effectLst/>
              <a:latin typeface="din-next-w01-light"/>
            </a:endParaRPr>
          </a:p>
          <a:p>
            <a:pPr marL="0" indent="0" algn="just" rtl="0" fontAlgn="base">
              <a:buNone/>
            </a:pPr>
            <a:r>
              <a:rPr lang="pt-BR" b="0" i="0" dirty="0">
                <a:effectLst/>
                <a:latin typeface="din-next-w01-light"/>
              </a:rPr>
              <a:t>Um bebê recebe de 30% a 50% de seu suprimento de sangue através o cordão umbilical após o nascimento. Na realidade, bebês nascem com sangue circulando dentro deles, mas também com sangue circulando na placenta. Durante alguns minutos após o nascimento, o sangue da placenta é transferido para o bebê através do cordão umbilical, cujas artérias continuam pulsando. Dessa forma, o suprimento de oxigênio continua sendo garantido através da placenta e do cordão umbilical enquanto se estabelece a respiração do bebê através dos pulmões. </a:t>
            </a:r>
          </a:p>
          <a:p>
            <a:pPr marL="0" indent="0" algn="just">
              <a:buNone/>
            </a:pPr>
            <a:endParaRPr lang="pt-BR" dirty="0"/>
          </a:p>
        </p:txBody>
      </p:sp>
      <p:sp>
        <p:nvSpPr>
          <p:cNvPr id="4" name="Espaço Reservado para Data 3">
            <a:extLst>
              <a:ext uri="{FF2B5EF4-FFF2-40B4-BE49-F238E27FC236}">
                <a16:creationId xmlns:a16="http://schemas.microsoft.com/office/drawing/2014/main" id="{AB196440-8163-44C0-8A1C-0F4CE64E6227}"/>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224370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167028-D0F6-412A-8225-F8E1F7884980}"/>
              </a:ext>
            </a:extLst>
          </p:cNvPr>
          <p:cNvSpPr>
            <a:spLocks noGrp="1"/>
          </p:cNvSpPr>
          <p:nvPr>
            <p:ph type="title"/>
          </p:nvPr>
        </p:nvSpPr>
        <p:spPr/>
        <p:txBody>
          <a:bodyPr/>
          <a:lstStyle/>
          <a:p>
            <a:pPr algn="ctr"/>
            <a:r>
              <a:rPr lang="pt-BR" dirty="0"/>
              <a:t>CORTE DO CORDÃO UMBILICAL</a:t>
            </a:r>
          </a:p>
        </p:txBody>
      </p:sp>
      <p:sp>
        <p:nvSpPr>
          <p:cNvPr id="3" name="Espaço Reservado para Conteúdo 2">
            <a:extLst>
              <a:ext uri="{FF2B5EF4-FFF2-40B4-BE49-F238E27FC236}">
                <a16:creationId xmlns:a16="http://schemas.microsoft.com/office/drawing/2014/main" id="{DA6926C5-7693-4DF2-9EBD-D191B62E2CEE}"/>
              </a:ext>
            </a:extLst>
          </p:cNvPr>
          <p:cNvSpPr>
            <a:spLocks noGrp="1"/>
          </p:cNvSpPr>
          <p:nvPr>
            <p:ph idx="1"/>
          </p:nvPr>
        </p:nvSpPr>
        <p:spPr/>
        <p:txBody>
          <a:bodyPr/>
          <a:lstStyle/>
          <a:p>
            <a:pPr marL="0" indent="0" algn="just" rtl="0" fontAlgn="base">
              <a:buNone/>
            </a:pPr>
            <a:r>
              <a:rPr lang="pt-BR" b="0" i="0" dirty="0">
                <a:effectLst/>
                <a:latin typeface="din-next-w01-light"/>
              </a:rPr>
              <a:t>A transição entre a respiração placentária e a respiração pulmonar acontece progressivamente. Isso acontece se o cordão umbilical não for </a:t>
            </a:r>
            <a:r>
              <a:rPr lang="pt-BR" b="0" i="0" dirty="0" err="1">
                <a:effectLst/>
                <a:latin typeface="din-next-w01-light"/>
              </a:rPr>
              <a:t>clampeado</a:t>
            </a:r>
            <a:r>
              <a:rPr lang="pt-BR" b="0" i="0" dirty="0">
                <a:effectLst/>
                <a:latin typeface="din-next-w01-light"/>
              </a:rPr>
              <a:t> antes de parar de pulsar. Se o cordão for cortado imediatamente após o nascimento, o bebê acaba sendo privado de cerca de 1/3 do seu volume total de sangue. Se o cordão for cortado 2 minutos após o nascimento, cerca de 70% do sangue da placenta é transferido para o bebê. Se esperarmos até que o cordão pare de pulsar, todo o sangue da placenta é transferido para o bebê, o que é obviamente o melhor para o bebê. Esse sangue que flui através o cordão após o nascimento ajuda também a ativar os pulmões, o intestino e os rins do bebê, que precisam deste aumento de fluxo para ajudar a funcionar fora do útero.</a:t>
            </a:r>
          </a:p>
          <a:p>
            <a:pPr marL="0" indent="0" algn="just" rtl="0" fontAlgn="base">
              <a:buNone/>
            </a:pPr>
            <a:endParaRPr lang="pt-BR" b="0" i="0" dirty="0">
              <a:effectLst/>
              <a:latin typeface="din-next-w01-light"/>
            </a:endParaRPr>
          </a:p>
          <a:p>
            <a:pPr marL="0" indent="0" algn="just" rtl="0" fontAlgn="base">
              <a:buNone/>
            </a:pPr>
            <a:r>
              <a:rPr lang="pt-BR" b="0" i="0" dirty="0">
                <a:effectLst/>
                <a:latin typeface="din-next-w01-light"/>
              </a:rPr>
              <a:t>Alguns hospitais e médicos ainda têm como costume de cortar o cordão umbilical imediatamente após o nascimento. Esse procedimento está baseado na crença de que esperar mais de 30 segundos após o nascimento para cortar o cordão poderia causar </a:t>
            </a:r>
            <a:r>
              <a:rPr lang="pt-BR" b="0" i="0" dirty="0" err="1">
                <a:effectLst/>
                <a:latin typeface="din-next-w01-light"/>
              </a:rPr>
              <a:t>policitemia</a:t>
            </a:r>
            <a:r>
              <a:rPr lang="pt-BR" b="0" i="0" dirty="0">
                <a:effectLst/>
                <a:latin typeface="din-next-w01-light"/>
              </a:rPr>
              <a:t> neonatal (demasiados glóbulos vermelhos), icterícia neonatal ou hemorragia na mãe. </a:t>
            </a:r>
          </a:p>
          <a:p>
            <a:pPr marL="0" indent="0" algn="just">
              <a:buNone/>
            </a:pPr>
            <a:endParaRPr lang="pt-BR" dirty="0"/>
          </a:p>
        </p:txBody>
      </p:sp>
      <p:sp>
        <p:nvSpPr>
          <p:cNvPr id="4" name="Espaço Reservado para Data 3">
            <a:extLst>
              <a:ext uri="{FF2B5EF4-FFF2-40B4-BE49-F238E27FC236}">
                <a16:creationId xmlns:a16="http://schemas.microsoft.com/office/drawing/2014/main" id="{828F20A2-C41A-4D0C-B161-0663932C5E1A}"/>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940609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47FAA-0283-4F60-9340-4992F3A11C4D}"/>
              </a:ext>
            </a:extLst>
          </p:cNvPr>
          <p:cNvSpPr>
            <a:spLocks noGrp="1"/>
          </p:cNvSpPr>
          <p:nvPr>
            <p:ph type="title"/>
          </p:nvPr>
        </p:nvSpPr>
        <p:spPr/>
        <p:txBody>
          <a:bodyPr/>
          <a:lstStyle/>
          <a:p>
            <a:pPr algn="ctr"/>
            <a:r>
              <a:rPr lang="pt-BR" dirty="0"/>
              <a:t>CORTE DO CORDÃO UMBILICAL</a:t>
            </a:r>
          </a:p>
        </p:txBody>
      </p:sp>
      <p:sp>
        <p:nvSpPr>
          <p:cNvPr id="3" name="Espaço Reservado para Conteúdo 2">
            <a:extLst>
              <a:ext uri="{FF2B5EF4-FFF2-40B4-BE49-F238E27FC236}">
                <a16:creationId xmlns:a16="http://schemas.microsoft.com/office/drawing/2014/main" id="{3B9D3E13-D37D-409A-9337-51737367F301}"/>
              </a:ext>
            </a:extLst>
          </p:cNvPr>
          <p:cNvSpPr>
            <a:spLocks noGrp="1"/>
          </p:cNvSpPr>
          <p:nvPr>
            <p:ph idx="1"/>
          </p:nvPr>
        </p:nvSpPr>
        <p:spPr>
          <a:xfrm>
            <a:off x="791308" y="1907931"/>
            <a:ext cx="10876084" cy="4492869"/>
          </a:xfrm>
        </p:spPr>
        <p:txBody>
          <a:bodyPr>
            <a:normAutofit lnSpcReduction="10000"/>
          </a:bodyPr>
          <a:lstStyle/>
          <a:p>
            <a:pPr marL="0" indent="0" algn="l" rtl="0" fontAlgn="base">
              <a:buNone/>
            </a:pPr>
            <a:r>
              <a:rPr lang="pt-BR" b="0" i="0" dirty="0">
                <a:solidFill>
                  <a:srgbClr val="3E180F"/>
                </a:solidFill>
                <a:effectLst/>
                <a:latin typeface="din-next-w01-light"/>
              </a:rPr>
              <a:t>Evidências cientificas têm comprovado a segurança do </a:t>
            </a:r>
            <a:r>
              <a:rPr lang="pt-BR" b="0" i="0" dirty="0" err="1">
                <a:solidFill>
                  <a:srgbClr val="3E180F"/>
                </a:solidFill>
                <a:effectLst/>
                <a:latin typeface="din-next-w01-light"/>
              </a:rPr>
              <a:t>clampeamento</a:t>
            </a:r>
            <a:r>
              <a:rPr lang="pt-BR" b="0" i="0" dirty="0">
                <a:solidFill>
                  <a:srgbClr val="3E180F"/>
                </a:solidFill>
                <a:effectLst/>
                <a:latin typeface="din-next-w01-light"/>
              </a:rPr>
              <a:t> do cordão pelo menos três minutos após o nascimento do bebê. Esse método, além de seguro, gera uma série de benefícios quando comparado ao </a:t>
            </a:r>
            <a:r>
              <a:rPr lang="pt-BR" b="0" i="0" dirty="0" err="1">
                <a:solidFill>
                  <a:srgbClr val="3E180F"/>
                </a:solidFill>
                <a:effectLst/>
                <a:latin typeface="din-next-w01-light"/>
              </a:rPr>
              <a:t>clampeamento</a:t>
            </a:r>
            <a:r>
              <a:rPr lang="pt-BR" b="0" i="0" dirty="0">
                <a:solidFill>
                  <a:srgbClr val="3E180F"/>
                </a:solidFill>
                <a:effectLst/>
                <a:latin typeface="din-next-w01-light"/>
              </a:rPr>
              <a:t> imediato. Ou seja, não é recomendado cortar o cordão umbilical antes que ele pare de pulsar, pois bebês cujos cordões umbilicais forem </a:t>
            </a:r>
            <a:r>
              <a:rPr lang="pt-BR" b="0" i="0" dirty="0" err="1">
                <a:solidFill>
                  <a:srgbClr val="3E180F"/>
                </a:solidFill>
                <a:effectLst/>
                <a:latin typeface="din-next-w01-light"/>
              </a:rPr>
              <a:t>clampeados</a:t>
            </a:r>
            <a:r>
              <a:rPr lang="pt-BR" b="0" i="0" dirty="0">
                <a:solidFill>
                  <a:srgbClr val="3E180F"/>
                </a:solidFill>
                <a:effectLst/>
                <a:latin typeface="din-next-w01-light"/>
              </a:rPr>
              <a:t> imediatamente após o nascimento podem correr os riscos abaixo:</a:t>
            </a:r>
          </a:p>
          <a:p>
            <a:pPr marL="0" indent="0" algn="l" rtl="0" fontAlgn="base">
              <a:buNone/>
            </a:pPr>
            <a:r>
              <a:rPr lang="pt-BR" b="0" i="0" dirty="0">
                <a:solidFill>
                  <a:srgbClr val="3E180F"/>
                </a:solidFill>
                <a:effectLst/>
                <a:latin typeface="din-next-w01-light"/>
              </a:rPr>
              <a:t>• Eles estão mais propensos a desenvolver anemia por deficiência de ferro mais tarde na infância, o que pode afetar o desenvolvimento do sistema nervoso central;</a:t>
            </a:r>
          </a:p>
          <a:p>
            <a:pPr marL="0" indent="0" algn="l" rtl="0" fontAlgn="base">
              <a:buNone/>
            </a:pPr>
            <a:r>
              <a:rPr lang="pt-BR" b="0" i="0" dirty="0">
                <a:solidFill>
                  <a:srgbClr val="3E180F"/>
                </a:solidFill>
                <a:effectLst/>
                <a:latin typeface="din-next-w01-light"/>
              </a:rPr>
              <a:t>• Eles estão mais propensos a ter uma quantidade de glóbulos vermelhos (portadores de oxigênio) mais baixa;</a:t>
            </a:r>
          </a:p>
          <a:p>
            <a:pPr marL="0" indent="0" algn="l" rtl="0" fontAlgn="base">
              <a:buNone/>
            </a:pPr>
            <a:r>
              <a:rPr lang="pt-BR" b="0" i="0" dirty="0">
                <a:solidFill>
                  <a:srgbClr val="3E180F"/>
                </a:solidFill>
                <a:effectLst/>
                <a:latin typeface="din-next-w01-light"/>
              </a:rPr>
              <a:t>• Eles não podem contar com o cordão umbilical para fornecer oxigênio caso venham a ter dificuldades respiratórias após o nascimento, tendo portanto a necessidade de receber oxigênio por máscara ou intubação;</a:t>
            </a:r>
          </a:p>
          <a:p>
            <a:pPr marL="0" indent="0" algn="l" rtl="0" fontAlgn="base">
              <a:buNone/>
            </a:pPr>
            <a:r>
              <a:rPr lang="pt-BR" b="0" i="0" dirty="0">
                <a:solidFill>
                  <a:srgbClr val="3E180F"/>
                </a:solidFill>
                <a:effectLst/>
                <a:latin typeface="din-next-w01-light"/>
              </a:rPr>
              <a:t>• Eles recebem uma quantidade menor de células-tronco, o que pode reduzir suas capacidades de lidar com doenças do sangue ou imunológicas;</a:t>
            </a:r>
          </a:p>
          <a:p>
            <a:pPr marL="0" indent="0" algn="l" rtl="0" fontAlgn="base">
              <a:buNone/>
            </a:pPr>
            <a:r>
              <a:rPr lang="pt-BR" b="0" i="0" dirty="0">
                <a:solidFill>
                  <a:srgbClr val="3E180F"/>
                </a:solidFill>
                <a:effectLst/>
                <a:latin typeface="din-next-w01-light"/>
              </a:rPr>
              <a:t>• Eles estão mais propensos a serem separados de suas mães ao nascer, o que pode afetar a amamentação e o sucesso futuro do aleitamento materno;</a:t>
            </a:r>
          </a:p>
          <a:p>
            <a:pPr marL="0" indent="0" algn="l" rtl="0" fontAlgn="base">
              <a:buNone/>
            </a:pPr>
            <a:r>
              <a:rPr lang="pt-BR" b="0" i="0" dirty="0">
                <a:solidFill>
                  <a:srgbClr val="3E180F"/>
                </a:solidFill>
                <a:effectLst/>
                <a:latin typeface="din-next-w01-light"/>
              </a:rPr>
              <a:t>• Eles podem desenvolver desconfortos abdominais devido à falta de fluxo sanguíneo para o abdômen, o que pode ser angustiante tanto para o bebê quanto para seus pais e pode reduzir as chances de sucesso do aleitamento materno. </a:t>
            </a:r>
            <a:br>
              <a:rPr lang="pt-BR" b="0" i="0" dirty="0">
                <a:solidFill>
                  <a:srgbClr val="3E180F"/>
                </a:solidFill>
                <a:effectLst/>
                <a:latin typeface="din-next-w01-light"/>
              </a:rPr>
            </a:br>
            <a:endParaRPr lang="pt-BR" dirty="0"/>
          </a:p>
        </p:txBody>
      </p:sp>
      <p:sp>
        <p:nvSpPr>
          <p:cNvPr id="4" name="Espaço Reservado para Data 3">
            <a:extLst>
              <a:ext uri="{FF2B5EF4-FFF2-40B4-BE49-F238E27FC236}">
                <a16:creationId xmlns:a16="http://schemas.microsoft.com/office/drawing/2014/main" id="{19F0F317-303E-4EE8-9FE8-CEA7C198D2FA}"/>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304842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E51AD-040F-4FA1-870C-DC6386B974A9}"/>
              </a:ext>
            </a:extLst>
          </p:cNvPr>
          <p:cNvSpPr>
            <a:spLocks noGrp="1"/>
          </p:cNvSpPr>
          <p:nvPr>
            <p:ph type="title"/>
          </p:nvPr>
        </p:nvSpPr>
        <p:spPr/>
        <p:txBody>
          <a:bodyPr/>
          <a:lstStyle/>
          <a:p>
            <a:pPr algn="ctr"/>
            <a:r>
              <a:rPr lang="pt-BR" dirty="0"/>
              <a:t>CORTE DO CORDÃO UMBILICAL</a:t>
            </a:r>
          </a:p>
        </p:txBody>
      </p:sp>
      <p:sp>
        <p:nvSpPr>
          <p:cNvPr id="3" name="Espaço Reservado para Conteúdo 2">
            <a:extLst>
              <a:ext uri="{FF2B5EF4-FFF2-40B4-BE49-F238E27FC236}">
                <a16:creationId xmlns:a16="http://schemas.microsoft.com/office/drawing/2014/main" id="{17816F70-D477-4C99-B453-DAA0D5EA0278}"/>
              </a:ext>
            </a:extLst>
          </p:cNvPr>
          <p:cNvSpPr>
            <a:spLocks noGrp="1"/>
          </p:cNvSpPr>
          <p:nvPr>
            <p:ph idx="1"/>
          </p:nvPr>
        </p:nvSpPr>
        <p:spPr/>
        <p:txBody>
          <a:bodyPr/>
          <a:lstStyle/>
          <a:p>
            <a:pPr marL="0" indent="0">
              <a:buNone/>
            </a:pPr>
            <a:r>
              <a:rPr lang="pt-BR" b="0" i="0" dirty="0">
                <a:solidFill>
                  <a:srgbClr val="3E180F"/>
                </a:solidFill>
                <a:effectLst/>
                <a:latin typeface="din-next-w01-light"/>
              </a:rPr>
              <a:t>Atualmente no Brasil já existe normatização definindo que o corte do cordão umbilical e os procedimentos que sucedem a este devem ser postergados caso o bebê não esteja correndo risco. A portaria 371 do Ministério da Saúde foi publicada em maio de 2014 e abrange todos os hospitais do SUS (Sistema Único de Saúde) e recomenda que o corte do cordão umbilical seja realizado somente após parar de pulsar e que seja assegurado o contato pele a pele entre mãe e bebê imediatamente após o nascimento. </a:t>
            </a:r>
            <a:endParaRPr lang="pt-BR" dirty="0"/>
          </a:p>
        </p:txBody>
      </p:sp>
      <p:sp>
        <p:nvSpPr>
          <p:cNvPr id="4" name="Espaço Reservado para Data 3">
            <a:extLst>
              <a:ext uri="{FF2B5EF4-FFF2-40B4-BE49-F238E27FC236}">
                <a16:creationId xmlns:a16="http://schemas.microsoft.com/office/drawing/2014/main" id="{324F2157-A0A3-4571-9E7D-EB0A9977F1FA}"/>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108327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2B899-3967-4C4B-A865-E49E931D63A5}"/>
              </a:ext>
            </a:extLst>
          </p:cNvPr>
          <p:cNvSpPr>
            <a:spLocks noGrp="1"/>
          </p:cNvSpPr>
          <p:nvPr>
            <p:ph type="title"/>
          </p:nvPr>
        </p:nvSpPr>
        <p:spPr/>
        <p:txBody>
          <a:bodyPr/>
          <a:lstStyle/>
          <a:p>
            <a:pPr algn="ctr"/>
            <a:r>
              <a:rPr lang="pt-BR" dirty="0"/>
              <a:t>AVALIAÇÃO DO RN DE IMEDIATO</a:t>
            </a:r>
          </a:p>
        </p:txBody>
      </p:sp>
      <p:sp>
        <p:nvSpPr>
          <p:cNvPr id="3" name="Espaço Reservado para Conteúdo 2">
            <a:extLst>
              <a:ext uri="{FF2B5EF4-FFF2-40B4-BE49-F238E27FC236}">
                <a16:creationId xmlns:a16="http://schemas.microsoft.com/office/drawing/2014/main" id="{7BA1785E-2A32-4D48-8006-4C5D88E376B4}"/>
              </a:ext>
            </a:extLst>
          </p:cNvPr>
          <p:cNvSpPr>
            <a:spLocks noGrp="1"/>
          </p:cNvSpPr>
          <p:nvPr>
            <p:ph idx="1"/>
          </p:nvPr>
        </p:nvSpPr>
        <p:spPr/>
        <p:txBody>
          <a:bodyPr/>
          <a:lstStyle/>
          <a:p>
            <a:pPr marL="0" indent="0" algn="just" rtl="0" fontAlgn="base">
              <a:buNone/>
            </a:pPr>
            <a:r>
              <a:rPr lang="pt-BR" b="0" i="0" dirty="0">
                <a:solidFill>
                  <a:srgbClr val="3E180F"/>
                </a:solidFill>
                <a:effectLst/>
                <a:latin typeface="din-next-w01-light"/>
              </a:rPr>
              <a:t>O exame do bebê começa imediatamente após o nascimento e é feito pelo médico neonatologista. Esse exame físico é realizado para verificar sinais óbvios de que o bebê está saudável e para se certificar que não há problemas ou anomalias óbvias. Se trata de uma avaliação da aparência do bebê. Essa avaliação é idealmente feita enquanto o bebê estiver em contato pele a pele no peito da sua mãe. O médico avalia o nível de atividade e tônus muscular do bebê, seu pulso, seus reflexos, sua aparência e cor de sua pele, sua respiração e atribuí uma pontuação APGAR que mede a resposta geral do bebê em um minuto e cinco minutos após o nascimento. </a:t>
            </a:r>
          </a:p>
          <a:p>
            <a:pPr marL="0" indent="0" algn="just" rtl="0" fontAlgn="base">
              <a:buNone/>
            </a:pPr>
            <a:br>
              <a:rPr lang="pt-BR" b="0" i="0" dirty="0">
                <a:solidFill>
                  <a:srgbClr val="3E180F"/>
                </a:solidFill>
                <a:effectLst/>
                <a:latin typeface="din-next-w01-light"/>
              </a:rPr>
            </a:br>
            <a:endParaRPr lang="pt-BR" b="0" i="0" dirty="0">
              <a:solidFill>
                <a:srgbClr val="3E180F"/>
              </a:solidFill>
              <a:effectLst/>
              <a:latin typeface="din-next-w01-light"/>
            </a:endParaRPr>
          </a:p>
          <a:p>
            <a:pPr marL="0" indent="0" algn="just" rtl="0" fontAlgn="base">
              <a:buNone/>
            </a:pPr>
            <a:r>
              <a:rPr lang="pt-BR" b="0" i="0" dirty="0">
                <a:solidFill>
                  <a:srgbClr val="3E180F"/>
                </a:solidFill>
                <a:effectLst/>
                <a:latin typeface="din-next-w01-light"/>
              </a:rPr>
              <a:t>Uma pontuação de 7 a 10 é considerada normal. Uma pontuação de 4 a 6 pode indicar que o bebê precise de algum cuidado de reanimação (oxigênio) e de um monitoramento cuidadoso. Uma pontuação igual ou inferior a 3 indica que o bebê necessita de cuidados imediatos de ressuscitação.</a:t>
            </a:r>
          </a:p>
          <a:p>
            <a:pPr marL="0" indent="0" algn="just">
              <a:buNone/>
            </a:pPr>
            <a:endParaRPr lang="pt-BR" dirty="0"/>
          </a:p>
        </p:txBody>
      </p:sp>
      <p:sp>
        <p:nvSpPr>
          <p:cNvPr id="4" name="Espaço Reservado para Data 3">
            <a:extLst>
              <a:ext uri="{FF2B5EF4-FFF2-40B4-BE49-F238E27FC236}">
                <a16:creationId xmlns:a16="http://schemas.microsoft.com/office/drawing/2014/main" id="{962CEDE4-3E18-4E00-94A5-E2353712353D}"/>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157106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6CDB4C-9887-45A7-9A84-5FD746C54CC4}"/>
              </a:ext>
            </a:extLst>
          </p:cNvPr>
          <p:cNvSpPr>
            <a:spLocks noGrp="1"/>
          </p:cNvSpPr>
          <p:nvPr>
            <p:ph type="title"/>
          </p:nvPr>
        </p:nvSpPr>
        <p:spPr/>
        <p:txBody>
          <a:bodyPr/>
          <a:lstStyle/>
          <a:p>
            <a:pPr algn="ctr"/>
            <a:r>
              <a:rPr lang="pt-BR" dirty="0"/>
              <a:t>ASPIRAÇÃO DE VIAS AÉREAS</a:t>
            </a:r>
          </a:p>
        </p:txBody>
      </p:sp>
      <p:sp>
        <p:nvSpPr>
          <p:cNvPr id="3" name="Espaço Reservado para Conteúdo 2">
            <a:extLst>
              <a:ext uri="{FF2B5EF4-FFF2-40B4-BE49-F238E27FC236}">
                <a16:creationId xmlns:a16="http://schemas.microsoft.com/office/drawing/2014/main" id="{EF955B63-2576-4210-819A-C5FEA46E8B8C}"/>
              </a:ext>
            </a:extLst>
          </p:cNvPr>
          <p:cNvSpPr>
            <a:spLocks noGrp="1"/>
          </p:cNvSpPr>
          <p:nvPr>
            <p:ph idx="1"/>
          </p:nvPr>
        </p:nvSpPr>
        <p:spPr/>
        <p:txBody>
          <a:bodyPr>
            <a:normAutofit/>
          </a:bodyPr>
          <a:lstStyle/>
          <a:p>
            <a:pPr marL="0" indent="0" algn="just" rtl="0" fontAlgn="base">
              <a:buNone/>
            </a:pPr>
            <a:r>
              <a:rPr lang="pt-BR" b="0" i="0" dirty="0">
                <a:solidFill>
                  <a:srgbClr val="3E180F"/>
                </a:solidFill>
                <a:effectLst/>
                <a:latin typeface="din-next-w01-light"/>
              </a:rPr>
              <a:t>A aspiração das vias áreas é feita com a intenção de remover o fluido, muco ou mecônio das vias respiratórias do bebê. Alguns pediatras rotineiramente aspiram o nariz e a boca do bebê assim que sua cabeça tenha saído. Outros aspiram somente se mecônio aparecer no líquido amniótico ou estiver visível em torno do nariz ou da boca do bebê. Outros cuidadores aspiram apenas quando há evidências de que o bebê está tendo problemas significativos para respirar nos primeiros minutos após o nascimento. </a:t>
            </a:r>
            <a:br>
              <a:rPr lang="pt-BR" b="0" i="0" dirty="0">
                <a:solidFill>
                  <a:srgbClr val="3E180F"/>
                </a:solidFill>
                <a:effectLst/>
                <a:latin typeface="din-next-w01-light"/>
              </a:rPr>
            </a:br>
            <a:endParaRPr lang="pt-BR" b="0" i="0" dirty="0">
              <a:solidFill>
                <a:srgbClr val="3E180F"/>
              </a:solidFill>
              <a:effectLst/>
              <a:latin typeface="din-next-w01-light"/>
            </a:endParaRPr>
          </a:p>
          <a:p>
            <a:pPr marL="0" indent="0" algn="just" rtl="0" fontAlgn="base">
              <a:buNone/>
            </a:pPr>
            <a:r>
              <a:rPr lang="pt-BR" b="0" i="0" dirty="0">
                <a:solidFill>
                  <a:srgbClr val="3E180F"/>
                </a:solidFill>
                <a:effectLst/>
                <a:latin typeface="din-next-w01-light"/>
              </a:rPr>
              <a:t>Quando realizada de forma rotineira e sem necessidade, a aspiração pode ser prejudicial. Os riscos incluem a diminuição de frequência cardíaca ou arritmias cardíacas (irregularidades no batimento cardíaco), espasmos de laringe (constrição da laringe) e queda da pressão arterial. A aspiração pode também causar problemas com a amamentação se o material utilizado (cânula) causar um trauma (machucado) nas mucosas do bebê.</a:t>
            </a:r>
          </a:p>
          <a:p>
            <a:pPr marL="0" indent="0" algn="just" rtl="0" fontAlgn="base">
              <a:buNone/>
            </a:pPr>
            <a:br>
              <a:rPr lang="pt-BR" b="0" i="0" dirty="0">
                <a:solidFill>
                  <a:srgbClr val="3E180F"/>
                </a:solidFill>
                <a:effectLst/>
                <a:latin typeface="din-next-w01-light"/>
              </a:rPr>
            </a:br>
            <a:r>
              <a:rPr lang="pt-BR" b="0" i="0" dirty="0">
                <a:solidFill>
                  <a:srgbClr val="3E180F"/>
                </a:solidFill>
                <a:effectLst/>
                <a:latin typeface="din-next-w01-light"/>
              </a:rPr>
              <a:t>A grande maioria dos bebês não precisam ser aspirados, pois eles são capazes de limpar suas vias respiratórias por conta própria (tossindo e espirrando). As aspirações pela boca ou pelo nariz causam muitas vezes um desconforto e dores desnecessários para o recém-nascido. </a:t>
            </a:r>
          </a:p>
          <a:p>
            <a:pPr marL="0" indent="0" algn="just">
              <a:buNone/>
            </a:pPr>
            <a:endParaRPr lang="pt-BR" dirty="0"/>
          </a:p>
        </p:txBody>
      </p:sp>
      <p:sp>
        <p:nvSpPr>
          <p:cNvPr id="4" name="Espaço Reservado para Data 3">
            <a:extLst>
              <a:ext uri="{FF2B5EF4-FFF2-40B4-BE49-F238E27FC236}">
                <a16:creationId xmlns:a16="http://schemas.microsoft.com/office/drawing/2014/main" id="{9222B72E-1EFB-4751-805F-8815657EC45A}"/>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304158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874B1-E043-4C4F-B5C2-6C71AF6BE582}"/>
              </a:ext>
            </a:extLst>
          </p:cNvPr>
          <p:cNvSpPr>
            <a:spLocks noGrp="1"/>
          </p:cNvSpPr>
          <p:nvPr>
            <p:ph type="title"/>
          </p:nvPr>
        </p:nvSpPr>
        <p:spPr/>
        <p:txBody>
          <a:bodyPr/>
          <a:lstStyle/>
          <a:p>
            <a:pPr algn="ctr"/>
            <a:r>
              <a:rPr lang="pt-BR" dirty="0"/>
              <a:t>EXAME FÍSICO DO RN NA SALA DE PARTO OU BERÇARIO</a:t>
            </a:r>
          </a:p>
        </p:txBody>
      </p:sp>
      <p:sp>
        <p:nvSpPr>
          <p:cNvPr id="3" name="Espaço Reservado para Conteúdo 2">
            <a:extLst>
              <a:ext uri="{FF2B5EF4-FFF2-40B4-BE49-F238E27FC236}">
                <a16:creationId xmlns:a16="http://schemas.microsoft.com/office/drawing/2014/main" id="{DB3E1965-110B-4197-998F-7F1DDEA56C5E}"/>
              </a:ext>
            </a:extLst>
          </p:cNvPr>
          <p:cNvSpPr>
            <a:spLocks noGrp="1"/>
          </p:cNvSpPr>
          <p:nvPr>
            <p:ph idx="1"/>
          </p:nvPr>
        </p:nvSpPr>
        <p:spPr>
          <a:xfrm>
            <a:off x="782515" y="2103119"/>
            <a:ext cx="10779370" cy="4209757"/>
          </a:xfrm>
        </p:spPr>
        <p:txBody>
          <a:bodyPr>
            <a:normAutofit/>
          </a:bodyPr>
          <a:lstStyle/>
          <a:p>
            <a:pPr marL="0" indent="0" algn="just" rtl="0" fontAlgn="base">
              <a:buNone/>
            </a:pPr>
            <a:r>
              <a:rPr lang="pt-BR" b="0" i="0" dirty="0">
                <a:effectLst/>
                <a:latin typeface="din-next-w01-light"/>
              </a:rPr>
              <a:t>Dependendo da rotina da maternidade, outros procedimentos são geralmente realizados nos próximos minutos e horas após o nascimento. Esses procedimentos podem ser feitos na sala de parto ou no berçário, dependendo da política do hospital. Alguns desses procedimentos incluem:</a:t>
            </a:r>
          </a:p>
          <a:p>
            <a:pPr algn="just" rtl="0" fontAlgn="base">
              <a:buFont typeface="Arial" panose="020B0604020202020204" pitchFamily="34" charset="0"/>
              <a:buChar char="•"/>
            </a:pPr>
            <a:r>
              <a:rPr lang="pt-BR" b="0" i="0" dirty="0">
                <a:effectLst/>
                <a:latin typeface="var(--ricos-custom-p-font-family,unset)"/>
              </a:rPr>
              <a:t>Pesar e medir o comprimento e circunferência da cabeça do bebê. Essas medições ajudam a determinar se o peso e as medidas do bebê são “normais” para as semanas de gestação do bebê. Bebês pequenos ou abaixo do peso, assim como bebês muito grandes, podem precisar de cuidados especiais.</a:t>
            </a:r>
          </a:p>
          <a:p>
            <a:pPr algn="just" rtl="0" fontAlgn="base">
              <a:buFont typeface="Arial" panose="020B0604020202020204" pitchFamily="34" charset="0"/>
              <a:buChar char="•"/>
            </a:pPr>
            <a:r>
              <a:rPr lang="pt-BR" b="0" i="0" dirty="0">
                <a:effectLst/>
                <a:latin typeface="var(--ricos-custom-p-font-family,unset)"/>
              </a:rPr>
              <a:t>Medir a temperatura do bebê, sua frequência cardíaca e respiratória e receber medicação antes de sair da sala de parto. </a:t>
            </a:r>
          </a:p>
          <a:p>
            <a:pPr algn="just" rtl="0" fontAlgn="base">
              <a:buFont typeface="Arial" panose="020B0604020202020204" pitchFamily="34" charset="0"/>
              <a:buChar char="•"/>
            </a:pPr>
            <a:r>
              <a:rPr lang="pt-BR" b="0" i="0" dirty="0">
                <a:effectLst/>
                <a:latin typeface="var(--ricos-custom-p-font-family,unset)"/>
              </a:rPr>
              <a:t>Cuidado com o coto umbilical que precisa ser mantido bem limpo e seco até cair. </a:t>
            </a:r>
          </a:p>
          <a:p>
            <a:pPr algn="just" rtl="0" fontAlgn="base">
              <a:buFont typeface="Arial" panose="020B0604020202020204" pitchFamily="34" charset="0"/>
              <a:buChar char="•"/>
            </a:pPr>
            <a:r>
              <a:rPr lang="pt-BR" b="0" i="0" dirty="0">
                <a:effectLst/>
                <a:latin typeface="var(--ricos-custom-p-font-family,unset)"/>
              </a:rPr>
              <a:t>O bebê geralmente receberá nessa hora uma dose de vitamina K </a:t>
            </a:r>
          </a:p>
          <a:p>
            <a:pPr algn="just" rtl="0" fontAlgn="base">
              <a:buFont typeface="Arial" panose="020B0604020202020204" pitchFamily="34" charset="0"/>
              <a:buChar char="•"/>
            </a:pPr>
            <a:r>
              <a:rPr lang="pt-BR" b="0" i="0" dirty="0">
                <a:effectLst/>
                <a:latin typeface="var(--ricos-custom-p-font-family,unset)"/>
              </a:rPr>
              <a:t>Os pais podem sugerir que esses exames e cuidados aconteçam após a primeira mamada do bebê (geralmente após uma hora ou uma hora e meia), tempo ininterrupto durante o qual o bebê deve poder permanecer no colo da mãe em contato pele a pele. É fundamental para o bem estar da mãe e do bebê maximizar o contato pele a pele durante essa primeira hora de vida que é chamada de “hora de ouro”.</a:t>
            </a:r>
          </a:p>
          <a:p>
            <a:pPr marL="0" indent="0" algn="just">
              <a:buNone/>
            </a:pPr>
            <a:endParaRPr lang="pt-BR" dirty="0"/>
          </a:p>
        </p:txBody>
      </p:sp>
      <p:sp>
        <p:nvSpPr>
          <p:cNvPr id="4" name="Espaço Reservado para Data 3">
            <a:extLst>
              <a:ext uri="{FF2B5EF4-FFF2-40B4-BE49-F238E27FC236}">
                <a16:creationId xmlns:a16="http://schemas.microsoft.com/office/drawing/2014/main" id="{B148A26F-5469-404C-BC8A-154F8223F6F4}"/>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251933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4B3CD-3F32-420B-B60C-D2E67CC2198F}"/>
              </a:ext>
            </a:extLst>
          </p:cNvPr>
          <p:cNvSpPr>
            <a:spLocks noGrp="1"/>
          </p:cNvSpPr>
          <p:nvPr>
            <p:ph type="title"/>
          </p:nvPr>
        </p:nvSpPr>
        <p:spPr/>
        <p:txBody>
          <a:bodyPr/>
          <a:lstStyle/>
          <a:p>
            <a:pPr algn="ctr"/>
            <a:r>
              <a:rPr lang="pt-BR" dirty="0"/>
              <a:t>APLICAÇÃO DA VITAMINA K</a:t>
            </a:r>
          </a:p>
        </p:txBody>
      </p:sp>
      <p:sp>
        <p:nvSpPr>
          <p:cNvPr id="3" name="Espaço Reservado para Conteúdo 2">
            <a:extLst>
              <a:ext uri="{FF2B5EF4-FFF2-40B4-BE49-F238E27FC236}">
                <a16:creationId xmlns:a16="http://schemas.microsoft.com/office/drawing/2014/main" id="{0D52BC38-10CA-49DC-AD7B-180740439B17}"/>
              </a:ext>
            </a:extLst>
          </p:cNvPr>
          <p:cNvSpPr>
            <a:spLocks noGrp="1"/>
          </p:cNvSpPr>
          <p:nvPr>
            <p:ph idx="1"/>
          </p:nvPr>
        </p:nvSpPr>
        <p:spPr/>
        <p:txBody>
          <a:bodyPr/>
          <a:lstStyle/>
          <a:p>
            <a:pPr marL="0" indent="0" algn="just" rtl="0" fontAlgn="base">
              <a:buNone/>
            </a:pPr>
            <a:r>
              <a:rPr lang="pt-BR" b="0" i="0" dirty="0">
                <a:effectLst/>
                <a:latin typeface="din-next-w01-light"/>
              </a:rPr>
              <a:t>A vitamina K é uma vitamina essencial para ajudar o sangue a coagular adequadamente no ser humano e para prevenir sangramentos. O bebê não nasce com fatores de coagulação intactos. Na verdade, demora cerca de duas semanas para o intestino do bebê ser colonizado com os micro-organismos necessários para produzir vitamina K. Até esse momento, um bebê naturalmente tem níveis mais baixos de vitamina K do que um adulto. </a:t>
            </a:r>
            <a:br>
              <a:rPr lang="pt-BR" b="0" i="0" dirty="0">
                <a:effectLst/>
                <a:latin typeface="din-next-w01-light"/>
              </a:rPr>
            </a:br>
            <a:endParaRPr lang="pt-BR" b="0" i="0" dirty="0">
              <a:effectLst/>
              <a:latin typeface="din-next-w01-light"/>
            </a:endParaRPr>
          </a:p>
          <a:p>
            <a:pPr marL="0" indent="0" algn="just" rtl="0" fontAlgn="base">
              <a:buNone/>
            </a:pPr>
            <a:r>
              <a:rPr lang="pt-BR" b="0" i="0" dirty="0">
                <a:effectLst/>
                <a:latin typeface="din-next-w01-light"/>
              </a:rPr>
              <a:t>Muitos pediatras recomendam a administração por injeção de vitamina K nos recém-nascidos como forma de profilaxia para prevenir uma condição rara, mas muito grave, a doença hemorrágica do recém-nascido. Alguns cuidadores questionam o uso rotineiro da vitamina K, especialmente em bebês que não estão em risco elevado para a doença hemorrágica do recém-nascido, pois apesar de eficaz, esse procedimento é invasivo para o bebê. Os recém-nascidos com maior risco são bebês prematuros com baixo peso ao nascer, bebês que nasceram de partos com uso de fórceps ou ventosa, bebês que nasceram com complicações perinatais e bebês de mães que usaram </a:t>
            </a:r>
            <a:r>
              <a:rPr lang="pt-BR" b="0" i="0" dirty="0" err="1">
                <a:effectLst/>
                <a:latin typeface="din-next-w01-light"/>
              </a:rPr>
              <a:t>anti-convulsionantes</a:t>
            </a:r>
            <a:r>
              <a:rPr lang="pt-BR" b="0" i="0" dirty="0">
                <a:effectLst/>
                <a:latin typeface="din-next-w01-light"/>
              </a:rPr>
              <a:t>, anticoagulantes e </a:t>
            </a:r>
            <a:r>
              <a:rPr lang="pt-BR" b="0" i="0" dirty="0" err="1">
                <a:effectLst/>
                <a:latin typeface="din-next-w01-light"/>
              </a:rPr>
              <a:t>tuberculostaticos</a:t>
            </a:r>
            <a:r>
              <a:rPr lang="pt-BR" b="0" i="0" dirty="0">
                <a:effectLst/>
                <a:latin typeface="din-next-w01-light"/>
              </a:rPr>
              <a:t> na gestação. </a:t>
            </a:r>
          </a:p>
          <a:p>
            <a:pPr marL="0" indent="0" algn="just">
              <a:buNone/>
            </a:pPr>
            <a:endParaRPr lang="pt-BR" dirty="0"/>
          </a:p>
        </p:txBody>
      </p:sp>
      <p:sp>
        <p:nvSpPr>
          <p:cNvPr id="4" name="Espaço Reservado para Data 3">
            <a:extLst>
              <a:ext uri="{FF2B5EF4-FFF2-40B4-BE49-F238E27FC236}">
                <a16:creationId xmlns:a16="http://schemas.microsoft.com/office/drawing/2014/main" id="{A6E02BBA-444D-4142-90CB-9D19BFC2EC73}"/>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60069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CD1E-DF46-45D5-8969-A5A04AAF9995}"/>
              </a:ext>
            </a:extLst>
          </p:cNvPr>
          <p:cNvSpPr>
            <a:spLocks noGrp="1"/>
          </p:cNvSpPr>
          <p:nvPr>
            <p:ph type="title"/>
          </p:nvPr>
        </p:nvSpPr>
        <p:spPr/>
        <p:txBody>
          <a:bodyPr/>
          <a:lstStyle/>
          <a:p>
            <a:pPr algn="ctr"/>
            <a:r>
              <a:rPr lang="pt-BR" dirty="0"/>
              <a:t>NASCEU? O QUE FAZER AGORA?</a:t>
            </a:r>
          </a:p>
        </p:txBody>
      </p:sp>
      <p:pic>
        <p:nvPicPr>
          <p:cNvPr id="6" name="Espaço Reservado para Conteúdo 5">
            <a:extLst>
              <a:ext uri="{FF2B5EF4-FFF2-40B4-BE49-F238E27FC236}">
                <a16:creationId xmlns:a16="http://schemas.microsoft.com/office/drawing/2014/main" id="{08DCD41F-0855-44EB-AEFC-8F08DCD7C7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3877" y="2014194"/>
            <a:ext cx="6424246" cy="4285350"/>
          </a:xfrm>
        </p:spPr>
      </p:pic>
      <p:sp>
        <p:nvSpPr>
          <p:cNvPr id="4" name="Espaço Reservado para Data 3">
            <a:extLst>
              <a:ext uri="{FF2B5EF4-FFF2-40B4-BE49-F238E27FC236}">
                <a16:creationId xmlns:a16="http://schemas.microsoft.com/office/drawing/2014/main" id="{E406E0A1-BE4F-430B-9399-E97C1B9C3653}"/>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240417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D6C36-0A87-4F85-9E10-2FEB1D8E3A5B}"/>
              </a:ext>
            </a:extLst>
          </p:cNvPr>
          <p:cNvSpPr>
            <a:spLocks noGrp="1"/>
          </p:cNvSpPr>
          <p:nvPr>
            <p:ph type="title"/>
          </p:nvPr>
        </p:nvSpPr>
        <p:spPr/>
        <p:txBody>
          <a:bodyPr/>
          <a:lstStyle/>
          <a:p>
            <a:pPr algn="ctr"/>
            <a:r>
              <a:rPr lang="pt-BR" dirty="0"/>
              <a:t>APLICAÇÃO DA VITAMINA K</a:t>
            </a:r>
          </a:p>
        </p:txBody>
      </p:sp>
      <p:sp>
        <p:nvSpPr>
          <p:cNvPr id="3" name="Espaço Reservado para Conteúdo 2">
            <a:extLst>
              <a:ext uri="{FF2B5EF4-FFF2-40B4-BE49-F238E27FC236}">
                <a16:creationId xmlns:a16="http://schemas.microsoft.com/office/drawing/2014/main" id="{ACFE21F6-1DA9-4D8C-B592-5EA5280D1B07}"/>
              </a:ext>
            </a:extLst>
          </p:cNvPr>
          <p:cNvSpPr>
            <a:spLocks noGrp="1"/>
          </p:cNvSpPr>
          <p:nvPr>
            <p:ph idx="1"/>
          </p:nvPr>
        </p:nvSpPr>
        <p:spPr>
          <a:xfrm>
            <a:off x="800100" y="2103120"/>
            <a:ext cx="10700238" cy="3849624"/>
          </a:xfrm>
        </p:spPr>
        <p:txBody>
          <a:bodyPr>
            <a:normAutofit lnSpcReduction="10000"/>
          </a:bodyPr>
          <a:lstStyle/>
          <a:p>
            <a:pPr marL="0" indent="0" algn="just" rtl="0" fontAlgn="base">
              <a:buNone/>
            </a:pPr>
            <a:r>
              <a:rPr lang="pt-BR" b="0" i="0" dirty="0">
                <a:effectLst/>
                <a:latin typeface="din-next-w01-light"/>
              </a:rPr>
              <a:t>Muitos dos estudos iniciais que pareciam mostrar que a suplementação de vitamina K era benéfica foram feitos numa época em que os bebês era rotineiramente negados do colostro e a amamentação seguia horários fixos e restritos. Nesses casos, bebês tinham menos oportunidades de absorver vitamina K do que eles teriam se a amamentação tivesse sido a livre demanda já que a vitamina K está presente no colostro e no leite materno. O uso de fórceps nessa época também era comum, de modo que um percentual elevado dos bebês tinham um maior risco de desenvolver a doença. Também muitos estudos sobre a vitamina K foram feitos em bebês cujos cordões umbilicais foram </a:t>
            </a:r>
            <a:r>
              <a:rPr lang="pt-BR" b="0" i="0" dirty="0" err="1">
                <a:effectLst/>
                <a:latin typeface="din-next-w01-light"/>
              </a:rPr>
              <a:t>clampeados</a:t>
            </a:r>
            <a:r>
              <a:rPr lang="pt-BR" b="0" i="0" dirty="0">
                <a:effectLst/>
                <a:latin typeface="din-next-w01-light"/>
              </a:rPr>
              <a:t> imediatamente após o nascimento. Consequentemente os bebês não teriam recebido o volume de sangue total no momento do nascimento e portanto, teriam uma quantidade reduzida de fatores de coagulação presentes na corrente sanguínea. Por essas razões, alguns países desenvolveram novas políticas sobre a injeção de vitamina K, que em vez de ser aplicada de forma rotineira, seria aplicada somente em crianças em risco mais elevado.</a:t>
            </a:r>
          </a:p>
          <a:p>
            <a:pPr marL="0" indent="0" algn="just" rtl="0" fontAlgn="base">
              <a:buNone/>
            </a:pPr>
            <a:r>
              <a:rPr lang="pt-BR" b="0" i="0" dirty="0">
                <a:effectLst/>
                <a:latin typeface="din-next-w01-light"/>
              </a:rPr>
              <a:t>Algumas famílias de recém-nascidos lactentes de baixo risco (bebês a termo, saudáveis e sem nenhuma complicação) estão solicitando administrar a vitamina K via oral. Embora não existe muitas evidencias sobre seu uso, muitos pediatras estão de acordo com essa alternativa, pois oferecer a Vitamina K via oral é menos invasivo, mas exige que os pais se responsabilizem em dar continuidade ao tratamento em casa. Essa opção pode ser discutida com o profissional de saúde que acompanha a família, caso eles tiverem interessados.</a:t>
            </a:r>
            <a:br>
              <a:rPr lang="pt-BR" b="0" i="0" dirty="0">
                <a:effectLst/>
                <a:latin typeface="din-next-w01-light"/>
              </a:rPr>
            </a:br>
            <a:endParaRPr lang="pt-BR" dirty="0"/>
          </a:p>
        </p:txBody>
      </p:sp>
      <p:sp>
        <p:nvSpPr>
          <p:cNvPr id="4" name="Espaço Reservado para Data 3">
            <a:extLst>
              <a:ext uri="{FF2B5EF4-FFF2-40B4-BE49-F238E27FC236}">
                <a16:creationId xmlns:a16="http://schemas.microsoft.com/office/drawing/2014/main" id="{456F469A-86A8-42E9-9A16-0BE6CFA807A0}"/>
              </a:ext>
            </a:extLst>
          </p:cNvPr>
          <p:cNvSpPr>
            <a:spLocks noGrp="1"/>
          </p:cNvSpPr>
          <p:nvPr>
            <p:ph type="dt" sz="half" idx="10"/>
          </p:nvPr>
        </p:nvSpPr>
        <p:spPr/>
        <p:txBody>
          <a:bodyPr/>
          <a:lstStyle/>
          <a:p>
            <a:pPr rtl="0"/>
            <a:fld id="{B6E62EC5-0DC6-4A78-BB05-D67BCA50AA36}" type="datetime1">
              <a:rPr lang="pt-BR" smtClean="0"/>
              <a:t>13/10/2022</a:t>
            </a:fld>
            <a:endParaRPr lang="en-US" dirty="0"/>
          </a:p>
        </p:txBody>
      </p:sp>
    </p:spTree>
    <p:extLst>
      <p:ext uri="{BB962C8B-B14F-4D97-AF65-F5344CB8AC3E}">
        <p14:creationId xmlns:p14="http://schemas.microsoft.com/office/powerpoint/2010/main" val="130049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12AD5-0A7C-4ACD-940C-20F21D64AB3A}"/>
              </a:ext>
            </a:extLst>
          </p:cNvPr>
          <p:cNvSpPr>
            <a:spLocks noGrp="1"/>
          </p:cNvSpPr>
          <p:nvPr>
            <p:ph type="title"/>
          </p:nvPr>
        </p:nvSpPr>
        <p:spPr/>
        <p:txBody>
          <a:bodyPr/>
          <a:lstStyle/>
          <a:p>
            <a:pPr algn="ctr"/>
            <a:r>
              <a:rPr lang="pt-BR" dirty="0"/>
              <a:t>CREDÉ – COLÍRIO DE NITRATO DE PRATA</a:t>
            </a:r>
          </a:p>
        </p:txBody>
      </p:sp>
      <p:sp>
        <p:nvSpPr>
          <p:cNvPr id="3" name="Espaço Reservado para Conteúdo 2">
            <a:extLst>
              <a:ext uri="{FF2B5EF4-FFF2-40B4-BE49-F238E27FC236}">
                <a16:creationId xmlns:a16="http://schemas.microsoft.com/office/drawing/2014/main" id="{C1EA637F-51DB-475C-9A0A-0093019ADF07}"/>
              </a:ext>
            </a:extLst>
          </p:cNvPr>
          <p:cNvSpPr>
            <a:spLocks noGrp="1"/>
          </p:cNvSpPr>
          <p:nvPr>
            <p:ph idx="1"/>
          </p:nvPr>
        </p:nvSpPr>
        <p:spPr>
          <a:xfrm>
            <a:off x="773723" y="2103120"/>
            <a:ext cx="10638691" cy="4007534"/>
          </a:xfrm>
        </p:spPr>
        <p:txBody>
          <a:bodyPr>
            <a:normAutofit/>
          </a:bodyPr>
          <a:lstStyle/>
          <a:p>
            <a:pPr marL="0" indent="0" algn="just" rtl="0" fontAlgn="base">
              <a:buNone/>
            </a:pPr>
            <a:r>
              <a:rPr lang="pt-BR" b="0" i="0" dirty="0">
                <a:effectLst/>
                <a:latin typeface="din-next-w01-light"/>
              </a:rPr>
              <a:t>Esse procedimento consiste na aplicação de colírio de nitrato de prata em cada olho do recém-nascido após o nascimento. Esse procedimento foi introduzido no século 19 para prevenir a oftalmia gonocócica, uma infecção muito grave contraída durante o parto vaginal, a partir do contato do bebê com secreções genitais (no canal vaginal da mãe) contaminadas com doenças como a gonorreia ou clamídia, que eram bastante comuns naquela época. O procedimento então passou a ser utilizado de forma sistemática e assim continua até hoje em muitos hospitais Brasileiros. </a:t>
            </a:r>
          </a:p>
          <a:p>
            <a:pPr marL="0" indent="0" algn="just" rtl="0" fontAlgn="base">
              <a:buNone/>
            </a:pPr>
            <a:r>
              <a:rPr lang="pt-BR" b="0" i="0" dirty="0">
                <a:effectLst/>
                <a:latin typeface="din-next-w01-light"/>
              </a:rPr>
              <a:t>O </a:t>
            </a:r>
            <a:r>
              <a:rPr lang="pt-BR" b="0" i="0" dirty="0" err="1">
                <a:effectLst/>
                <a:latin typeface="din-next-w01-light"/>
              </a:rPr>
              <a:t>Credé</a:t>
            </a:r>
            <a:r>
              <a:rPr lang="pt-BR" b="0" i="0" dirty="0">
                <a:effectLst/>
                <a:latin typeface="din-next-w01-light"/>
              </a:rPr>
              <a:t> é eficaz para os bebês que nascem de parto normal e cujas mães têm gonorreia. Por isso, pode ser interessante para a mãe pedir ao seu médico fazer uma cultura </a:t>
            </a:r>
            <a:r>
              <a:rPr lang="pt-BR" b="0" i="0" dirty="0" err="1">
                <a:effectLst/>
                <a:latin typeface="din-next-w01-light"/>
              </a:rPr>
              <a:t>andovaginal</a:t>
            </a:r>
            <a:r>
              <a:rPr lang="pt-BR" b="0" i="0" dirty="0">
                <a:effectLst/>
                <a:latin typeface="din-next-w01-light"/>
              </a:rPr>
              <a:t> para gonorreia durante o pré-natal. Se a doença de gonorreia for descartada, não há necessidade utilizar o colírio de nitrato de prata e os pais podem pedir que seu bebê não o receba (assinando um termo de responsabilidade). Nos hospitais, a comprovação da falta de doenças ou do tratamento das doenças durante o pré-natal geralmente serve de motivo suficiente para dispensar o uso do colírio. Se o uso do colírio for necessário, ele pode ser substituído pela eritromicina, que previne ambas a oftalmia gonocócica e a clamídia, o que o torna mais eficaz. </a:t>
            </a:r>
          </a:p>
          <a:p>
            <a:pPr marL="0" indent="0" algn="just" rtl="0" fontAlgn="base">
              <a:buNone/>
            </a:pPr>
            <a:r>
              <a:rPr lang="pt-BR" b="0" i="0" dirty="0">
                <a:effectLst/>
                <a:latin typeface="din-next-w01-light"/>
              </a:rPr>
              <a:t>Recomenda-se que a administração de colírio de nitrato de prata ou de um antibiótico oftálmico, caso necessário, seja administrado após o contato mãe-bebê, para que esse momento de vinculo tão fundamental não seja perturbado desnecessariamente.</a:t>
            </a:r>
            <a:br>
              <a:rPr lang="pt-BR" b="0" i="0" dirty="0">
                <a:effectLst/>
                <a:latin typeface="din-next-w01-light"/>
              </a:rPr>
            </a:br>
            <a:endParaRPr lang="pt-BR" dirty="0"/>
          </a:p>
        </p:txBody>
      </p:sp>
      <p:sp>
        <p:nvSpPr>
          <p:cNvPr id="4" name="Espaço Reservado para Data 3">
            <a:extLst>
              <a:ext uri="{FF2B5EF4-FFF2-40B4-BE49-F238E27FC236}">
                <a16:creationId xmlns:a16="http://schemas.microsoft.com/office/drawing/2014/main" id="{E8600430-6A46-4AF0-86D0-09123BFD1F00}"/>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2794424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A01EA3-ECFD-4A6E-B172-090E9E942DF0}"/>
              </a:ext>
            </a:extLst>
          </p:cNvPr>
          <p:cNvSpPr>
            <a:spLocks noGrp="1"/>
          </p:cNvSpPr>
          <p:nvPr>
            <p:ph type="title"/>
          </p:nvPr>
        </p:nvSpPr>
        <p:spPr/>
        <p:txBody>
          <a:bodyPr/>
          <a:lstStyle/>
          <a:p>
            <a:pPr algn="ctr"/>
            <a:r>
              <a:rPr lang="pt-BR" dirty="0"/>
              <a:t>OUTRAS AVALIAÇÕES</a:t>
            </a:r>
          </a:p>
        </p:txBody>
      </p:sp>
      <p:sp>
        <p:nvSpPr>
          <p:cNvPr id="3" name="Espaço Reservado para Conteúdo 2">
            <a:extLst>
              <a:ext uri="{FF2B5EF4-FFF2-40B4-BE49-F238E27FC236}">
                <a16:creationId xmlns:a16="http://schemas.microsoft.com/office/drawing/2014/main" id="{6D8537B5-0DB6-4C67-AB58-640551B8960F}"/>
              </a:ext>
            </a:extLst>
          </p:cNvPr>
          <p:cNvSpPr>
            <a:spLocks noGrp="1"/>
          </p:cNvSpPr>
          <p:nvPr>
            <p:ph idx="1"/>
          </p:nvPr>
        </p:nvSpPr>
        <p:spPr/>
        <p:txBody>
          <a:bodyPr/>
          <a:lstStyle/>
          <a:p>
            <a:pPr marL="0" indent="0" algn="just">
              <a:buNone/>
            </a:pPr>
            <a:r>
              <a:rPr lang="pt-BR" b="0" i="0" dirty="0">
                <a:effectLst/>
                <a:latin typeface="din-next-w01-light"/>
              </a:rPr>
              <a:t>Existem ainda outros procedimentos, fora esses que foram apresentados acima, que podem ser feitos após o nascimento do bebê, incluindo teste de audição, teste de glicemia, ultrassom, etc. Recomenda-se que os pais tenham todo o conhecimento necessário para tomar decisões informadas sobre os cuidados do bebê após o nascimento, sobre os procedimentos que eles aceitam e aqueles que prefeririam evitar. Para os pais, escrever um plano de parto e pós-parto é uma ótima forma de refletir e se preparar, ainda durante a gestação, sobre a forma como eles gostariam que seu bebê fosse cuidado após o nascimento. A busca por informação durante a gestação leva a autonomia, a participação e ao empoderamento dos pais, e da mulher em particular, no parto e no pós parto. </a:t>
            </a:r>
            <a:endParaRPr lang="pt-BR" dirty="0"/>
          </a:p>
        </p:txBody>
      </p:sp>
      <p:sp>
        <p:nvSpPr>
          <p:cNvPr id="4" name="Espaço Reservado para Data 3">
            <a:extLst>
              <a:ext uri="{FF2B5EF4-FFF2-40B4-BE49-F238E27FC236}">
                <a16:creationId xmlns:a16="http://schemas.microsoft.com/office/drawing/2014/main" id="{661BDC22-5D41-4AC7-94AE-FD7057F49CB2}"/>
              </a:ext>
            </a:extLst>
          </p:cNvPr>
          <p:cNvSpPr>
            <a:spLocks noGrp="1"/>
          </p:cNvSpPr>
          <p:nvPr>
            <p:ph type="dt" sz="half" idx="10"/>
          </p:nvPr>
        </p:nvSpPr>
        <p:spPr/>
        <p:txBody>
          <a:bodyPr/>
          <a:lstStyle/>
          <a:p>
            <a:pPr rtl="0"/>
            <a:fld id="{B6E62EC5-0DC6-4A78-BB05-D67BCA50AA36}" type="datetime1">
              <a:rPr lang="pt-BR" smtClean="0"/>
              <a:t>13/10/2022</a:t>
            </a:fld>
            <a:endParaRPr lang="en-US"/>
          </a:p>
        </p:txBody>
      </p:sp>
      <p:pic>
        <p:nvPicPr>
          <p:cNvPr id="6" name="Imagem 5">
            <a:extLst>
              <a:ext uri="{FF2B5EF4-FFF2-40B4-BE49-F238E27FC236}">
                <a16:creationId xmlns:a16="http://schemas.microsoft.com/office/drawing/2014/main" id="{FA6CF7C7-5FFC-47A5-821D-FFD423D98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031" y="3842538"/>
            <a:ext cx="3727938" cy="2372868"/>
          </a:xfrm>
          <a:prstGeom prst="rect">
            <a:avLst/>
          </a:prstGeom>
        </p:spPr>
      </p:pic>
    </p:spTree>
    <p:extLst>
      <p:ext uri="{BB962C8B-B14F-4D97-AF65-F5344CB8AC3E}">
        <p14:creationId xmlns:p14="http://schemas.microsoft.com/office/powerpoint/2010/main" val="229674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EEE21-BAB1-4453-B68A-94553221383A}"/>
              </a:ext>
            </a:extLst>
          </p:cNvPr>
          <p:cNvSpPr>
            <a:spLocks noGrp="1"/>
          </p:cNvSpPr>
          <p:nvPr>
            <p:ph type="title"/>
          </p:nvPr>
        </p:nvSpPr>
        <p:spPr>
          <a:xfrm>
            <a:off x="3674116" y="477774"/>
            <a:ext cx="10058400" cy="1371600"/>
          </a:xfrm>
        </p:spPr>
        <p:txBody>
          <a:bodyPr/>
          <a:lstStyle/>
          <a:p>
            <a:pPr algn="ctr"/>
            <a:r>
              <a:rPr lang="pt-BR" dirty="0"/>
              <a:t>GOLDEN HOUR</a:t>
            </a:r>
          </a:p>
        </p:txBody>
      </p:sp>
      <p:sp>
        <p:nvSpPr>
          <p:cNvPr id="3" name="Espaço Reservado para Conteúdo 2">
            <a:extLst>
              <a:ext uri="{FF2B5EF4-FFF2-40B4-BE49-F238E27FC236}">
                <a16:creationId xmlns:a16="http://schemas.microsoft.com/office/drawing/2014/main" id="{E8F0A6B3-DCDB-43AB-80A4-883B295DC2FB}"/>
              </a:ext>
            </a:extLst>
          </p:cNvPr>
          <p:cNvSpPr>
            <a:spLocks noGrp="1"/>
          </p:cNvSpPr>
          <p:nvPr>
            <p:ph idx="1"/>
          </p:nvPr>
        </p:nvSpPr>
        <p:spPr>
          <a:xfrm>
            <a:off x="833718" y="1504188"/>
            <a:ext cx="10058400" cy="3849624"/>
          </a:xfrm>
        </p:spPr>
        <p:txBody>
          <a:bodyPr/>
          <a:lstStyle/>
          <a:p>
            <a:pPr marL="0" indent="0" algn="just">
              <a:buNone/>
            </a:pPr>
            <a:r>
              <a:rPr lang="pt-BR" b="0" i="0" dirty="0">
                <a:effectLst/>
                <a:latin typeface="Livvic"/>
              </a:rPr>
              <a:t>A primeira hora de vida do bebê é tão importante para seu futuro que é conhecida como hora dourada ou hora mágica. Durante esse período, o contato pele a pele deve ser estimulado o mais cedo possível, segundo a Organização Mundial de Saúde e diversas outras entidades. Ele facilita a amamentação, diminui a mortalidade e traz muitos benefícios para mãe e bebê.</a:t>
            </a:r>
          </a:p>
          <a:p>
            <a:pPr marL="0" indent="0" algn="just">
              <a:buNone/>
            </a:pPr>
            <a:r>
              <a:rPr lang="pt-BR" b="0" i="0" dirty="0">
                <a:effectLst/>
                <a:latin typeface="Livvic"/>
              </a:rPr>
              <a:t>“Antes o bebê nascia e o médico já o levava para longe da mãe para avaliar, pesar e fazer outros procedimentos que até são necessários, mas na maioria dos casos podem esperar”, comenta </a:t>
            </a:r>
            <a:r>
              <a:rPr lang="pt-BR" b="0" i="0" dirty="0" err="1">
                <a:effectLst/>
                <a:latin typeface="Livvic"/>
              </a:rPr>
              <a:t>Rossiclei</a:t>
            </a:r>
            <a:r>
              <a:rPr lang="pt-BR" b="0" i="0" dirty="0">
                <a:effectLst/>
                <a:latin typeface="Livvic"/>
              </a:rPr>
              <a:t> Pinheiro, pediatra do Departamento Científico de Aleitamento Materno da Sociedade Brasileira de Pediatria (SBP).</a:t>
            </a:r>
          </a:p>
          <a:p>
            <a:pPr marL="0" indent="0" algn="just">
              <a:buNone/>
            </a:pPr>
            <a:endParaRPr lang="pt-BR" dirty="0"/>
          </a:p>
        </p:txBody>
      </p:sp>
      <p:sp>
        <p:nvSpPr>
          <p:cNvPr id="4" name="Espaço Reservado para Data 3">
            <a:extLst>
              <a:ext uri="{FF2B5EF4-FFF2-40B4-BE49-F238E27FC236}">
                <a16:creationId xmlns:a16="http://schemas.microsoft.com/office/drawing/2014/main" id="{8CD45CB6-1CF9-405C-83D4-9AC850B5DC22}"/>
              </a:ext>
            </a:extLst>
          </p:cNvPr>
          <p:cNvSpPr>
            <a:spLocks noGrp="1"/>
          </p:cNvSpPr>
          <p:nvPr>
            <p:ph type="dt" sz="half" idx="10"/>
          </p:nvPr>
        </p:nvSpPr>
        <p:spPr/>
        <p:txBody>
          <a:bodyPr/>
          <a:lstStyle/>
          <a:p>
            <a:pPr rtl="0"/>
            <a:fld id="{B6E62EC5-0DC6-4A78-BB05-D67BCA50AA36}" type="datetime1">
              <a:rPr lang="pt-BR" smtClean="0"/>
              <a:t>13/10/2022</a:t>
            </a:fld>
            <a:endParaRPr lang="en-US"/>
          </a:p>
        </p:txBody>
      </p:sp>
      <p:pic>
        <p:nvPicPr>
          <p:cNvPr id="6" name="Imagem 5">
            <a:extLst>
              <a:ext uri="{FF2B5EF4-FFF2-40B4-BE49-F238E27FC236}">
                <a16:creationId xmlns:a16="http://schemas.microsoft.com/office/drawing/2014/main" id="{CEBF9861-AFC6-49CD-98D7-4E6810F4F1F2}"/>
              </a:ext>
            </a:extLst>
          </p:cNvPr>
          <p:cNvPicPr>
            <a:picLocks noChangeAspect="1"/>
          </p:cNvPicPr>
          <p:nvPr/>
        </p:nvPicPr>
        <p:blipFill rotWithShape="1">
          <a:blip r:embed="rId2">
            <a:extLst>
              <a:ext uri="{28A0092B-C50C-407E-A947-70E740481C1C}">
                <a14:useLocalDpi xmlns:a14="http://schemas.microsoft.com/office/drawing/2010/main" val="0"/>
              </a:ext>
            </a:extLst>
          </a:blip>
          <a:srcRect t="29370" b="29370"/>
          <a:stretch/>
        </p:blipFill>
        <p:spPr>
          <a:xfrm>
            <a:off x="6914741" y="3205427"/>
            <a:ext cx="3857625" cy="2829613"/>
          </a:xfrm>
          <a:prstGeom prst="rect">
            <a:avLst/>
          </a:prstGeom>
        </p:spPr>
      </p:pic>
    </p:spTree>
    <p:extLst>
      <p:ext uri="{BB962C8B-B14F-4D97-AF65-F5344CB8AC3E}">
        <p14:creationId xmlns:p14="http://schemas.microsoft.com/office/powerpoint/2010/main" val="65465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46D28-1A4A-4B3C-9C47-68BB23D0D04C}"/>
              </a:ext>
            </a:extLst>
          </p:cNvPr>
          <p:cNvSpPr>
            <a:spLocks noGrp="1"/>
          </p:cNvSpPr>
          <p:nvPr>
            <p:ph type="title"/>
          </p:nvPr>
        </p:nvSpPr>
        <p:spPr/>
        <p:txBody>
          <a:bodyPr>
            <a:normAutofit/>
          </a:bodyPr>
          <a:lstStyle/>
          <a:p>
            <a:pPr algn="just"/>
            <a:r>
              <a:rPr lang="pt-BR" i="0" dirty="0">
                <a:solidFill>
                  <a:schemeClr val="tx1"/>
                </a:solidFill>
                <a:effectLst/>
                <a:latin typeface="Rubik"/>
              </a:rPr>
              <a:t>Escala de APGAR: o que é, para que serve e o que significa</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5C7B4E7E-55B7-46C7-BA9A-800C601ACEB5}"/>
              </a:ext>
            </a:extLst>
          </p:cNvPr>
          <p:cNvSpPr>
            <a:spLocks noGrp="1"/>
          </p:cNvSpPr>
          <p:nvPr>
            <p:ph idx="1"/>
          </p:nvPr>
        </p:nvSpPr>
        <p:spPr>
          <a:xfrm>
            <a:off x="1066800" y="2551176"/>
            <a:ext cx="10058400" cy="3849624"/>
          </a:xfrm>
        </p:spPr>
        <p:txBody>
          <a:bodyPr/>
          <a:lstStyle/>
          <a:p>
            <a:pPr marL="0" indent="0" algn="just">
              <a:buNone/>
            </a:pPr>
            <a:r>
              <a:rPr lang="pt-BR" b="0" i="0" dirty="0">
                <a:effectLst/>
                <a:latin typeface="Rubik"/>
              </a:rPr>
              <a:t>A escala de APGAR, também conhecida como índice ou escore APGAR, é um teste feito no recém-nascido pelo pediatra ou neonatologista logo após o nascimento que avalia o estado geral e vitalidade do bebê, sendo útil para monitorar a sua resposta aos cuidados dentro da sala de parto.</a:t>
            </a:r>
          </a:p>
          <a:p>
            <a:pPr marL="0" indent="0" algn="just">
              <a:buNone/>
            </a:pPr>
            <a:r>
              <a:rPr lang="pt-BR" b="0" i="0" dirty="0">
                <a:effectLst/>
                <a:latin typeface="Rubik"/>
              </a:rPr>
              <a:t>Durante o teste, são avaliados sinais apresentados pelo bebê, como cor da pele e batimentos cardíacos, que são pontuados conforme a escala para dar um resultado final. Normalmente, esta avaliação é repetida outras vezes ainda nos primeiros minutos de vida.</a:t>
            </a:r>
          </a:p>
          <a:p>
            <a:pPr marL="0" indent="0" algn="just">
              <a:buNone/>
            </a:pPr>
            <a:r>
              <a:rPr lang="pt-BR" b="0" i="0" dirty="0">
                <a:effectLst/>
                <a:latin typeface="Rubik"/>
              </a:rPr>
              <a:t>Embora o resultado da escala de APGAR não indique problemas na saúde do bebê no futuro, existe um maior risco de doenças como paralisia cerebral e epilepsia quando os resultados são muito baixos.</a:t>
            </a:r>
            <a:endParaRPr lang="pt-BR" dirty="0"/>
          </a:p>
        </p:txBody>
      </p:sp>
      <p:sp>
        <p:nvSpPr>
          <p:cNvPr id="4" name="Espaço Reservado para Data 3">
            <a:extLst>
              <a:ext uri="{FF2B5EF4-FFF2-40B4-BE49-F238E27FC236}">
                <a16:creationId xmlns:a16="http://schemas.microsoft.com/office/drawing/2014/main" id="{9F590953-1334-4F88-986D-830514820D87}"/>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143101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E131B-B2F4-4D32-83B2-C95629BFD8F3}"/>
              </a:ext>
            </a:extLst>
          </p:cNvPr>
          <p:cNvSpPr>
            <a:spLocks noGrp="1"/>
          </p:cNvSpPr>
          <p:nvPr>
            <p:ph type="title"/>
          </p:nvPr>
        </p:nvSpPr>
        <p:spPr/>
        <p:txBody>
          <a:bodyPr/>
          <a:lstStyle/>
          <a:p>
            <a:r>
              <a:rPr lang="pt-BR" dirty="0"/>
              <a:t>OBJETIVO DO TESTE</a:t>
            </a:r>
          </a:p>
        </p:txBody>
      </p:sp>
      <p:sp>
        <p:nvSpPr>
          <p:cNvPr id="3" name="Espaço Reservado para Conteúdo 2">
            <a:extLst>
              <a:ext uri="{FF2B5EF4-FFF2-40B4-BE49-F238E27FC236}">
                <a16:creationId xmlns:a16="http://schemas.microsoft.com/office/drawing/2014/main" id="{37FD5E75-D393-49BD-B80C-A73016F765FA}"/>
              </a:ext>
            </a:extLst>
          </p:cNvPr>
          <p:cNvSpPr>
            <a:spLocks noGrp="1"/>
          </p:cNvSpPr>
          <p:nvPr>
            <p:ph idx="1"/>
          </p:nvPr>
        </p:nvSpPr>
        <p:spPr/>
        <p:txBody>
          <a:bodyPr/>
          <a:lstStyle/>
          <a:p>
            <a:pPr marL="0" indent="0" algn="just">
              <a:buNone/>
            </a:pPr>
            <a:r>
              <a:rPr lang="pt-BR" b="0" i="0" dirty="0">
                <a:effectLst/>
                <a:latin typeface="Rubik"/>
              </a:rPr>
              <a:t>A escala de APGAR serve para avaliar o estado do bebê após o nascimento e a resposta a cuidados dentro da sala de parto, como aspiração e ventilação, quando estes são indicados.</a:t>
            </a:r>
            <a:endParaRPr lang="pt-BR" dirty="0"/>
          </a:p>
        </p:txBody>
      </p:sp>
      <p:sp>
        <p:nvSpPr>
          <p:cNvPr id="4" name="Espaço Reservado para Data 3">
            <a:extLst>
              <a:ext uri="{FF2B5EF4-FFF2-40B4-BE49-F238E27FC236}">
                <a16:creationId xmlns:a16="http://schemas.microsoft.com/office/drawing/2014/main" id="{675C3AFD-51DE-48BB-B53B-6BE1C953A75F}"/>
              </a:ext>
            </a:extLst>
          </p:cNvPr>
          <p:cNvSpPr>
            <a:spLocks noGrp="1"/>
          </p:cNvSpPr>
          <p:nvPr>
            <p:ph type="dt" sz="half" idx="10"/>
          </p:nvPr>
        </p:nvSpPr>
        <p:spPr/>
        <p:txBody>
          <a:bodyPr/>
          <a:lstStyle/>
          <a:p>
            <a:pPr rtl="0"/>
            <a:fld id="{B6E62EC5-0DC6-4A78-BB05-D67BCA50AA36}" type="datetime1">
              <a:rPr lang="pt-BR" smtClean="0"/>
              <a:t>13/10/2022</a:t>
            </a:fld>
            <a:endParaRPr lang="en-US"/>
          </a:p>
        </p:txBody>
      </p:sp>
      <p:pic>
        <p:nvPicPr>
          <p:cNvPr id="1026" name="Picture 2">
            <a:extLst>
              <a:ext uri="{FF2B5EF4-FFF2-40B4-BE49-F238E27FC236}">
                <a16:creationId xmlns:a16="http://schemas.microsoft.com/office/drawing/2014/main" id="{456FDC67-6B7F-4A73-A204-71CCBA5F7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837" y="2757831"/>
            <a:ext cx="451485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3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FF539C-537F-4E59-A540-789E54D326FC}"/>
              </a:ext>
            </a:extLst>
          </p:cNvPr>
          <p:cNvSpPr>
            <a:spLocks noGrp="1"/>
          </p:cNvSpPr>
          <p:nvPr>
            <p:ph type="title"/>
          </p:nvPr>
        </p:nvSpPr>
        <p:spPr/>
        <p:txBody>
          <a:bodyPr/>
          <a:lstStyle/>
          <a:p>
            <a:r>
              <a:rPr lang="pt-BR" dirty="0"/>
              <a:t>COMO É REALIZADO</a:t>
            </a:r>
          </a:p>
        </p:txBody>
      </p:sp>
      <p:sp>
        <p:nvSpPr>
          <p:cNvPr id="3" name="Espaço Reservado para Conteúdo 2">
            <a:extLst>
              <a:ext uri="{FF2B5EF4-FFF2-40B4-BE49-F238E27FC236}">
                <a16:creationId xmlns:a16="http://schemas.microsoft.com/office/drawing/2014/main" id="{C6BF7ECC-B0D4-4213-B2F4-DCEFED146EE0}"/>
              </a:ext>
            </a:extLst>
          </p:cNvPr>
          <p:cNvSpPr>
            <a:spLocks noGrp="1"/>
          </p:cNvSpPr>
          <p:nvPr>
            <p:ph idx="1"/>
          </p:nvPr>
        </p:nvSpPr>
        <p:spPr/>
        <p:txBody>
          <a:bodyPr/>
          <a:lstStyle/>
          <a:p>
            <a:pPr marL="0" indent="0" algn="just">
              <a:buNone/>
            </a:pPr>
            <a:r>
              <a:rPr lang="pt-BR" b="0" i="0" dirty="0">
                <a:effectLst/>
                <a:latin typeface="Rubik"/>
              </a:rPr>
              <a:t>O APGAR é feito pelo pediatra ou neonatologista por meio da avaliação do bebê momentos após o nascimento de acordo com cada sinal na escala, sendo que a cada um é atribuído um valor que corresponde ao estado do bebê naquele momento. Dessa forma, ao final da avaliação, o valor de todos os sinais avaliados é somado para obter um resultado final. </a:t>
            </a:r>
          </a:p>
          <a:p>
            <a:pPr marL="0" indent="0" algn="just">
              <a:buNone/>
            </a:pPr>
            <a:r>
              <a:rPr lang="pt-BR" b="0" i="0" dirty="0">
                <a:effectLst/>
                <a:latin typeface="Rubik"/>
              </a:rPr>
              <a:t>Normalmente, a avaliação é realizada no final do primeiro e quinto minuto após o nascimento e, em alguns casos, pode ser repetida a cada 5 minutos até completar 20 minutos após o parto.</a:t>
            </a:r>
          </a:p>
          <a:p>
            <a:pPr marL="0" indent="0" algn="just">
              <a:buNone/>
            </a:pPr>
            <a:endParaRPr lang="pt-BR" dirty="0"/>
          </a:p>
        </p:txBody>
      </p:sp>
      <p:sp>
        <p:nvSpPr>
          <p:cNvPr id="4" name="Espaço Reservado para Data 3">
            <a:extLst>
              <a:ext uri="{FF2B5EF4-FFF2-40B4-BE49-F238E27FC236}">
                <a16:creationId xmlns:a16="http://schemas.microsoft.com/office/drawing/2014/main" id="{48745F0E-D5EA-48F6-8E16-F0CD28E89F14}"/>
              </a:ext>
            </a:extLst>
          </p:cNvPr>
          <p:cNvSpPr>
            <a:spLocks noGrp="1"/>
          </p:cNvSpPr>
          <p:nvPr>
            <p:ph type="dt" sz="half" idx="10"/>
          </p:nvPr>
        </p:nvSpPr>
        <p:spPr/>
        <p:txBody>
          <a:bodyPr/>
          <a:lstStyle/>
          <a:p>
            <a:pPr rtl="0"/>
            <a:fld id="{B6E62EC5-0DC6-4A78-BB05-D67BCA50AA36}" type="datetime1">
              <a:rPr lang="pt-BR" smtClean="0"/>
              <a:t>13/10/2022</a:t>
            </a:fld>
            <a:endParaRPr lang="en-US"/>
          </a:p>
        </p:txBody>
      </p:sp>
    </p:spTree>
    <p:extLst>
      <p:ext uri="{BB962C8B-B14F-4D97-AF65-F5344CB8AC3E}">
        <p14:creationId xmlns:p14="http://schemas.microsoft.com/office/powerpoint/2010/main" val="50473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7B25F-8EB7-4F4B-B440-8E27470B3BDC}"/>
              </a:ext>
            </a:extLst>
          </p:cNvPr>
          <p:cNvSpPr>
            <a:spLocks noGrp="1"/>
          </p:cNvSpPr>
          <p:nvPr>
            <p:ph type="title"/>
          </p:nvPr>
        </p:nvSpPr>
        <p:spPr/>
        <p:txBody>
          <a:bodyPr/>
          <a:lstStyle/>
          <a:p>
            <a:endParaRPr lang="pt-BR" dirty="0"/>
          </a:p>
        </p:txBody>
      </p:sp>
      <p:pic>
        <p:nvPicPr>
          <p:cNvPr id="8" name="Espaço Reservado para Conteúdo 7">
            <a:extLst>
              <a:ext uri="{FF2B5EF4-FFF2-40B4-BE49-F238E27FC236}">
                <a16:creationId xmlns:a16="http://schemas.microsoft.com/office/drawing/2014/main" id="{D2738F9A-A490-4CAD-83A1-3BDCF24182F3}"/>
              </a:ext>
            </a:extLst>
          </p:cNvPr>
          <p:cNvPicPr>
            <a:picLocks noGrp="1" noChangeAspect="1"/>
          </p:cNvPicPr>
          <p:nvPr>
            <p:ph idx="1"/>
          </p:nvPr>
        </p:nvPicPr>
        <p:blipFill rotWithShape="1">
          <a:blip r:embed="rId2"/>
          <a:srcRect l="19895" t="24840" r="41692" b="45469"/>
          <a:stretch/>
        </p:blipFill>
        <p:spPr>
          <a:xfrm>
            <a:off x="3376247" y="4120543"/>
            <a:ext cx="4818186" cy="2094863"/>
          </a:xfrm>
        </p:spPr>
      </p:pic>
      <p:sp>
        <p:nvSpPr>
          <p:cNvPr id="4" name="Espaço Reservado para Data 3">
            <a:extLst>
              <a:ext uri="{FF2B5EF4-FFF2-40B4-BE49-F238E27FC236}">
                <a16:creationId xmlns:a16="http://schemas.microsoft.com/office/drawing/2014/main" id="{72C9EAE2-C764-43C2-8829-26BDD1835041}"/>
              </a:ext>
            </a:extLst>
          </p:cNvPr>
          <p:cNvSpPr>
            <a:spLocks noGrp="1"/>
          </p:cNvSpPr>
          <p:nvPr>
            <p:ph type="dt" sz="half" idx="10"/>
          </p:nvPr>
        </p:nvSpPr>
        <p:spPr/>
        <p:txBody>
          <a:bodyPr/>
          <a:lstStyle/>
          <a:p>
            <a:pPr rtl="0"/>
            <a:fld id="{B6E62EC5-0DC6-4A78-BB05-D67BCA50AA36}" type="datetime1">
              <a:rPr lang="pt-BR" smtClean="0"/>
              <a:t>13/10/2022</a:t>
            </a:fld>
            <a:endParaRPr lang="en-US"/>
          </a:p>
        </p:txBody>
      </p:sp>
      <p:pic>
        <p:nvPicPr>
          <p:cNvPr id="6" name="Imagem 5">
            <a:extLst>
              <a:ext uri="{FF2B5EF4-FFF2-40B4-BE49-F238E27FC236}">
                <a16:creationId xmlns:a16="http://schemas.microsoft.com/office/drawing/2014/main" id="{7ACBDFFE-3BA8-4BF6-9DFF-980AD36FA1BF}"/>
              </a:ext>
            </a:extLst>
          </p:cNvPr>
          <p:cNvPicPr>
            <a:picLocks noChangeAspect="1"/>
          </p:cNvPicPr>
          <p:nvPr/>
        </p:nvPicPr>
        <p:blipFill rotWithShape="1">
          <a:blip r:embed="rId3"/>
          <a:srcRect l="19471" t="34616" r="41010" b="18220"/>
          <a:stretch/>
        </p:blipFill>
        <p:spPr>
          <a:xfrm>
            <a:off x="3376247" y="886027"/>
            <a:ext cx="4818186" cy="3234516"/>
          </a:xfrm>
          <a:prstGeom prst="rect">
            <a:avLst/>
          </a:prstGeom>
        </p:spPr>
      </p:pic>
      <p:sp>
        <p:nvSpPr>
          <p:cNvPr id="9" name="Retângulo 8">
            <a:extLst>
              <a:ext uri="{FF2B5EF4-FFF2-40B4-BE49-F238E27FC236}">
                <a16:creationId xmlns:a16="http://schemas.microsoft.com/office/drawing/2014/main" id="{CF4A094A-E0D4-4BDB-B972-740F17F49A2C}"/>
              </a:ext>
            </a:extLst>
          </p:cNvPr>
          <p:cNvSpPr/>
          <p:nvPr/>
        </p:nvSpPr>
        <p:spPr>
          <a:xfrm>
            <a:off x="1018167" y="2193612"/>
            <a:ext cx="402674" cy="2862322"/>
          </a:xfrm>
          <a:prstGeom prst="rect">
            <a:avLst/>
          </a:prstGeom>
          <a:noFill/>
        </p:spPr>
        <p:txBody>
          <a:bodyPr wrap="non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rPr>
              <a:t>A</a:t>
            </a:r>
          </a:p>
          <a:p>
            <a:pPr algn="ctr"/>
            <a:r>
              <a:rPr lang="pt-BR" sz="2000" dirty="0">
                <a:ln w="0"/>
                <a:effectLst>
                  <a:outerShdw blurRad="38100" dist="19050" dir="2700000" algn="tl" rotWithShape="0">
                    <a:schemeClr val="dk1">
                      <a:alpha val="40000"/>
                    </a:schemeClr>
                  </a:outerShdw>
                </a:effectLst>
              </a:rPr>
              <a:t>V</a:t>
            </a:r>
          </a:p>
          <a:p>
            <a:pPr algn="ctr"/>
            <a:r>
              <a:rPr lang="pt-BR" sz="2000" b="0" cap="none" spc="0" dirty="0">
                <a:ln w="0"/>
                <a:solidFill>
                  <a:schemeClr val="tx1"/>
                </a:solidFill>
                <a:effectLst>
                  <a:outerShdw blurRad="38100" dist="19050" dir="2700000" algn="tl" rotWithShape="0">
                    <a:schemeClr val="dk1">
                      <a:alpha val="40000"/>
                    </a:schemeClr>
                  </a:outerShdw>
                </a:effectLst>
              </a:rPr>
              <a:t>A</a:t>
            </a:r>
          </a:p>
          <a:p>
            <a:pPr algn="ctr"/>
            <a:r>
              <a:rPr lang="pt-BR" sz="2000" dirty="0">
                <a:ln w="0"/>
                <a:effectLst>
                  <a:outerShdw blurRad="38100" dist="19050" dir="2700000" algn="tl" rotWithShape="0">
                    <a:schemeClr val="dk1">
                      <a:alpha val="40000"/>
                    </a:schemeClr>
                  </a:outerShdw>
                </a:effectLst>
              </a:rPr>
              <a:t>L</a:t>
            </a:r>
          </a:p>
          <a:p>
            <a:pPr algn="ctr"/>
            <a:r>
              <a:rPr lang="pt-BR" sz="2000" b="0" cap="none" spc="0" dirty="0">
                <a:ln w="0"/>
                <a:solidFill>
                  <a:schemeClr val="tx1"/>
                </a:solidFill>
                <a:effectLst>
                  <a:outerShdw blurRad="38100" dist="19050" dir="2700000" algn="tl" rotWithShape="0">
                    <a:schemeClr val="dk1">
                      <a:alpha val="40000"/>
                    </a:schemeClr>
                  </a:outerShdw>
                </a:effectLst>
              </a:rPr>
              <a:t>I</a:t>
            </a:r>
          </a:p>
          <a:p>
            <a:pPr algn="ctr"/>
            <a:r>
              <a:rPr lang="pt-BR" sz="2000" dirty="0">
                <a:ln w="0"/>
                <a:effectLst>
                  <a:outerShdw blurRad="38100" dist="19050" dir="2700000" algn="tl" rotWithShape="0">
                    <a:schemeClr val="dk1">
                      <a:alpha val="40000"/>
                    </a:schemeClr>
                  </a:outerShdw>
                </a:effectLst>
              </a:rPr>
              <a:t>A</a:t>
            </a:r>
          </a:p>
          <a:p>
            <a:pPr algn="ctr"/>
            <a:r>
              <a:rPr lang="pt-BR" sz="2000" b="0" cap="none" spc="0" dirty="0">
                <a:ln w="0"/>
                <a:solidFill>
                  <a:schemeClr val="tx1"/>
                </a:solidFill>
                <a:effectLst>
                  <a:outerShdw blurRad="38100" dist="19050" dir="2700000" algn="tl" rotWithShape="0">
                    <a:schemeClr val="dk1">
                      <a:alpha val="40000"/>
                    </a:schemeClr>
                  </a:outerShdw>
                </a:effectLst>
              </a:rPr>
              <a:t>Ç</a:t>
            </a:r>
          </a:p>
          <a:p>
            <a:pPr algn="ctr"/>
            <a:r>
              <a:rPr lang="pt-BR" sz="2000" dirty="0">
                <a:ln w="0"/>
                <a:effectLst>
                  <a:outerShdw blurRad="38100" dist="19050" dir="2700000" algn="tl" rotWithShape="0">
                    <a:schemeClr val="dk1">
                      <a:alpha val="40000"/>
                    </a:schemeClr>
                  </a:outerShdw>
                </a:effectLst>
              </a:rPr>
              <a:t>Ã</a:t>
            </a:r>
          </a:p>
          <a:p>
            <a:pPr algn="ctr"/>
            <a:r>
              <a:rPr lang="pt-BR" sz="2000" b="0" cap="none" spc="0" dirty="0">
                <a:ln w="0"/>
                <a:solidFill>
                  <a:schemeClr val="tx1"/>
                </a:solidFill>
                <a:effectLst>
                  <a:outerShdw blurRad="38100" dist="19050" dir="2700000" algn="tl" rotWithShape="0">
                    <a:schemeClr val="dk1">
                      <a:alpha val="40000"/>
                    </a:schemeClr>
                  </a:outerShdw>
                </a:effectLst>
              </a:rPr>
              <a:t>O</a:t>
            </a:r>
          </a:p>
        </p:txBody>
      </p:sp>
      <p:sp>
        <p:nvSpPr>
          <p:cNvPr id="10" name="Retângulo 9">
            <a:extLst>
              <a:ext uri="{FF2B5EF4-FFF2-40B4-BE49-F238E27FC236}">
                <a16:creationId xmlns:a16="http://schemas.microsoft.com/office/drawing/2014/main" id="{9A300DF9-7F89-4C18-BCBE-2A083F02B7FD}"/>
              </a:ext>
            </a:extLst>
          </p:cNvPr>
          <p:cNvSpPr/>
          <p:nvPr/>
        </p:nvSpPr>
        <p:spPr>
          <a:xfrm>
            <a:off x="1995870" y="2347500"/>
            <a:ext cx="402674" cy="2554545"/>
          </a:xfrm>
          <a:prstGeom prst="rect">
            <a:avLst/>
          </a:prstGeom>
          <a:noFill/>
        </p:spPr>
        <p:txBody>
          <a:bodyPr wrap="non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rPr>
              <a:t>D</a:t>
            </a:r>
          </a:p>
          <a:p>
            <a:pPr algn="ctr"/>
            <a:r>
              <a:rPr lang="pt-BR" sz="2000" dirty="0">
                <a:ln w="0"/>
                <a:effectLst>
                  <a:outerShdw blurRad="38100" dist="19050" dir="2700000" algn="tl" rotWithShape="0">
                    <a:schemeClr val="dk1">
                      <a:alpha val="40000"/>
                    </a:schemeClr>
                  </a:outerShdw>
                </a:effectLst>
              </a:rPr>
              <a:t>O</a:t>
            </a:r>
          </a:p>
          <a:p>
            <a:pPr algn="ctr"/>
            <a:endParaRPr lang="pt-BR" sz="2000" b="0" cap="none" spc="0" dirty="0">
              <a:ln w="0"/>
              <a:solidFill>
                <a:schemeClr val="tx1"/>
              </a:solidFill>
              <a:effectLst>
                <a:outerShdw blurRad="38100" dist="19050" dir="2700000" algn="tl" rotWithShape="0">
                  <a:schemeClr val="dk1">
                    <a:alpha val="40000"/>
                  </a:schemeClr>
                </a:outerShdw>
              </a:effectLst>
            </a:endParaRPr>
          </a:p>
          <a:p>
            <a:pPr algn="ctr"/>
            <a:r>
              <a:rPr lang="pt-BR" sz="2000" dirty="0">
                <a:ln w="0"/>
                <a:effectLst>
                  <a:outerShdw blurRad="38100" dist="19050" dir="2700000" algn="tl" rotWithShape="0">
                    <a:schemeClr val="dk1">
                      <a:alpha val="40000"/>
                    </a:schemeClr>
                  </a:outerShdw>
                </a:effectLst>
              </a:rPr>
              <a:t>A</a:t>
            </a:r>
          </a:p>
          <a:p>
            <a:pPr algn="ctr"/>
            <a:r>
              <a:rPr lang="pt-BR" sz="2000" b="0" cap="none" spc="0" dirty="0">
                <a:ln w="0"/>
                <a:solidFill>
                  <a:schemeClr val="tx1"/>
                </a:solidFill>
                <a:effectLst>
                  <a:outerShdw blurRad="38100" dist="19050" dir="2700000" algn="tl" rotWithShape="0">
                    <a:schemeClr val="dk1">
                      <a:alpha val="40000"/>
                    </a:schemeClr>
                  </a:outerShdw>
                </a:effectLst>
              </a:rPr>
              <a:t>P</a:t>
            </a:r>
          </a:p>
          <a:p>
            <a:pPr algn="ctr"/>
            <a:r>
              <a:rPr lang="pt-BR" sz="2000" dirty="0">
                <a:ln w="0"/>
                <a:effectLst>
                  <a:outerShdw blurRad="38100" dist="19050" dir="2700000" algn="tl" rotWithShape="0">
                    <a:schemeClr val="dk1">
                      <a:alpha val="40000"/>
                    </a:schemeClr>
                  </a:outerShdw>
                </a:effectLst>
              </a:rPr>
              <a:t>G</a:t>
            </a:r>
          </a:p>
          <a:p>
            <a:pPr algn="ctr"/>
            <a:r>
              <a:rPr lang="pt-BR" sz="2000" b="0" cap="none" spc="0" dirty="0">
                <a:ln w="0"/>
                <a:solidFill>
                  <a:schemeClr val="tx1"/>
                </a:solidFill>
                <a:effectLst>
                  <a:outerShdw blurRad="38100" dist="19050" dir="2700000" algn="tl" rotWithShape="0">
                    <a:schemeClr val="dk1">
                      <a:alpha val="40000"/>
                    </a:schemeClr>
                  </a:outerShdw>
                </a:effectLst>
              </a:rPr>
              <a:t>A</a:t>
            </a:r>
          </a:p>
          <a:p>
            <a:pPr algn="ctr"/>
            <a:r>
              <a:rPr lang="pt-BR" sz="2000" dirty="0">
                <a:ln w="0"/>
                <a:effectLst>
                  <a:outerShdw blurRad="38100" dist="19050" dir="2700000" algn="tl" rotWithShape="0">
                    <a:schemeClr val="dk1">
                      <a:alpha val="40000"/>
                    </a:schemeClr>
                  </a:outerShdw>
                </a:effectLst>
              </a:rPr>
              <a:t>R</a:t>
            </a:r>
            <a:endParaRPr lang="pt-BR"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798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0DDB8-6445-44EA-830B-6BF60C55B04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269B5D3-CFC8-4F1B-882A-2341E713420F}"/>
              </a:ext>
            </a:extLst>
          </p:cNvPr>
          <p:cNvSpPr>
            <a:spLocks noGrp="1"/>
          </p:cNvSpPr>
          <p:nvPr>
            <p:ph idx="1"/>
          </p:nvPr>
        </p:nvSpPr>
        <p:spPr/>
        <p:txBody>
          <a:bodyPr/>
          <a:lstStyle/>
          <a:p>
            <a:endParaRPr lang="pt-BR" dirty="0"/>
          </a:p>
        </p:txBody>
      </p:sp>
      <p:sp>
        <p:nvSpPr>
          <p:cNvPr id="4" name="Espaço Reservado para Data 3">
            <a:extLst>
              <a:ext uri="{FF2B5EF4-FFF2-40B4-BE49-F238E27FC236}">
                <a16:creationId xmlns:a16="http://schemas.microsoft.com/office/drawing/2014/main" id="{E3C9D2A7-F2B2-456B-9159-2CC5CA0EC971}"/>
              </a:ext>
            </a:extLst>
          </p:cNvPr>
          <p:cNvSpPr>
            <a:spLocks noGrp="1"/>
          </p:cNvSpPr>
          <p:nvPr>
            <p:ph type="dt" sz="half" idx="10"/>
          </p:nvPr>
        </p:nvSpPr>
        <p:spPr/>
        <p:txBody>
          <a:bodyPr/>
          <a:lstStyle/>
          <a:p>
            <a:pPr rtl="0"/>
            <a:fld id="{B6E62EC5-0DC6-4A78-BB05-D67BCA50AA36}" type="datetime1">
              <a:rPr lang="pt-BR" smtClean="0"/>
              <a:t>13/10/2022</a:t>
            </a:fld>
            <a:endParaRPr lang="en-US"/>
          </a:p>
        </p:txBody>
      </p:sp>
      <p:pic>
        <p:nvPicPr>
          <p:cNvPr id="2050" name="Picture 2">
            <a:extLst>
              <a:ext uri="{FF2B5EF4-FFF2-40B4-BE49-F238E27FC236}">
                <a16:creationId xmlns:a16="http://schemas.microsoft.com/office/drawing/2014/main" id="{299F4844-5C9A-47A2-9182-6FA4B1D28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36"/>
          <a:stretch/>
        </p:blipFill>
        <p:spPr bwMode="auto">
          <a:xfrm>
            <a:off x="565638" y="439616"/>
            <a:ext cx="4806462" cy="2989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1DA6E4F-9ECB-4988-AF09-390C937159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179"/>
          <a:stretch/>
        </p:blipFill>
        <p:spPr bwMode="auto">
          <a:xfrm>
            <a:off x="5719227" y="1186961"/>
            <a:ext cx="5889001" cy="510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3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7A329-E711-43E0-92F2-870A8314893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02E0A80-B0DF-4540-A2F2-7DB91ACF8390}"/>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257CBEC0-E84A-4531-BD3A-AA83C206AB8A}"/>
              </a:ext>
            </a:extLst>
          </p:cNvPr>
          <p:cNvSpPr>
            <a:spLocks noGrp="1"/>
          </p:cNvSpPr>
          <p:nvPr>
            <p:ph type="dt" sz="half" idx="10"/>
          </p:nvPr>
        </p:nvSpPr>
        <p:spPr/>
        <p:txBody>
          <a:bodyPr/>
          <a:lstStyle/>
          <a:p>
            <a:pPr rtl="0"/>
            <a:fld id="{B6E62EC5-0DC6-4A78-BB05-D67BCA50AA36}" type="datetime1">
              <a:rPr lang="pt-BR" smtClean="0"/>
              <a:t>13/10/2022</a:t>
            </a:fld>
            <a:endParaRPr lang="en-US"/>
          </a:p>
        </p:txBody>
      </p:sp>
      <p:pic>
        <p:nvPicPr>
          <p:cNvPr id="3074" name="Picture 2">
            <a:extLst>
              <a:ext uri="{FF2B5EF4-FFF2-40B4-BE49-F238E27FC236}">
                <a16:creationId xmlns:a16="http://schemas.microsoft.com/office/drawing/2014/main" id="{60BC9633-A230-489B-83A3-6CCC6FFDF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65" y="717279"/>
            <a:ext cx="10953750" cy="542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10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7_TF56410444" id="{35CCA0FA-4D6E-4DE9-BB56-D00F3F9DC0E1}" vid="{C1FD0161-C62D-4F6E-BF43-DCD4DD87A785}"/>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{AD530695-B832-4E2A-9A02-E24160A0F075}tf56410444_win32</Template>
  <TotalTime>69</TotalTime>
  <Words>2949</Words>
  <Application>Microsoft Office PowerPoint</Application>
  <PresentationFormat>Widescreen</PresentationFormat>
  <Paragraphs>111</Paragraphs>
  <Slides>22</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22</vt:i4>
      </vt:variant>
    </vt:vector>
  </HeadingPairs>
  <TitlesOfParts>
    <vt:vector size="32" baseType="lpstr">
      <vt:lpstr>Arial</vt:lpstr>
      <vt:lpstr>Avenir Next LT Pro</vt:lpstr>
      <vt:lpstr>Avenir Next LT Pro Light</vt:lpstr>
      <vt:lpstr>Calibri</vt:lpstr>
      <vt:lpstr>din-next-w01-light</vt:lpstr>
      <vt:lpstr>Garamond</vt:lpstr>
      <vt:lpstr>Livvic</vt:lpstr>
      <vt:lpstr>Rubik</vt:lpstr>
      <vt:lpstr>var(--ricos-custom-p-font-family,unset)</vt:lpstr>
      <vt:lpstr>SavonVTI</vt:lpstr>
      <vt:lpstr>Cuidados neonatais pós nascimento</vt:lpstr>
      <vt:lpstr>NASCEU? O QUE FAZER AGORA?</vt:lpstr>
      <vt:lpstr>GOLDEN HOUR</vt:lpstr>
      <vt:lpstr>Escala de APGAR: o que é, para que serve e o que significa</vt:lpstr>
      <vt:lpstr>OBJETIVO DO TESTE</vt:lpstr>
      <vt:lpstr>COMO É REALIZADO</vt:lpstr>
      <vt:lpstr>Apresentação do PowerPoint</vt:lpstr>
      <vt:lpstr>Apresentação do PowerPoint</vt:lpstr>
      <vt:lpstr>Apresentação do PowerPoint</vt:lpstr>
      <vt:lpstr>COMO INTERPRETAR O RESULTADO</vt:lpstr>
      <vt:lpstr>O que acontece quando o resultado é menor que 7</vt:lpstr>
      <vt:lpstr>CORTE DO CORDÃO UMBILICAL</vt:lpstr>
      <vt:lpstr>CORTE DO CORDÃO UMBILICAL</vt:lpstr>
      <vt:lpstr>CORTE DO CORDÃO UMBILICAL</vt:lpstr>
      <vt:lpstr>CORTE DO CORDÃO UMBILICAL</vt:lpstr>
      <vt:lpstr>AVALIAÇÃO DO RN DE IMEDIATO</vt:lpstr>
      <vt:lpstr>ASPIRAÇÃO DE VIAS AÉREAS</vt:lpstr>
      <vt:lpstr>EXAME FÍSICO DO RN NA SALA DE PARTO OU BERÇARIO</vt:lpstr>
      <vt:lpstr>APLICAÇÃO DA VITAMINA K</vt:lpstr>
      <vt:lpstr>APLICAÇÃO DA VITAMINA K</vt:lpstr>
      <vt:lpstr>CREDÉ – COLÍRIO DE NITRATO DE PRATA</vt:lpstr>
      <vt:lpstr>OUTRAS AVALIAÇÕES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Cuidados neonatais pós nascimento</dc:title>
  <dc:creator>Daniela Alberti Gonçalves</dc:creator>
  <cp:lastModifiedBy>Daniela Alberti Gonçalves</cp:lastModifiedBy>
  <cp:revision>1</cp:revision>
  <dcterms:created xsi:type="dcterms:W3CDTF">2022-10-13T13:49:46Z</dcterms:created>
  <dcterms:modified xsi:type="dcterms:W3CDTF">2022-10-13T14:59:02Z</dcterms:modified>
</cp:coreProperties>
</file>