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86"/>
  </p:notesMasterIdLst>
  <p:sldIdLst>
    <p:sldId id="466" r:id="rId2"/>
    <p:sldId id="489" r:id="rId3"/>
    <p:sldId id="431" r:id="rId4"/>
    <p:sldId id="476" r:id="rId5"/>
    <p:sldId id="480" r:id="rId6"/>
    <p:sldId id="481" r:id="rId7"/>
    <p:sldId id="479" r:id="rId8"/>
    <p:sldId id="472" r:id="rId9"/>
    <p:sldId id="473" r:id="rId10"/>
    <p:sldId id="474" r:id="rId11"/>
    <p:sldId id="450" r:id="rId12"/>
    <p:sldId id="488" r:id="rId13"/>
    <p:sldId id="455" r:id="rId14"/>
    <p:sldId id="456" r:id="rId15"/>
    <p:sldId id="471" r:id="rId16"/>
    <p:sldId id="451" r:id="rId17"/>
    <p:sldId id="483" r:id="rId18"/>
    <p:sldId id="484" r:id="rId19"/>
    <p:sldId id="452" r:id="rId20"/>
    <p:sldId id="453" r:id="rId21"/>
    <p:sldId id="454" r:id="rId22"/>
    <p:sldId id="401" r:id="rId23"/>
    <p:sldId id="421" r:id="rId24"/>
    <p:sldId id="501" r:id="rId25"/>
    <p:sldId id="502" r:id="rId26"/>
    <p:sldId id="402" r:id="rId27"/>
    <p:sldId id="422" r:id="rId28"/>
    <p:sldId id="404" r:id="rId29"/>
    <p:sldId id="261" r:id="rId30"/>
    <p:sldId id="405" r:id="rId31"/>
    <p:sldId id="406" r:id="rId32"/>
    <p:sldId id="407" r:id="rId33"/>
    <p:sldId id="411" r:id="rId34"/>
    <p:sldId id="423" r:id="rId35"/>
    <p:sldId id="424" r:id="rId36"/>
    <p:sldId id="505" r:id="rId37"/>
    <p:sldId id="391" r:id="rId38"/>
    <p:sldId id="266" r:id="rId39"/>
    <p:sldId id="390" r:id="rId40"/>
    <p:sldId id="269" r:id="rId41"/>
    <p:sldId id="280" r:id="rId42"/>
    <p:sldId id="353" r:id="rId43"/>
    <p:sldId id="290" r:id="rId44"/>
    <p:sldId id="291" r:id="rId45"/>
    <p:sldId id="357" r:id="rId46"/>
    <p:sldId id="463" r:id="rId47"/>
    <p:sldId id="464" r:id="rId48"/>
    <p:sldId id="415" r:id="rId49"/>
    <p:sldId id="416" r:id="rId50"/>
    <p:sldId id="417" r:id="rId51"/>
    <p:sldId id="412" r:id="rId52"/>
    <p:sldId id="413" r:id="rId53"/>
    <p:sldId id="432" r:id="rId54"/>
    <p:sldId id="414" r:id="rId55"/>
    <p:sldId id="465" r:id="rId56"/>
    <p:sldId id="490" r:id="rId57"/>
    <p:sldId id="444" r:id="rId58"/>
    <p:sldId id="475" r:id="rId59"/>
    <p:sldId id="447" r:id="rId60"/>
    <p:sldId id="448" r:id="rId61"/>
    <p:sldId id="497" r:id="rId62"/>
    <p:sldId id="499" r:id="rId63"/>
    <p:sldId id="500" r:id="rId64"/>
    <p:sldId id="438" r:id="rId65"/>
    <p:sldId id="449" r:id="rId66"/>
    <p:sldId id="496" r:id="rId67"/>
    <p:sldId id="435" r:id="rId68"/>
    <p:sldId id="485" r:id="rId69"/>
    <p:sldId id="457" r:id="rId70"/>
    <p:sldId id="443" r:id="rId71"/>
    <p:sldId id="442" r:id="rId72"/>
    <p:sldId id="491" r:id="rId73"/>
    <p:sldId id="486" r:id="rId74"/>
    <p:sldId id="487" r:id="rId75"/>
    <p:sldId id="503" r:id="rId76"/>
    <p:sldId id="439" r:id="rId77"/>
    <p:sldId id="436" r:id="rId78"/>
    <p:sldId id="458" r:id="rId79"/>
    <p:sldId id="492" r:id="rId80"/>
    <p:sldId id="441" r:id="rId81"/>
    <p:sldId id="504" r:id="rId82"/>
    <p:sldId id="437" r:id="rId83"/>
    <p:sldId id="440" r:id="rId84"/>
    <p:sldId id="494" r:id="rId8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0777F7-A0D7-49B8-8E73-39EE8225F1CD}" type="datetimeFigureOut">
              <a:rPr lang="pt-BR"/>
              <a:pPr>
                <a:defRPr/>
              </a:pPr>
              <a:t>01/12/2022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869A29-2631-4541-BD0A-3BAD9779F5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30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68AA4-5563-465F-9A73-F13DE37098A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3387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98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57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8C1A7-1BA7-48B3-B1F9-C4C7DDE7FB01}" type="slidenum">
              <a:rPr lang="pt-BR" smtClean="0"/>
              <a:pPr/>
              <a:t>40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2654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1CE18-3704-4559-A415-6C35C395BDEC}" type="slidenum">
              <a:rPr lang="pt-BR" smtClean="0"/>
              <a:pPr/>
              <a:t>57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3431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8FF87-31EB-495D-AB62-2BDC24CC50B0}" type="slidenum">
              <a:rPr lang="pt-BR" smtClean="0"/>
              <a:pPr/>
              <a:t>59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9685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DBF85-5425-4A15-ABE9-D495EEBC52DD}" type="slidenum">
              <a:rPr lang="pt-BR" smtClean="0"/>
              <a:pPr/>
              <a:t>60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785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4DFC3E-1FC1-4E7C-ABD0-FDBF4CCDC7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3F59-0207-40A6-B8BE-DC1D3B0ABD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30E3-0035-4B74-8BC3-F4F4AF065F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0538-8F26-4033-9DC0-B570167C43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4EDF3-3FB0-4086-8878-22CF3C8519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F24D-14A9-419A-B484-C5C6162D52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FB8A6-42C7-4E54-9702-391B115D7E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B1DB-CEB2-4E91-A363-532B94DDAB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B149F-BAF7-415D-A489-F7AF0F4191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E3876-36C2-4A6F-BF76-30EC6CC18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C68D2-89F3-4DA4-9277-F4C343377C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428563B-50C5-4BB5-A1A6-D7DAD52935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1" r:id="rId2"/>
    <p:sldLayoutId id="2147483907" r:id="rId3"/>
    <p:sldLayoutId id="2147483902" r:id="rId4"/>
    <p:sldLayoutId id="2147483908" r:id="rId5"/>
    <p:sldLayoutId id="2147483903" r:id="rId6"/>
    <p:sldLayoutId id="2147483909" r:id="rId7"/>
    <p:sldLayoutId id="2147483910" r:id="rId8"/>
    <p:sldLayoutId id="2147483911" r:id="rId9"/>
    <p:sldLayoutId id="2147483904" r:id="rId10"/>
    <p:sldLayoutId id="21474839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pr.gov.br/arquivos/File/0DAF/RENAME2014ed2015.pdf" TargetMode="External"/><Relationship Id="rId2" Type="http://schemas.openxmlformats.org/officeDocument/2006/relationships/hyperlink" Target="http://www.diabetes.org.br/sbdonline/images/docs/DIRETRIZES-SBD-2015-2016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406640" cy="917682"/>
          </a:xfrm>
        </p:spPr>
        <p:txBody>
          <a:bodyPr/>
          <a:lstStyle/>
          <a:p>
            <a:r>
              <a:rPr lang="pt-BR" dirty="0" smtClean="0"/>
              <a:t>Sistema Endócrino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0160" y="1169344"/>
            <a:ext cx="7406640" cy="964256"/>
          </a:xfrm>
        </p:spPr>
        <p:txBody>
          <a:bodyPr/>
          <a:lstStyle/>
          <a:p>
            <a:r>
              <a:rPr lang="pt-BR" dirty="0" smtClean="0"/>
              <a:t>Clínica Médica- Enfermagem Turma XXIII</a:t>
            </a:r>
            <a:endParaRPr lang="pt-BR" dirty="0"/>
          </a:p>
        </p:txBody>
      </p:sp>
      <p:pic>
        <p:nvPicPr>
          <p:cNvPr id="5" name="Picture 2" descr="Resultado de imagem para sistema endocrino animaÃ§Ã£o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705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34200" y="232993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Kátia </a:t>
            </a:r>
            <a:r>
              <a:rPr lang="pt-BR" dirty="0" err="1" smtClean="0"/>
              <a:t>Oliskowski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-sa-east-1.amazonaws.com/descomplica-blog/wp-content/uploads/2015/07/hormoni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7315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8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Endócrino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66800" y="928688"/>
            <a:ext cx="786288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Insulina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Aumenta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permeabilidade da membrana celular à glicose.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No fígado a insulina promove a formação do glicogênio.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Ação hipoglicemiante (diminui a quantidade de glicose no sangue).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Produzido pelas células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β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(beta) das ilhotas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Langerhans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Glucagon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Efeito inverso ao da insulina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No fígado 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glucagon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estimula a transformação do glicogênio em várias moléculas de glicose, que serão enviadas para o sangue.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Ação hiperglicemiante (aumenta a quantidade de glicose no sangue).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Produzido pelas células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α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(alfa) das ilhotas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Langerhans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57688" y="990600"/>
            <a:ext cx="2643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i="1" dirty="0">
                <a:latin typeface="+mn-lt"/>
              </a:rPr>
              <a:t>Atua após as refeições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86250" y="3352800"/>
            <a:ext cx="3786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i="1" dirty="0">
                <a:latin typeface="+mn-lt"/>
              </a:rPr>
              <a:t>Atua nos períodos entre as refeições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pt-BR" smtClean="0"/>
          </a:p>
          <a:p>
            <a:pPr algn="just">
              <a:buFont typeface="Wingdings 2" pitchFamily="18" charset="2"/>
              <a:buNone/>
            </a:pPr>
            <a:r>
              <a:rPr lang="pt-BR" smtClean="0"/>
              <a:t>A insulina é um hormônio produzido pelo pâncreas que tem função de controle do nível de glicose no sangue ao regular a produção e o armazenamento de glicose. </a:t>
            </a:r>
          </a:p>
        </p:txBody>
      </p:sp>
    </p:spTree>
    <p:extLst>
      <p:ext uri="{BB962C8B-B14F-4D97-AF65-F5344CB8AC3E}">
        <p14:creationId xmlns:p14="http://schemas.microsoft.com/office/powerpoint/2010/main" val="23094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FF3300"/>
                </a:solidFill>
              </a:rPr>
              <a:t/>
            </a:r>
            <a:br>
              <a:rPr lang="pt-BR" sz="2800" b="1" dirty="0" smtClean="0">
                <a:solidFill>
                  <a:srgbClr val="FF3300"/>
                </a:solidFill>
              </a:rPr>
            </a:br>
            <a:r>
              <a:rPr lang="pt-BR" sz="2800" b="1" dirty="0" smtClean="0">
                <a:solidFill>
                  <a:srgbClr val="FF3300"/>
                </a:solidFill>
              </a:rPr>
              <a:t>REGULAÇÃO DA TAXA DE GLICOSE NO SANGUE (GLICEMIA)</a:t>
            </a:r>
            <a:r>
              <a:rPr lang="pt-BR" sz="3800" dirty="0" smtClean="0"/>
              <a:t/>
            </a:r>
            <a:br>
              <a:rPr lang="pt-BR" sz="3800" dirty="0" smtClean="0"/>
            </a:br>
            <a:endParaRPr lang="pt-BR" sz="3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313613" cy="4670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Insulina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(evita Hiperglicemia) -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 a absorção de glicose para os tecidos reduzindo o teor de glicose no sangue.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dirty="0">
              <a:solidFill>
                <a:srgbClr val="00E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sz="2400" dirty="0" smtClean="0">
              <a:solidFill>
                <a:srgbClr val="00E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pt-B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Glucagon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(evita Hipoglicemia) -  aumenta o teor de glicose no sangue acelerando a conversão de glicogênio em glicose.</a:t>
            </a:r>
          </a:p>
          <a:p>
            <a:pPr eaLnBrk="1" hangingPunct="1">
              <a:buFont typeface="Wingdings" pitchFamily="2" charset="2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06" y="533400"/>
            <a:ext cx="7907197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DIABETES MELLITUS"/>
          <p:cNvPicPr>
            <a:picLocks noChangeAspect="1" noChangeArrowheads="1"/>
          </p:cNvPicPr>
          <p:nvPr/>
        </p:nvPicPr>
        <p:blipFill>
          <a:blip r:embed="rId2"/>
          <a:srcRect r="35966"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6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DIABETES MELLI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703294" cy="745331"/>
          </a:xfrm>
        </p:spPr>
        <p:txBody>
          <a:bodyPr>
            <a:normAutofit fontScale="90000"/>
          </a:bodyPr>
          <a:lstStyle/>
          <a:p>
            <a:r>
              <a:rPr lang="pt-BR" dirty="0"/>
              <a:t>Incidência de Diabetes no mundo</a:t>
            </a:r>
            <a:endParaRPr lang="pt-BR" dirty="0">
              <a:latin typeface="Century Gothic"/>
            </a:endParaRPr>
          </a:p>
        </p:txBody>
      </p:sp>
      <p:pic>
        <p:nvPicPr>
          <p:cNvPr id="4" name="Espaço Reservado para Conteúdo 3" descr="SLIDE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371600"/>
            <a:ext cx="5691609" cy="3826669"/>
          </a:xfrm>
        </p:spPr>
      </p:pic>
      <p:pic>
        <p:nvPicPr>
          <p:cNvPr id="5" name="Imagem 4" descr="SLID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959" y="4343400"/>
            <a:ext cx="2648041" cy="22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709" y="1828800"/>
            <a:ext cx="3787539" cy="4343400"/>
          </a:xfrm>
        </p:spPr>
      </p:pic>
      <p:sp>
        <p:nvSpPr>
          <p:cNvPr id="5" name="CaixaDeTexto 4"/>
          <p:cNvSpPr txBox="1"/>
          <p:nvPr/>
        </p:nvSpPr>
        <p:spPr>
          <a:xfrm>
            <a:off x="4625903" y="2336591"/>
            <a:ext cx="3656501" cy="5078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2700" dirty="0"/>
              <a:t>Causas principais:</a:t>
            </a:r>
            <a:endParaRPr lang="pt-BR" sz="27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0600" y="3097130"/>
            <a:ext cx="3927176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Century Gothic" charset="0"/>
              </a:rPr>
              <a:t>Crescimento e envelhecimento populacional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dirty="0">
              <a:latin typeface="Century Gothic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Century Gothic" charset="0"/>
              </a:rPr>
              <a:t>Maior urbanização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dirty="0">
              <a:latin typeface="Century Gothic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Century Gothic" charset="0"/>
              </a:rPr>
              <a:t>Progressiva prevalência de obesidade e sedentarismo 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59278" y="533400"/>
            <a:ext cx="7703294" cy="7453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/>
              <a:t>Incidência de Diabetes no Brasil</a:t>
            </a:r>
            <a:endParaRPr lang="pt-BR" sz="36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913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Diabetes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Mellitus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/>
              <a:t>De acordo com a Sociedade Brasileira de Diabetes, o Brasil tem 14,3 milhões de pessoas com diabetes, e metade não sabe que tem o problema. Anualmente morrem 130 mil pessoas devido ao diabetes no 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5922"/>
            <a:ext cx="10715625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Diabetes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Mellitus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mtClean="0"/>
              <a:t>A expectativa de vida do paciente diabético é reduzida em média em 15 anos para DM 1 e em 5 a 7 anos na do tipo DM 2.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pt-BR" smtClean="0"/>
              <a:t>No Brasil, junto com a Hipertensão Arterial é responsável pela primeira causa de mortalidade e hospitalizações, amputações de MMII, cegueiras irreversíveis, doenças cardiovasculares e doença renal crônica.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935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DIABETES MELLITUS</a:t>
            </a:r>
          </a:p>
        </p:txBody>
      </p:sp>
      <p:sp>
        <p:nvSpPr>
          <p:cNvPr id="13315" name="Retângulo 4"/>
          <p:cNvSpPr>
            <a:spLocks noChangeArrowheads="1"/>
          </p:cNvSpPr>
          <p:nvPr/>
        </p:nvSpPr>
        <p:spPr bwMode="auto">
          <a:xfrm>
            <a:off x="1295400" y="1858963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Doença provocada pela deficiência de produção e/ou de ação da insulina, que leva a sintomas agudos e a</a:t>
            </a:r>
          </a:p>
          <a:p>
            <a:r>
              <a:rPr lang="pt-BR" sz="2400"/>
              <a:t>complicações crônicas.</a:t>
            </a:r>
          </a:p>
          <a:p>
            <a:pPr algn="ctr"/>
            <a:r>
              <a:rPr lang="pt-BR" sz="2400"/>
              <a:t> </a:t>
            </a:r>
            <a:r>
              <a:rPr lang="pt-BR" sz="2400" b="1"/>
              <a:t>Insulina: é um hormônio, responsável pelo controle do açúcar no sangue.</a:t>
            </a:r>
          </a:p>
          <a:p>
            <a:r>
              <a:rPr lang="pt-BR" sz="2400"/>
              <a:t> </a:t>
            </a:r>
          </a:p>
          <a:p>
            <a:r>
              <a:rPr lang="pt-BR" sz="2400"/>
              <a:t>Insulina pouca ou ausente = aumento do açúcar no sangue (hiperglicemia) = Diabetes Mellitus;</a:t>
            </a:r>
          </a:p>
          <a:p>
            <a:endParaRPr lang="pt-BR" sz="2400"/>
          </a:p>
          <a:p>
            <a:endParaRPr lang="pt-BR" sz="2400"/>
          </a:p>
          <a:p>
            <a:endParaRPr lang="pt-BR" sz="2400"/>
          </a:p>
          <a:p>
            <a:endParaRPr lang="pt-BR" sz="2400"/>
          </a:p>
        </p:txBody>
      </p:sp>
      <p:sp>
        <p:nvSpPr>
          <p:cNvPr id="13316" name="Retângulo 5"/>
          <p:cNvSpPr>
            <a:spLocks noChangeArrowheads="1"/>
          </p:cNvSpPr>
          <p:nvPr/>
        </p:nvSpPr>
        <p:spPr bwMode="auto">
          <a:xfrm>
            <a:off x="1371600" y="46482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/>
          </a:p>
          <a:p>
            <a:r>
              <a:rPr lang="pt-BR" sz="2400"/>
              <a:t>A falta da insulina impede a glicose de entrar nas células,o que tem por efeito elevar seu nível no sangue (hiperglicemia).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2"/>
          <p:cNvSpPr>
            <a:spLocks noChangeArrowheads="1"/>
          </p:cNvSpPr>
          <p:nvPr/>
        </p:nvSpPr>
        <p:spPr bwMode="auto">
          <a:xfrm>
            <a:off x="1219200" y="381000"/>
            <a:ext cx="7696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/>
              <a:t>Diabetes Mellitus tipo I</a:t>
            </a:r>
            <a:endParaRPr lang="pt-BR" sz="2400"/>
          </a:p>
          <a:p>
            <a:pPr algn="just"/>
            <a:endParaRPr lang="pt-BR" sz="2400"/>
          </a:p>
          <a:p>
            <a:pPr algn="just"/>
            <a:endParaRPr lang="pt-BR" sz="2400"/>
          </a:p>
          <a:p>
            <a:pPr algn="just"/>
            <a:r>
              <a:rPr lang="pt-BR" sz="2400"/>
              <a:t>Destruição das células beta do pâncreas, em geral por decorrência de doença autoimune, levando a deficiência absoluta de insulina.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Causa básica é uma doença auto-imune que lesa irreversivelmente as células pancreáticas produtoras de insulina (células beta).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Corresponde por cerca de 10% dos casos.</a:t>
            </a:r>
          </a:p>
          <a:p>
            <a:pPr algn="just"/>
            <a:r>
              <a:rPr lang="pt-BR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tx2">
                    <a:satMod val="130000"/>
                  </a:schemeClr>
                </a:solidFill>
              </a:rPr>
              <a:t>DM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Prevalência de 10%</a:t>
            </a:r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Células beta destruídas </a:t>
            </a:r>
            <a:r>
              <a:rPr lang="pt-BR" sz="2400" smtClean="0">
                <a:sym typeface="Wingdings" pitchFamily="2" charset="2"/>
              </a:rPr>
              <a:t> deficiência absoluta de insulina.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smtClean="0"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Jovem (criança)</a:t>
            </a:r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Emagrecido e com sintomas cardinais abruptos</a:t>
            </a:r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Tendência à cetoacidose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858000" cy="4648199"/>
          </a:xfrm>
        </p:spPr>
      </p:pic>
    </p:spTree>
    <p:extLst>
      <p:ext uri="{BB962C8B-B14F-4D97-AF65-F5344CB8AC3E}">
        <p14:creationId xmlns:p14="http://schemas.microsoft.com/office/powerpoint/2010/main" val="249907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Hiperglicemia: diurese osmótica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9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2"/>
          <p:cNvSpPr>
            <a:spLocks noChangeArrowheads="1"/>
          </p:cNvSpPr>
          <p:nvPr/>
        </p:nvSpPr>
        <p:spPr bwMode="auto">
          <a:xfrm>
            <a:off x="1219200" y="914400"/>
            <a:ext cx="7620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/>
              <a:t>Diabetes Mellitus tipo II</a:t>
            </a:r>
          </a:p>
          <a:p>
            <a:pPr algn="just"/>
            <a:endParaRPr lang="pt-BR" sz="2400" b="1"/>
          </a:p>
          <a:p>
            <a:pPr algn="just"/>
            <a:r>
              <a:rPr lang="pt-BR" sz="2400"/>
              <a:t>Provocado predominantemente por um estado de resistência à ação da insulina associado a uma relativa deficiência de sua secreção;</a:t>
            </a:r>
          </a:p>
          <a:p>
            <a:pPr algn="just"/>
            <a:r>
              <a:rPr lang="pt-BR" sz="2400"/>
              <a:t> </a:t>
            </a:r>
          </a:p>
          <a:p>
            <a:pPr algn="just"/>
            <a:r>
              <a:rPr lang="pt-BR" sz="2400"/>
              <a:t>No DM tipo II, ocorrem diversos mecanismos de resistência a ação da insulina, sendo o principal deles a obesidade, que está presente na maioria dos pacientes.</a:t>
            </a:r>
          </a:p>
          <a:p>
            <a:pPr algn="just"/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     DM TIPO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90% casos</a:t>
            </a:r>
          </a:p>
          <a:p>
            <a:pPr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Deficiência relativa de insulina: (resistência à insulina)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- secreção diminuída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- deficiência no receptor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- alteração nos receptores</a:t>
            </a:r>
          </a:p>
          <a:p>
            <a:pPr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40 anos, obeso.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</p:txBody>
      </p:sp>
      <p:pic>
        <p:nvPicPr>
          <p:cNvPr id="19460" name="Picture 5" descr="BARR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14800"/>
            <a:ext cx="2111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5850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SINTOMAS E SINAIS CLÁSICOS Síndrome dos 4 “P”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smtClean="0"/>
              <a:t>Poliúria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err="1" smtClean="0"/>
              <a:t>Polidipsia</a:t>
            </a:r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err="1" smtClean="0"/>
              <a:t>Polifagia</a:t>
            </a:r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smtClean="0"/>
              <a:t>Perda de peso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 smtClean="0"/>
              <a:t>Sistema Endócrino</a:t>
            </a: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dirty="0" smtClean="0"/>
              <a:t>O sistema endócrino é formado por um grupo de órgãos cuja tarefa principal é produzir e secretar hormônios para a circulação sanguínea. </a:t>
            </a:r>
          </a:p>
          <a:p>
            <a:pPr algn="just">
              <a:buFont typeface="Wingdings 2" pitchFamily="18" charset="2"/>
              <a:buNone/>
            </a:pPr>
            <a:endParaRPr lang="pt-BR" dirty="0" smtClean="0"/>
          </a:p>
          <a:p>
            <a:pPr algn="just">
              <a:buFont typeface="Wingdings 2" pitchFamily="18" charset="2"/>
              <a:buNone/>
            </a:pPr>
            <a:r>
              <a:rPr lang="pt-BR" dirty="0" smtClean="0"/>
              <a:t>A função dos hormônios consiste em atuar como mensageiros, de forma que se coordenem as atividades de diferentes partes do organismo.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"/>
          <p:cNvSpPr>
            <a:spLocks noChangeArrowheads="1"/>
          </p:cNvSpPr>
          <p:nvPr/>
        </p:nvSpPr>
        <p:spPr bwMode="auto">
          <a:xfrm>
            <a:off x="1143000" y="228600"/>
            <a:ext cx="7848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b="1"/>
              <a:t>Sintomas do DM </a:t>
            </a:r>
          </a:p>
          <a:p>
            <a:pPr algn="just"/>
            <a:endParaRPr lang="pt-BR" sz="2400"/>
          </a:p>
          <a:p>
            <a:pPr algn="just"/>
            <a:endParaRPr lang="pt-BR" sz="2400"/>
          </a:p>
          <a:p>
            <a:pPr algn="just"/>
            <a:r>
              <a:rPr lang="pt-BR" sz="2400"/>
              <a:t>Sede excessiva</a:t>
            </a:r>
          </a:p>
          <a:p>
            <a:pPr algn="just"/>
            <a:r>
              <a:rPr lang="pt-BR" sz="2400"/>
              <a:t>Aumento do volume da urina,</a:t>
            </a:r>
          </a:p>
          <a:p>
            <a:pPr algn="just"/>
            <a:r>
              <a:rPr lang="pt-BR" sz="2400"/>
              <a:t>Aumento do número de micções</a:t>
            </a:r>
          </a:p>
          <a:p>
            <a:pPr algn="just"/>
            <a:r>
              <a:rPr lang="pt-BR" sz="2400"/>
              <a:t>Surgimento do hábito de urinar à noite</a:t>
            </a:r>
          </a:p>
          <a:p>
            <a:pPr algn="just"/>
            <a:r>
              <a:rPr lang="pt-BR" sz="2400"/>
              <a:t>Fadiga, fraqueza, tonturas, visão borrada</a:t>
            </a:r>
          </a:p>
          <a:p>
            <a:pPr algn="just"/>
            <a:r>
              <a:rPr lang="pt-BR" sz="2400"/>
              <a:t>Aumento de apetite</a:t>
            </a:r>
          </a:p>
          <a:p>
            <a:pPr algn="just"/>
            <a:r>
              <a:rPr lang="pt-BR" sz="2400"/>
              <a:t>Perda de peso (tipo I) e ganho de peso (tipo II).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Os sintomas das complicações envolvem queixas visuais, cardíacas, circulatórias, digestivas, renais, urinárias, neurológicas, dermatológicas e ortopédicas, entre outras.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2"/>
          <p:cNvSpPr>
            <a:spLocks noChangeArrowheads="1"/>
          </p:cNvSpPr>
          <p:nvPr/>
        </p:nvSpPr>
        <p:spPr bwMode="auto">
          <a:xfrm>
            <a:off x="1219200" y="381000"/>
            <a:ext cx="7620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/>
              <a:t>Fatores de Risco</a:t>
            </a:r>
          </a:p>
          <a:p>
            <a:endParaRPr lang="pt-BR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Idade maior ou igual a 45 anos;</a:t>
            </a:r>
          </a:p>
          <a:p>
            <a:pPr algn="just"/>
            <a:r>
              <a:rPr lang="pt-BR" sz="2400" dirty="0"/>
              <a:t>História Familiar de DM ( pais, filhos e irmãos);</a:t>
            </a:r>
          </a:p>
          <a:p>
            <a:pPr algn="just"/>
            <a:r>
              <a:rPr lang="pt-BR" sz="2400" dirty="0"/>
              <a:t>Sedentarismo;</a:t>
            </a:r>
          </a:p>
          <a:p>
            <a:pPr algn="just"/>
            <a:r>
              <a:rPr lang="pt-BR" sz="2400" dirty="0"/>
              <a:t> HDL baixo ou triglicerídeos elevados;</a:t>
            </a:r>
          </a:p>
          <a:p>
            <a:pPr algn="just"/>
            <a:r>
              <a:rPr lang="pt-BR" sz="2400" dirty="0"/>
              <a:t> Hipertensão arterial;</a:t>
            </a:r>
          </a:p>
          <a:p>
            <a:pPr algn="just"/>
            <a:r>
              <a:rPr lang="pt-BR" sz="2400" dirty="0"/>
              <a:t> Doença coronariana;</a:t>
            </a:r>
          </a:p>
          <a:p>
            <a:pPr algn="just"/>
            <a:r>
              <a:rPr lang="pt-BR" sz="2400" dirty="0"/>
              <a:t>Filhos com peso maior do que 4 kg, abortos de repetição ou morte de filhos nos primeiros dias de vida;</a:t>
            </a:r>
          </a:p>
          <a:p>
            <a:pPr algn="just"/>
            <a:r>
              <a:rPr lang="pt-BR" sz="2400" dirty="0"/>
              <a:t>Uso de medicamentos que aumentam a glicose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43" y="14785"/>
            <a:ext cx="3040551" cy="1711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90" y="5609728"/>
            <a:ext cx="4957010" cy="1051109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55943"/>
            <a:ext cx="2474807" cy="142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1219200" y="304800"/>
            <a:ext cx="754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Prevenção</a:t>
            </a:r>
          </a:p>
          <a:p>
            <a:endParaRPr lang="pt-BR" sz="2800" b="1"/>
          </a:p>
          <a:p>
            <a:r>
              <a:rPr lang="pt-BR" sz="2400"/>
              <a:t>Manter peso normal;</a:t>
            </a:r>
          </a:p>
          <a:p>
            <a:r>
              <a:rPr lang="pt-BR" sz="2400"/>
              <a:t>Praticar atividade física regular;</a:t>
            </a:r>
          </a:p>
          <a:p>
            <a:r>
              <a:rPr lang="pt-BR" sz="2400"/>
              <a:t>Não fumar;</a:t>
            </a:r>
          </a:p>
          <a:p>
            <a:r>
              <a:rPr lang="pt-BR" sz="2400"/>
              <a:t>Controlar a pressão arterial;</a:t>
            </a:r>
          </a:p>
          <a:p>
            <a:r>
              <a:rPr lang="pt-BR" sz="2400"/>
              <a:t>Evitar medicamentos que potencialmente possam agredir o pâncreas (cortisona, diuréticos tiazídicos);</a:t>
            </a:r>
          </a:p>
          <a:p>
            <a:r>
              <a:rPr lang="pt-BR" sz="2400"/>
              <a:t>Essas medidas, sendo adotadas precocemente, podem resultar no não aparecimento do DM em pessoa geneticamente predisposta, ou levar a um retardo importante no seu aparecimento e na gravidade de suas complicações.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Tratamento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mtClean="0"/>
              <a:t>Tipo I: Insulinoterapia;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mtClean="0"/>
              <a:t> Tipo II: Hipoglicemiantes orais e/ou insulinoterapia.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/>
              <a:t>OBJETIVOS DO TRATAMENTO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O TRATAMENTO É BASEADO EM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TRÊS EIXOS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DIETA + ATIVIDADE FÍSICA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FÁRMACOS (evitar complicações agudas)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ACOMPANHAMENTO E CONTROLE (evitar complicações crônicas)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Paramos aqui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0213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tx2">
                    <a:satMod val="130000"/>
                  </a:schemeClr>
                </a:solidFill>
              </a:rPr>
              <a:t>CRITÉRIOS DE DM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Glicemia casual </a:t>
            </a:r>
            <a:r>
              <a:rPr lang="pt-BR" sz="2400" smtClean="0">
                <a:solidFill>
                  <a:srgbClr val="FF0000"/>
                </a:solidFill>
              </a:rPr>
              <a:t>&gt; 200 mg / dl </a:t>
            </a:r>
            <a:r>
              <a:rPr lang="pt-BR" sz="2400" smtClean="0"/>
              <a:t>em paciente com sintomas</a:t>
            </a:r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Glicemia em jejum </a:t>
            </a:r>
            <a:r>
              <a:rPr lang="pt-BR" sz="2400" smtClean="0">
                <a:solidFill>
                  <a:srgbClr val="FF0000"/>
                </a:solidFill>
              </a:rPr>
              <a:t>≥ 126 mg / dl</a:t>
            </a:r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Glicemia após 2 horas de refeição </a:t>
            </a:r>
            <a:r>
              <a:rPr lang="pt-BR" sz="2400" smtClean="0">
                <a:solidFill>
                  <a:srgbClr val="FF0000"/>
                </a:solidFill>
              </a:rPr>
              <a:t>&gt; 200 mg / dl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SEMPRE: </a:t>
            </a:r>
            <a:r>
              <a:rPr lang="pt-BR" sz="2400" smtClean="0">
                <a:solidFill>
                  <a:srgbClr val="FF0000"/>
                </a:solidFill>
              </a:rPr>
              <a:t>CONFIRMAR</a:t>
            </a:r>
          </a:p>
          <a:p>
            <a:pPr eaLnBrk="1" hangingPunct="1"/>
            <a:endParaRPr lang="pt-BR" sz="2400" smtClean="0"/>
          </a:p>
        </p:txBody>
      </p:sp>
      <p:pic>
        <p:nvPicPr>
          <p:cNvPr id="31748" name="Picture 5" descr="carim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572000"/>
            <a:ext cx="23622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7658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aixaDeTexto 5"/>
          <p:cNvSpPr txBox="1">
            <a:spLocks noChangeArrowheads="1"/>
          </p:cNvSpPr>
          <p:nvPr/>
        </p:nvSpPr>
        <p:spPr bwMode="auto">
          <a:xfrm>
            <a:off x="2895600" y="609600"/>
            <a:ext cx="426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300">
                <a:solidFill>
                  <a:srgbClr val="FFFF00"/>
                </a:solidFill>
              </a:rPr>
              <a:t>Consenso SBD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95533" y="-95534"/>
            <a:ext cx="9029984" cy="6953534"/>
          </a:xfrm>
        </p:spPr>
        <p:txBody>
          <a:bodyPr/>
          <a:lstStyle/>
          <a:p>
            <a:pPr marL="82550" indent="0" algn="ctr">
              <a:buNone/>
            </a:pPr>
            <a:r>
              <a:rPr lang="pt-BR" sz="2800" dirty="0"/>
              <a:t>No sistema endócrino</a:t>
            </a:r>
            <a:r>
              <a:rPr lang="pt-BR" sz="2800" dirty="0" smtClean="0"/>
              <a:t>, </a:t>
            </a:r>
            <a:r>
              <a:rPr lang="pt-BR" sz="2800" dirty="0"/>
              <a:t>a comunicação se faz por </a:t>
            </a:r>
            <a:r>
              <a:rPr lang="pt-BR" sz="2800" b="1" dirty="0" smtClean="0"/>
              <a:t>SINAIS QUÍMICOS</a:t>
            </a:r>
            <a:r>
              <a:rPr lang="pt-BR" sz="2800" dirty="0" smtClean="0"/>
              <a:t>, </a:t>
            </a:r>
            <a:r>
              <a:rPr lang="pt-BR" sz="2800" dirty="0"/>
              <a:t>através de substâncias chamadas </a:t>
            </a:r>
            <a:r>
              <a:rPr lang="pt-BR" sz="2800" b="1" dirty="0" smtClean="0">
                <a:solidFill>
                  <a:srgbClr val="FF0000"/>
                </a:solidFill>
              </a:rPr>
              <a:t>HORMÔNIOS. </a:t>
            </a:r>
          </a:p>
          <a:p>
            <a:pPr marL="82550" indent="0"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O </a:t>
            </a:r>
            <a:r>
              <a:rPr lang="pt-BR" sz="2800" dirty="0">
                <a:solidFill>
                  <a:srgbClr val="FF0000"/>
                </a:solidFill>
              </a:rPr>
              <a:t>sistema endócrino responde mais lentamente e normalmente causa efeitos mais duradouros.</a:t>
            </a:r>
          </a:p>
          <a:p>
            <a:pPr marL="82550" indent="0" algn="ctr">
              <a:buNone/>
            </a:pPr>
            <a:r>
              <a:rPr lang="pt-BR" sz="2800" dirty="0" smtClean="0"/>
              <a:t>É formado </a:t>
            </a:r>
            <a:r>
              <a:rPr lang="pt-BR" sz="2800" dirty="0"/>
              <a:t>por glândulas endócrinas, que produzem hormônios e estão amplamente distribuídas pelo corpo. </a:t>
            </a:r>
            <a:endParaRPr lang="pt-BR" sz="2800" dirty="0" smtClean="0"/>
          </a:p>
          <a:p>
            <a:pPr marL="82550" indent="0" algn="ctr">
              <a:buNone/>
            </a:pPr>
            <a:endParaRPr lang="pt-BR" sz="2800" dirty="0" smtClean="0"/>
          </a:p>
          <a:p>
            <a:pPr marL="82550" indent="0" algn="ctr">
              <a:buNone/>
            </a:pPr>
            <a:r>
              <a:rPr lang="pt-BR" sz="2800" dirty="0" smtClean="0"/>
              <a:t>As </a:t>
            </a:r>
            <a:r>
              <a:rPr lang="pt-BR" sz="2800" dirty="0"/>
              <a:t>glândulas </a:t>
            </a:r>
            <a:r>
              <a:rPr lang="pt-BR" sz="2800" u="sng" dirty="0"/>
              <a:t>endócrinas</a:t>
            </a:r>
            <a:r>
              <a:rPr lang="pt-BR" sz="2800" dirty="0"/>
              <a:t> são glândulas sem ductos, isto é, elas secretam hormônios diretamente no interior </a:t>
            </a:r>
            <a:r>
              <a:rPr lang="pt-BR" sz="2800" dirty="0" smtClean="0"/>
              <a:t>dos vasos sanguíneos</a:t>
            </a:r>
          </a:p>
          <a:p>
            <a:pPr marL="82550" indent="0" algn="ctr">
              <a:buNone/>
            </a:pPr>
            <a:endParaRPr lang="pt-BR" sz="2800" dirty="0" smtClean="0"/>
          </a:p>
          <a:p>
            <a:pPr marL="82550" indent="0" algn="ctr">
              <a:buNone/>
            </a:pPr>
            <a:r>
              <a:rPr lang="pt-BR" sz="2800" dirty="0"/>
              <a:t>Glândulas </a:t>
            </a:r>
            <a:r>
              <a:rPr lang="pt-BR" sz="2800" u="sng" dirty="0"/>
              <a:t>Exócrinas</a:t>
            </a:r>
            <a:r>
              <a:rPr lang="pt-BR" sz="2800" dirty="0"/>
              <a:t>: Excretam substâncias</a:t>
            </a:r>
          </a:p>
          <a:p>
            <a:pPr marL="82550" indent="0" algn="ctr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4819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JEJUM                    2 h APÓS  					REFEIÇÕES 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t-BR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3000" y="1524000"/>
            <a:ext cx="3657600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00B0F0"/>
                </a:solidFill>
              </a:rPr>
              <a:t>Ótimo: &lt; 100 mg/</a:t>
            </a:r>
            <a:r>
              <a:rPr lang="pt-BR" sz="2400" b="1" dirty="0" err="1" smtClean="0">
                <a:solidFill>
                  <a:srgbClr val="00B0F0"/>
                </a:solidFill>
              </a:rPr>
              <a:t>dL</a:t>
            </a:r>
            <a:endParaRPr lang="pt-BR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Glicemia de jejum alterada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100</a:t>
            </a:r>
            <a:r>
              <a:rPr lang="pt-BR" sz="2400" b="1" dirty="0" smtClean="0">
                <a:solidFill>
                  <a:srgbClr val="00B050"/>
                </a:solidFill>
              </a:rPr>
              <a:t> -110 mg/</a:t>
            </a:r>
            <a:r>
              <a:rPr lang="pt-BR" sz="2400" b="1" dirty="0" err="1" smtClean="0">
                <a:solidFill>
                  <a:srgbClr val="00B050"/>
                </a:solidFill>
              </a:rPr>
              <a:t>dL</a:t>
            </a:r>
            <a:endParaRPr lang="pt-BR" sz="24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≥ 126 mg/</a:t>
            </a:r>
            <a:r>
              <a:rPr lang="pt-BR" sz="2400" b="1" dirty="0" err="1" smtClean="0">
                <a:solidFill>
                  <a:srgbClr val="FF0000"/>
                </a:solidFill>
              </a:rPr>
              <a:t>dL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DM 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00B0F0"/>
                </a:solidFill>
              </a:rPr>
              <a:t>Ótimo &lt; 140 mg/</a:t>
            </a:r>
            <a:r>
              <a:rPr lang="pt-BR" sz="2400" b="1" dirty="0" err="1" smtClean="0">
                <a:solidFill>
                  <a:srgbClr val="00B0F0"/>
                </a:solidFill>
              </a:rPr>
              <a:t>dL</a:t>
            </a:r>
            <a:endParaRPr lang="pt-BR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Tolerância à Glicose </a:t>
            </a:r>
            <a:r>
              <a:rPr lang="pt-BR" sz="2400" b="1" dirty="0" err="1" smtClean="0">
                <a:solidFill>
                  <a:srgbClr val="00B050"/>
                </a:solidFill>
              </a:rPr>
              <a:t>diminuida</a:t>
            </a:r>
            <a:endParaRPr lang="pt-BR" sz="24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100 - 140 mg/</a:t>
            </a:r>
            <a:r>
              <a:rPr lang="pt-BR" sz="2400" b="1" dirty="0" err="1" smtClean="0">
                <a:solidFill>
                  <a:srgbClr val="00B050"/>
                </a:solidFill>
              </a:rPr>
              <a:t>dL</a:t>
            </a:r>
            <a:endParaRPr lang="pt-BR" sz="24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200 mg/</a:t>
            </a:r>
            <a:r>
              <a:rPr lang="pt-BR" sz="2400" b="1" dirty="0" err="1" smtClean="0">
                <a:solidFill>
                  <a:srgbClr val="FF0000"/>
                </a:solidFill>
              </a:rPr>
              <a:t>dL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DM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Complicações crônicas</a:t>
            </a:r>
            <a:r>
              <a:rPr lang="pt-BR" sz="2000" dirty="0" smtClean="0"/>
              <a:t>.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Neuropatia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Retinopatia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err="1" smtClean="0"/>
              <a:t>Nefropatia</a:t>
            </a:r>
            <a:endParaRPr lang="pt-BR" sz="1800" dirty="0" smtClean="0"/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Infecção em dentes, pele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Problemas nos pés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pt-BR" sz="1800" dirty="0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b="1" dirty="0" smtClean="0">
              <a:solidFill>
                <a:srgbClr val="FFC000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Outras doenças e risco cardiovascular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HAS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Dislipidemia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Tabagismo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Estilo de vida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Alimentação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Exercício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Fumo 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Álcool</a:t>
            </a:r>
          </a:p>
        </p:txBody>
      </p:sp>
      <p:pic>
        <p:nvPicPr>
          <p:cNvPr id="34819" name="Picture 5" descr="pie_diabe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089025"/>
            <a:ext cx="2209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cata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0"/>
            <a:ext cx="1749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cigar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267200"/>
            <a:ext cx="22066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 descr="alcoh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16732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huevos-frit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181600"/>
            <a:ext cx="1676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impetigo_abrasion1_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26003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onico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0909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piorr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3400"/>
            <a:ext cx="320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catar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2"/>
          <p:cNvSpPr txBox="1">
            <a:spLocks noChangeArrowheads="1"/>
          </p:cNvSpPr>
          <p:nvPr/>
        </p:nvSpPr>
        <p:spPr bwMode="auto">
          <a:xfrm>
            <a:off x="782320" y="190500"/>
            <a:ext cx="82296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 dirty="0">
                <a:solidFill>
                  <a:srgbClr val="00B0F0"/>
                </a:solidFill>
              </a:rPr>
              <a:t>EXAME FÍSICO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tx2">
                    <a:satMod val="130000"/>
                  </a:schemeClr>
                </a:solidFill>
              </a:rPr>
              <a:t>DIETA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/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Fracionada (6 refeições)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Hipocalórica? </a:t>
            </a:r>
            <a:r>
              <a:rPr lang="pt-BR" sz="2400" smtClean="0">
                <a:sym typeface="Wingdings" pitchFamily="2" charset="2"/>
              </a:rPr>
              <a:t> se obesidade</a:t>
            </a:r>
          </a:p>
          <a:p>
            <a:pPr eaLnBrk="1" hangingPunct="1"/>
            <a:endParaRPr lang="pt-BR" sz="2400" smtClean="0"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sym typeface="Wingdings" pitchFamily="2" charset="2"/>
              </a:rPr>
              <a:t>Diminuir picos pós-prandiais (acarbose e dieta rica em fibras)</a:t>
            </a:r>
          </a:p>
          <a:p>
            <a:pPr eaLnBrk="1" hangingPunct="1">
              <a:buFont typeface="Wingdings 2" pitchFamily="18" charset="2"/>
              <a:buNone/>
            </a:pPr>
            <a:endParaRPr lang="pt-BR" sz="2400" smtClean="0">
              <a:sym typeface="Wingdings" pitchFamily="2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sym typeface="Wingdings" pitchFamily="2" charset="2"/>
              </a:rPr>
              <a:t>Vigilância dos lipídeos </a:t>
            </a:r>
            <a:endParaRPr lang="pt-BR" sz="2000" smtClean="0">
              <a:sym typeface="Wingdings" pitchFamily="2" charset="2"/>
            </a:endParaRPr>
          </a:p>
          <a:p>
            <a:pPr eaLnBrk="1" hangingPunct="1"/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tx2">
                    <a:satMod val="130000"/>
                  </a:schemeClr>
                </a:solidFill>
              </a:rPr>
              <a:t>ATIVIDADE FÍSICA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smtClean="0"/>
              <a:t>Caminhada 3-4 vezes / semana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smtClean="0"/>
              <a:t>30´ </a:t>
            </a:r>
            <a:r>
              <a:rPr lang="pt-BR" sz="2400" smtClean="0">
                <a:sym typeface="Wingdings" pitchFamily="2" charset="2"/>
              </a:rPr>
              <a:t> </a:t>
            </a:r>
            <a:r>
              <a:rPr lang="pt-BR" sz="2400" smtClean="0"/>
              <a:t>podem ser fracionados 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smtClean="0"/>
              <a:t>Cuidado com esportes:  afastar complicações (olhos, pés, rins).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smtClean="0"/>
              <a:t>Medir glicemia antes: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pt-BR" sz="2000" smtClean="0"/>
              <a:t>&gt; 300 mg/ dl  </a:t>
            </a:r>
            <a:r>
              <a:rPr lang="pt-BR" sz="2000" smtClean="0">
                <a:sym typeface="Wingdings" pitchFamily="2" charset="2"/>
              </a:rPr>
              <a:t> esperar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pt-BR" sz="2000" smtClean="0">
                <a:sym typeface="Wingdings" pitchFamily="2" charset="2"/>
              </a:rPr>
              <a:t>&lt; 100 mg/ dl  comer</a:t>
            </a: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tx2">
                    <a:satMod val="130000"/>
                  </a:schemeClr>
                </a:solidFill>
              </a:rPr>
              <a:t>HIPOGLICEMIANTES ORAIS</a:t>
            </a:r>
          </a:p>
        </p:txBody>
      </p:sp>
      <p:sp>
        <p:nvSpPr>
          <p:cNvPr id="38915" name="Retângulo 3"/>
          <p:cNvSpPr>
            <a:spLocks noChangeArrowheads="1"/>
          </p:cNvSpPr>
          <p:nvPr/>
        </p:nvSpPr>
        <p:spPr bwMode="auto">
          <a:xfrm>
            <a:off x="1219200" y="22860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err="1"/>
              <a:t>Metformina</a:t>
            </a:r>
            <a:r>
              <a:rPr lang="pt-BR" sz="2400" dirty="0"/>
              <a:t> </a:t>
            </a:r>
            <a:endParaRPr lang="pt-BR" sz="2400" dirty="0">
              <a:sym typeface="Wingdings" pitchFamily="2" charset="2"/>
            </a:endParaRPr>
          </a:p>
          <a:p>
            <a:endParaRPr lang="pt-BR" sz="2400" dirty="0">
              <a:sym typeface="Wingdings" pitchFamily="2" charset="2"/>
            </a:endParaRPr>
          </a:p>
          <a:p>
            <a:r>
              <a:rPr lang="pt-BR" sz="2400" dirty="0" err="1">
                <a:sym typeface="Wingdings" pitchFamily="2" charset="2"/>
              </a:rPr>
              <a:t>Glibenclamida</a:t>
            </a:r>
            <a:r>
              <a:rPr lang="pt-BR" sz="2400" dirty="0">
                <a:sym typeface="Wingdings" pitchFamily="2" charset="2"/>
              </a:rPr>
              <a:t> </a:t>
            </a:r>
            <a:r>
              <a:rPr lang="pt-BR" sz="2400" dirty="0" smtClean="0">
                <a:sym typeface="Wingdings" pitchFamily="2" charset="2"/>
              </a:rPr>
              <a:t> </a:t>
            </a:r>
            <a:endParaRPr lang="pt-BR" sz="24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555032"/>
            <a:ext cx="6798734" cy="3919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Medicação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3919" y="944646"/>
            <a:ext cx="7556495" cy="4687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Insulina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Regular (simples ou composta) ação rápida  - aspecto límpida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NPH - ação lenta - aspecto leitoso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Insulina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glargina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Lantus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ação continua (uma única dose a cada 24 h) – aspecto incolor </a:t>
            </a:r>
          </a:p>
          <a:p>
            <a:pPr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insulina é sempre medida em unidades internacionais (UI) ou (U) </a:t>
            </a:r>
          </a:p>
          <a:p>
            <a:pPr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Glicemia capilar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Profª Enfª Andréia Silva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2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Profª Enfª Andréia Silva</a:t>
            </a:r>
            <a:endParaRPr lang="en-GB"/>
          </a:p>
        </p:txBody>
      </p:sp>
      <p:pic>
        <p:nvPicPr>
          <p:cNvPr id="3" name="Imagem 2"/>
          <p:cNvPicPr/>
          <p:nvPr/>
        </p:nvPicPr>
        <p:blipFill>
          <a:blip r:embed="rId2"/>
          <a:srcRect l="12750" t="25037" r="57208" b="47443"/>
          <a:stretch>
            <a:fillRect/>
          </a:stretch>
        </p:blipFill>
        <p:spPr bwMode="auto">
          <a:xfrm>
            <a:off x="295170" y="318579"/>
            <a:ext cx="8553660" cy="62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037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Hipoglicemia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É a diminuição da glicemia capilar para valores abaixo de 60 a 70 mg/dl.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Pode ser causada por excesso de insulina, alimentação de menos ou atrasada, exercícios.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pt-BR" sz="2400" dirty="0"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 smtClean="0">
                <a:latin typeface="Arial" charset="0"/>
                <a:cs typeface="Arial" charset="0"/>
              </a:rPr>
              <a:t>Manifestações Clinicas: tremores, suor excessivo, palidez, palpitação, irritabilidade, dor de cabeça, tontura, cansaço, confusão e fome.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Se o nível de açúcar no sangue cair a valores muito baixos, a pessoa pode perder a consciência.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Hiperglicemia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É o oposto da hipoglicemia, ocorrendo quando o corpo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tem açúcar demais no sangue.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 Pode ser causada por </a:t>
            </a:r>
            <a:r>
              <a:rPr lang="pt-BR" sz="2000" b="1" dirty="0" smtClean="0">
                <a:latin typeface="Arial" charset="0"/>
                <a:cs typeface="Arial" charset="0"/>
              </a:rPr>
              <a:t>INSULINA INSUFICIENTE</a:t>
            </a:r>
            <a:r>
              <a:rPr lang="pt-BR" sz="2000" dirty="0" smtClean="0">
                <a:latin typeface="Arial" charset="0"/>
                <a:cs typeface="Arial" charset="0"/>
              </a:rPr>
              <a:t>, </a:t>
            </a:r>
            <a:r>
              <a:rPr lang="pt-BR" sz="2000" b="1" dirty="0" smtClean="0">
                <a:latin typeface="Arial" charset="0"/>
                <a:cs typeface="Arial" charset="0"/>
              </a:rPr>
              <a:t>EXCESSO DE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ALIMENTAÇÃO, INATIVIDADE, DOENÇA, ESTRESSE, ISOLADAMENTE OU EM CONJUNTO.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Manifestações Clínicas:  Fadiga, visão turva, náuseas, </a:t>
            </a:r>
            <a:r>
              <a:rPr lang="pt-BR" sz="2000" b="1" dirty="0" err="1" smtClean="0">
                <a:latin typeface="Arial" charset="0"/>
                <a:cs typeface="Arial" charset="0"/>
              </a:rPr>
              <a:t>polidipsia</a:t>
            </a:r>
            <a:r>
              <a:rPr lang="pt-BR" sz="2000" b="1" dirty="0" smtClean="0">
                <a:latin typeface="Arial" charset="0"/>
                <a:cs typeface="Arial" charset="0"/>
              </a:rPr>
              <a:t>, poliúria, vermelhidão facial, dor abdominal, desidratação, pele seca, inquietude, pulso rápido, respiração profunda,  hipotensão, hálito </a:t>
            </a:r>
            <a:r>
              <a:rPr lang="pt-BR" sz="2000" b="1" dirty="0" err="1" smtClean="0">
                <a:latin typeface="Arial" charset="0"/>
                <a:cs typeface="Arial" charset="0"/>
              </a:rPr>
              <a:t>cetônico</a:t>
            </a:r>
            <a:r>
              <a:rPr lang="pt-BR" sz="2000" b="1" dirty="0" smtClean="0">
                <a:latin typeface="Arial" charset="0"/>
                <a:cs typeface="Arial" charset="0"/>
              </a:rPr>
              <a:t> e progredir para o coma.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A cetoacidose ocorre em pacientes com diabetes I, que não possuem nenhuma reserva de insulina no organismo, porém pode acontecer no diabetes tipo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97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Resultado de imagem para DIABETES MELLI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1816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Pé diabético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fontScale="92500"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Úlceras de pé e amputações de extremidades são as complicações mais graves, devido o comprometimento vascular nos MMII, distúrbios de cicatrização e perda da sensibilidade.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Orientações: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remover calos e unhas encravadas em casa;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Vestir meias limpas e de algodão sem elástico;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andar descalço;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Lavar os pés diariamente, secar bem entre os dedos;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corte das unhas deve ser de forma reta, horizontalmente;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Usar sapatos novos aos poucos, evitar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bolhas, nunca usar sem meias;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Cuidados de Enfermagem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600" smtClean="0">
                <a:latin typeface="Arial" charset="0"/>
                <a:cs typeface="Arial" charset="0"/>
              </a:rPr>
              <a:t>Orientar uma alimentação adequada;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600" smtClean="0">
                <a:latin typeface="Arial" charset="0"/>
                <a:cs typeface="Arial" charset="0"/>
              </a:rPr>
              <a:t>Fracionamento das refeições - distribuição harmônica dos alimentos, evitando concentrações de carboidratos em cada refeição, reduzindo, assim, o risco de hipo e hiperglicemia;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600" smtClean="0">
                <a:latin typeface="Arial" charset="0"/>
                <a:cs typeface="Arial" charset="0"/>
              </a:rPr>
              <a:t>Incentivar o consumo de fibras alimentares (frutas, verduras, legumes, leguminosas e cereais integrais) – tornam a absorção do açúcar mais lenta e gradual;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Cuidados de Enfermagem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>
            <a:normAutofit fontScale="850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Orientar ao uso correto dos medicamentos;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Orientar sobre o peso, procurar manter o ideal;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Realizar controle da Glicemia capilar;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Orientar a prática de exercícios regularmente;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Orientar sobre a importância do cuidado com os pés;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Manter unhas aparadas, não retirar cutículas, usar calçado confortável e macio;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Evitar o fumo;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Evitar ingerir álcool;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Usar cartão de identificação de portador de diabetes;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Participar, se houver, na sua comunidade, de grupos de diabéticos.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Avaliar diariamente a mucosa oral; </a:t>
            </a:r>
          </a:p>
          <a:p>
            <a:pPr algn="just">
              <a:buFont typeface="Wingdings 2" pitchFamily="18" charset="2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Orientar o paciente a relatar a queimação oral, dor, áreas de rubor, lesões abertas nos lábios, dor ao deglutir; </a:t>
            </a:r>
          </a:p>
          <a:p>
            <a:pPr algn="just">
              <a:buFont typeface="Wingdings 2" pitchFamily="18" charset="2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Realizar a higiene oral após as refeições; visitar o dentista regularmente; </a:t>
            </a:r>
          </a:p>
          <a:p>
            <a:pPr algn="just">
              <a:buFont typeface="Wingdings 2" pitchFamily="18" charset="2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Orientar o uso de escovas com cerdas macias; </a:t>
            </a:r>
          </a:p>
          <a:p>
            <a:pPr algn="just">
              <a:buFont typeface="Wingdings 2" pitchFamily="18" charset="2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Evitar e tratar rapidamente as cáries; aplicar hidratante labial;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Cuidados de Enfermagem na aplicação de insulinas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Orientar sobre a conservação adequada (refrigerador 2 a 8ºC- não congelar);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Utilizar seringa descartável para administrar insulina;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Não agitar o frasco;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Fazer rodízio das áreas de aplicação;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Realizar técnica correta, garantindo que a insulina seja aplicada em tecido subcutâneo;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Não aspirar;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Não massagear o local</a:t>
            </a:r>
          </a:p>
        </p:txBody>
      </p:sp>
      <p:pic>
        <p:nvPicPr>
          <p:cNvPr id="13314" name="Picture 2" descr="Resultado de imagem para seringa insulina anim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75" y="4777558"/>
            <a:ext cx="3350525" cy="20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Resultado de imagem para seringas insulinas"/>
          <p:cNvPicPr>
            <a:picLocks noChangeAspect="1" noChangeArrowheads="1"/>
          </p:cNvPicPr>
          <p:nvPr/>
        </p:nvPicPr>
        <p:blipFill rotWithShape="1">
          <a:blip r:embed="rId2"/>
          <a:srcRect l="29911"/>
          <a:stretch/>
        </p:blipFill>
        <p:spPr bwMode="auto">
          <a:xfrm>
            <a:off x="3276600" y="197652"/>
            <a:ext cx="3627343" cy="517536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563186" y="5373013"/>
            <a:ext cx="457056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100 unidades = 01 ml = 01 cc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267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7895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18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5" descr="tireo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000250"/>
            <a:ext cx="3143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</a:t>
            </a:r>
            <a:r>
              <a:rPr lang="pt-B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Endócrino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Tireóide</a:t>
            </a:r>
            <a:endParaRPr lang="pt-BR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33487" y="1143000"/>
            <a:ext cx="63388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Localização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pescoço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logo abaixo das cartilagens da glote.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Produz três hormônios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err="1">
                <a:latin typeface="Arial" pitchFamily="34" charset="0"/>
                <a:cs typeface="Arial" pitchFamily="34" charset="0"/>
              </a:rPr>
              <a:t>Triiodotironina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(T</a:t>
            </a:r>
            <a:r>
              <a:rPr lang="pt-B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err="1">
                <a:latin typeface="Arial" pitchFamily="34" charset="0"/>
                <a:cs typeface="Arial" pitchFamily="34" charset="0"/>
              </a:rPr>
              <a:t>Tiroxina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(T</a:t>
            </a:r>
            <a:r>
              <a:rPr lang="pt-BR" sz="24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Calcitonina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latin typeface="Arial" pitchFamily="34" charset="0"/>
                <a:cs typeface="Arial" pitchFamily="34" charset="0"/>
              </a:rPr>
              <a:t>Triiodotironina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(T</a:t>
            </a:r>
            <a:r>
              <a:rPr lang="pt-BR" sz="24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) e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Tiroxina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(T</a:t>
            </a:r>
            <a:r>
              <a:rPr lang="pt-BR" sz="24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Estimulam o metabolismo energético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Aumentam a taxa de respiração celular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3-sa-east-1.amazonaws.com/descomplica-blog/wp-content/uploads/2015/07/Tiro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086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68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5" descr="voceesuatireoide_clip_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3500438"/>
            <a:ext cx="30638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Endócrino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90600" y="928688"/>
            <a:ext cx="793908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	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Calcitonina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Atua diminuindo a quantidade do íon cálcio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Ca²</a:t>
            </a:r>
            <a:r>
              <a:rPr lang="pt-BR" sz="2000" baseline="40000" dirty="0">
                <a:latin typeface="Arial" pitchFamily="34" charset="0"/>
                <a:cs typeface="Arial" pitchFamily="34" charset="0"/>
              </a:rPr>
              <a:t>+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 do sangue e aumentando a concentração deste íon nos ossos.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Hipocalcemiante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Paratireóides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Localização: Duas de cada lado, atrás da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glândula tireóide.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Produz um hormônio: Paratormônio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786578" y="5214950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715140" y="4786322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643834" y="5214950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715272" y="4786322"/>
            <a:ext cx="204790" cy="27622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714875" y="4357688"/>
            <a:ext cx="15001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+mn-lt"/>
              </a:rPr>
              <a:t>Paratireóides</a:t>
            </a:r>
          </a:p>
        </p:txBody>
      </p:sp>
      <p:cxnSp>
        <p:nvCxnSpPr>
          <p:cNvPr id="17" name="Conector reto 16"/>
          <p:cNvCxnSpPr>
            <a:stCxn id="0" idx="2"/>
          </p:cNvCxnSpPr>
          <p:nvPr/>
        </p:nvCxnSpPr>
        <p:spPr>
          <a:xfrm rot="10800000">
            <a:off x="5643563" y="4714875"/>
            <a:ext cx="1143000" cy="638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0" idx="2"/>
          </p:cNvCxnSpPr>
          <p:nvPr/>
        </p:nvCxnSpPr>
        <p:spPr>
          <a:xfrm rot="10800000" flipV="1">
            <a:off x="6286500" y="4924425"/>
            <a:ext cx="428625" cy="147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Glandula exoc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97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Endócrino</a:t>
            </a:r>
          </a:p>
        </p:txBody>
      </p:sp>
      <p:sp>
        <p:nvSpPr>
          <p:cNvPr id="49155" name="CaixaDeTexto 8"/>
          <p:cNvSpPr txBox="1">
            <a:spLocks noChangeArrowheads="1"/>
          </p:cNvSpPr>
          <p:nvPr/>
        </p:nvSpPr>
        <p:spPr bwMode="auto">
          <a:xfrm>
            <a:off x="990600" y="928688"/>
            <a:ext cx="79390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endParaRPr lang="pt-BR" sz="2000"/>
          </a:p>
          <a:p>
            <a:pPr lvl="1" algn="just"/>
            <a:r>
              <a:rPr lang="pt-BR" sz="2000" b="1"/>
              <a:t>Paratormônio</a:t>
            </a:r>
          </a:p>
          <a:p>
            <a:pPr lvl="1" algn="just"/>
            <a:endParaRPr lang="pt-BR" sz="2000"/>
          </a:p>
          <a:p>
            <a:pPr lvl="2" algn="just"/>
            <a:r>
              <a:rPr lang="pt-BR" sz="2000"/>
              <a:t>Responsável pelo aumento do nível de cálcio (Ca²</a:t>
            </a:r>
            <a:r>
              <a:rPr lang="pt-BR" sz="2000" baseline="40000"/>
              <a:t>+</a:t>
            </a:r>
            <a:r>
              <a:rPr lang="pt-BR" sz="2000"/>
              <a:t>) no sangue.</a:t>
            </a:r>
          </a:p>
          <a:p>
            <a:pPr lvl="2" algn="just"/>
            <a:r>
              <a:rPr lang="pt-BR" sz="2000"/>
              <a:t>Retira cálcio dos ossos, aumentando o nível deste íon na corrente sanguínea.</a:t>
            </a:r>
          </a:p>
          <a:p>
            <a:pPr lvl="2" algn="just"/>
            <a:endParaRPr lang="pt-BR" sz="2000"/>
          </a:p>
          <a:p>
            <a:pPr lvl="2" algn="just"/>
            <a:r>
              <a:rPr lang="pt-BR" sz="2000"/>
              <a:t>O paratormônio e a calcitonina realizam o controle dos níveis normais de cálcio no organismo.</a:t>
            </a:r>
          </a:p>
          <a:p>
            <a:pPr lvl="1" algn="just"/>
            <a:endParaRPr lang="pt-BR" sz="2000"/>
          </a:p>
        </p:txBody>
      </p:sp>
      <p:sp>
        <p:nvSpPr>
          <p:cNvPr id="49156" name="CaixaDeTexto 23"/>
          <p:cNvSpPr txBox="1">
            <a:spLocks noChangeArrowheads="1"/>
          </p:cNvSpPr>
          <p:nvPr/>
        </p:nvSpPr>
        <p:spPr bwMode="auto">
          <a:xfrm>
            <a:off x="1071563" y="4714875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↑ cálcio no sangue</a:t>
            </a:r>
            <a:endParaRPr lang="pt-BR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214688" y="4929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8" name="CaixaDeTexto 27"/>
          <p:cNvSpPr txBox="1">
            <a:spLocks noChangeArrowheads="1"/>
          </p:cNvSpPr>
          <p:nvPr/>
        </p:nvSpPr>
        <p:spPr bwMode="auto">
          <a:xfrm>
            <a:off x="3786188" y="4714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Calcitonina</a:t>
            </a:r>
            <a:endParaRPr lang="pt-BR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286375" y="4929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0" name="CaixaDeTexto 30"/>
          <p:cNvSpPr txBox="1">
            <a:spLocks noChangeArrowheads="1"/>
          </p:cNvSpPr>
          <p:nvPr/>
        </p:nvSpPr>
        <p:spPr bwMode="auto">
          <a:xfrm>
            <a:off x="6143625" y="4643438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Deposição de cálcio nos ossos</a:t>
            </a:r>
            <a:endParaRPr lang="pt-BR"/>
          </a:p>
        </p:txBody>
      </p:sp>
      <p:sp>
        <p:nvSpPr>
          <p:cNvPr id="49161" name="CaixaDeTexto 31"/>
          <p:cNvSpPr txBox="1">
            <a:spLocks noChangeArrowheads="1"/>
          </p:cNvSpPr>
          <p:nvPr/>
        </p:nvSpPr>
        <p:spPr bwMode="auto">
          <a:xfrm>
            <a:off x="6215063" y="57864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↓ cálcio no sangue</a:t>
            </a:r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143250" y="5929313"/>
            <a:ext cx="714375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3" name="CaixaDeTexto 33"/>
          <p:cNvSpPr txBox="1">
            <a:spLocks noChangeArrowheads="1"/>
          </p:cNvSpPr>
          <p:nvPr/>
        </p:nvSpPr>
        <p:spPr bwMode="auto">
          <a:xfrm>
            <a:off x="3857625" y="57150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Paratormônio</a:t>
            </a:r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5500688" y="5929313"/>
            <a:ext cx="714375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5" name="CaixaDeTexto 35"/>
          <p:cNvSpPr txBox="1">
            <a:spLocks noChangeArrowheads="1"/>
          </p:cNvSpPr>
          <p:nvPr/>
        </p:nvSpPr>
        <p:spPr bwMode="auto">
          <a:xfrm>
            <a:off x="1000125" y="5715000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Retirada de cálcio dos ossos</a:t>
            </a:r>
            <a:endParaRPr lang="pt-BR"/>
          </a:p>
        </p:txBody>
      </p:sp>
      <p:cxnSp>
        <p:nvCxnSpPr>
          <p:cNvPr id="38" name="Conector de seta reta 37"/>
          <p:cNvCxnSpPr/>
          <p:nvPr/>
        </p:nvCxnSpPr>
        <p:spPr>
          <a:xfrm rot="5400000" flipH="1" flipV="1">
            <a:off x="1856581" y="5358607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>
            <a:off x="6823076" y="5537200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T3 e T4  normal suspeita de problema na hipofi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7162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2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T3 e T4  normal suspeita de problema na hipofi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83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lh6.googleusercontent.com/SBdUuF0qqWr9yO7qbRRJ-8d97GTSP4eMxepy7cNBxQaMU4oB1zTza99f9VrmOJCnKrbVrnCPXdtcIfxZSfI2Fu0zBsVPrCl-7bvsVoIjBQTCATi9I23uDah0BRPrzYbuCZXee9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22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Funções da </a:t>
            </a:r>
            <a:r>
              <a:rPr lang="pt-BR" dirty="0" err="1" smtClean="0"/>
              <a:t>Tireóide</a:t>
            </a:r>
            <a:endParaRPr lang="pt-BR" dirty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dirty="0" smtClean="0"/>
              <a:t>Controle da velocidade das reações químicas, volume de O2 consumido, quantidade de calor produzido;</a:t>
            </a:r>
          </a:p>
          <a:p>
            <a:pPr algn="just">
              <a:buFont typeface="Wingdings 2" pitchFamily="18" charset="2"/>
              <a:buNone/>
            </a:pPr>
            <a:r>
              <a:rPr lang="pt-BR" dirty="0" smtClean="0"/>
              <a:t>Estimular a síntese de vitamina D;</a:t>
            </a:r>
          </a:p>
          <a:p>
            <a:pPr algn="just">
              <a:buFont typeface="Wingdings 2" pitchFamily="18" charset="2"/>
              <a:buNone/>
            </a:pPr>
            <a:r>
              <a:rPr lang="pt-BR" dirty="0" smtClean="0"/>
              <a:t>Atua no crescimento e maturação do esqueleto;</a:t>
            </a:r>
          </a:p>
          <a:p>
            <a:pPr algn="just">
              <a:buFont typeface="Wingdings 2" pitchFamily="18" charset="2"/>
              <a:buNone/>
            </a:pPr>
            <a:r>
              <a:rPr lang="pt-BR" dirty="0" smtClean="0"/>
              <a:t>Aumenta a absorção dos glicídios e provoca degradação do colesterol.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rgbClr val="FF3300"/>
                </a:solidFill>
              </a:rPr>
              <a:t>                               TIREÓIDE </a:t>
            </a:r>
            <a:r>
              <a:rPr lang="pt-BR" sz="3200" dirty="0" smtClean="0">
                <a:solidFill>
                  <a:srgbClr val="FF3300"/>
                </a:solidFill>
              </a:rPr>
              <a:t/>
            </a:r>
            <a:br>
              <a:rPr lang="pt-BR" sz="3200" dirty="0" smtClean="0">
                <a:solidFill>
                  <a:srgbClr val="FF3300"/>
                </a:solidFill>
              </a:rPr>
            </a:br>
            <a:endParaRPr lang="pt-BR" sz="3200" dirty="0" smtClean="0">
              <a:solidFill>
                <a:srgbClr val="FF33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821613" cy="56880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Estimulam a oferta  e o consumo de oxigênio pelos órgãos, intensificando a respiração celular e, em consequência, liberando calor no organismo. 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Estimulam também a frequência e a intensidade dos batimentos cardíacos e dos movimentos respiratórios, aumentando o fluxo de sangue para os tecidos, e a formação dos ossos  no período de crescimento.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3 e T4  normal suspeita de problema na hipofi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46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31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 err="1" smtClean="0"/>
              <a:t>Hipotiroidismo</a:t>
            </a:r>
            <a:endParaRPr lang="pt-BR" dirty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Caracteriza-se pela produção diminuída ou ausente dos hormônios </a:t>
            </a:r>
            <a:r>
              <a:rPr lang="pt-BR" sz="2400" dirty="0" err="1" smtClean="0">
                <a:latin typeface="Arial" charset="0"/>
                <a:cs typeface="Arial" charset="0"/>
              </a:rPr>
              <a:t>tireoideanos</a:t>
            </a:r>
            <a:r>
              <a:rPr lang="pt-BR" sz="2400" dirty="0" smtClean="0">
                <a:latin typeface="Arial" charset="0"/>
                <a:cs typeface="Arial" charset="0"/>
              </a:rPr>
              <a:t> pela glândula </a:t>
            </a:r>
            <a:r>
              <a:rPr lang="pt-BR" sz="2400" dirty="0" err="1" smtClean="0">
                <a:latin typeface="Arial" charset="0"/>
                <a:cs typeface="Arial" charset="0"/>
              </a:rPr>
              <a:t>tireóide</a:t>
            </a:r>
            <a:r>
              <a:rPr lang="pt-BR" sz="2400" dirty="0" smtClean="0">
                <a:latin typeface="Arial" charset="0"/>
                <a:cs typeface="Arial" charset="0"/>
              </a:rPr>
              <a:t>. Retardamento generalizado da taxa metabólica.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Manifestações clínicas: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Cansaço, sonolência, desânimo para realizar atividades diárias, pele ressecada, unhas e cabelos ressecados e quebradiços, face edemaciada, aumento de peso em virtude da redução do metabolismo.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Em alguns caso pode provocar obesidade, apatia, preguiça, sendo mais grave na infância (retardamento físico e mental e imaturidade sexual – cretinismo).</a:t>
            </a:r>
          </a:p>
          <a:p>
            <a:pPr algn="just"/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077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retin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09" y="1447800"/>
            <a:ext cx="525613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589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1"/>
          <p:cNvSpPr>
            <a:spLocks noChangeArrowheads="1"/>
          </p:cNvSpPr>
          <p:nvPr/>
        </p:nvSpPr>
        <p:spPr bwMode="auto">
          <a:xfrm>
            <a:off x="1066800" y="381000"/>
            <a:ext cx="7924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Algumas pessoas, sobretudo os adultos, ficam esquecidas e parecem confusas ou dementes; sinais que facilmente se podem confundir com a doença de Alzheimer ou outras formas de demência. </a:t>
            </a:r>
          </a:p>
          <a:p>
            <a:pPr algn="just"/>
            <a:endParaRPr lang="pt-BR" sz="2400"/>
          </a:p>
          <a:p>
            <a:pPr algn="just"/>
            <a:r>
              <a:rPr lang="pt-BR" sz="2400" b="1"/>
              <a:t>Diagnóstico: Laboratorial </a:t>
            </a:r>
          </a:p>
          <a:p>
            <a:pPr algn="just"/>
            <a:endParaRPr lang="pt-BR" sz="2400" b="1"/>
          </a:p>
          <a:p>
            <a:pPr algn="just"/>
            <a:endParaRPr lang="pt-BR" sz="2400" b="1"/>
          </a:p>
          <a:p>
            <a:pPr algn="just"/>
            <a:r>
              <a:rPr lang="pt-BR" sz="2400" b="1"/>
              <a:t>Tratamento </a:t>
            </a:r>
          </a:p>
          <a:p>
            <a:pPr algn="just"/>
            <a:r>
              <a:rPr lang="pt-BR" sz="2400"/>
              <a:t>O hipotireoidismo trata-se com a substituição do hormônio tireóideo deficiente, mediante um dos diversos preparados orais existentes. A forma preferida é a hormônio tireóideo sintética, T4.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-40943" y="1433015"/>
            <a:ext cx="8975393" cy="542498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Proporcionar conforto e segurança, um ambiente </a:t>
            </a:r>
            <a:r>
              <a:rPr lang="pt-BR" sz="2400" dirty="0" err="1" smtClean="0">
                <a:latin typeface="Arial" charset="0"/>
                <a:cs typeface="Arial" charset="0"/>
              </a:rPr>
              <a:t>repousante</a:t>
            </a:r>
            <a:r>
              <a:rPr lang="pt-BR" sz="2400" dirty="0" smtClean="0">
                <a:latin typeface="Arial" charset="0"/>
                <a:cs typeface="Arial" charset="0"/>
              </a:rPr>
              <a:t>, calmo e tranqüilo;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Manter uma ventilação adequada no ambiente;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Ouvir com atenção e anotar as queixas do paciente;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Oferecer proteção e segurança ao paciente na deambulação;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Oferecer dieta balanceada;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Estimular refeições em intervalos freqüentes.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Explicar que as alterações na aparência são reduzidas com a continuidade do tratamento.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Orientar o paciente a dormir com a cabeça elevada.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Pesar em jejum para avaliar ganho ponderal. </a:t>
            </a: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Atenção cuidadosa na administração dos medicamentos.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9434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pifise de cresc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5029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6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nanis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0"/>
            <a:ext cx="2590800" cy="34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igant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5676"/>
            <a:ext cx="3505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25" y="3581400"/>
            <a:ext cx="3774306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17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acromeg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124200"/>
            <a:ext cx="4495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4381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221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5400" y="27432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Distúrbio em adultos em que a glândula pituitária produz hormônio de crescimento em excesso.</a:t>
            </a:r>
          </a:p>
          <a:p>
            <a:r>
              <a:rPr lang="pt-BR" sz="2400" dirty="0"/>
              <a:t>A acromegalia geralmente é causada por um tumor benigno. </a:t>
            </a:r>
            <a:endParaRPr lang="pt-BR" sz="2400" dirty="0" smtClean="0"/>
          </a:p>
          <a:p>
            <a:r>
              <a:rPr lang="pt-BR" sz="2400" dirty="0" smtClean="0"/>
              <a:t>Adultos </a:t>
            </a:r>
            <a:r>
              <a:rPr lang="pt-BR" sz="2400" dirty="0"/>
              <a:t>de meia idade são os mais afetados.</a:t>
            </a:r>
          </a:p>
          <a:p>
            <a:r>
              <a:rPr lang="pt-BR" sz="2400" dirty="0"/>
              <a:t>Os sintomas incluem o alargamento do rosto, das mãos e dos pés.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62200" y="1295400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</a:rPr>
              <a:t>Acromegalia </a:t>
            </a:r>
            <a:endParaRPr lang="pt-B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73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 err="1" smtClean="0"/>
              <a:t>Hipertiroidismo</a:t>
            </a:r>
            <a:endParaRPr lang="pt-BR" dirty="0"/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8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Consiste na produção excessiva de hormônios T3 e T4 pela glândula </a:t>
            </a:r>
            <a:r>
              <a:rPr lang="pt-BR" sz="2400" dirty="0" err="1" smtClean="0">
                <a:latin typeface="Arial" charset="0"/>
                <a:cs typeface="Arial" charset="0"/>
              </a:rPr>
              <a:t>tireóide</a:t>
            </a:r>
            <a:r>
              <a:rPr lang="pt-BR" sz="2400" dirty="0" smtClean="0">
                <a:latin typeface="Arial" charset="0"/>
                <a:cs typeface="Arial" charset="0"/>
              </a:rPr>
              <a:t>, devido a estimulação aumentada da glândula após choque emocional, estresse intenso ou infecção.</a:t>
            </a: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Manifestações clínicas:</a:t>
            </a:r>
            <a:r>
              <a:rPr lang="pt-BR" sz="2400" dirty="0" smtClean="0">
                <a:latin typeface="Arial" charset="0"/>
                <a:cs typeface="Arial" charset="0"/>
              </a:rPr>
              <a:t> Agitação, ansiedade, nervosismo e insônia. </a:t>
            </a:r>
          </a:p>
          <a:p>
            <a:pPr algn="just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pessoa pode apresentar-se constantemente irritada com situações corriqueiras, queixas de palpitações, taquicardia e tremores nas mãos.</a:t>
            </a:r>
          </a:p>
          <a:p>
            <a:pPr algn="just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Pode apresentar </a:t>
            </a:r>
            <a:r>
              <a:rPr lang="pt-BR" sz="2400" dirty="0" err="1" smtClean="0">
                <a:latin typeface="Arial" charset="0"/>
                <a:cs typeface="Arial" charset="0"/>
              </a:rPr>
              <a:t>exoftalmia</a:t>
            </a:r>
            <a:r>
              <a:rPr lang="pt-BR" sz="2400" dirty="0" smtClean="0">
                <a:latin typeface="Arial" charset="0"/>
                <a:cs typeface="Arial" charset="0"/>
              </a:rPr>
              <a:t>, perda de peso, HAS e IR nos casos mais graves.</a:t>
            </a: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exoftal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609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219200" y="1524000"/>
            <a:ext cx="7696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exoftalmia (“olhos esbugalhados”)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Tireoidite de Hashimoto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417638"/>
            <a:ext cx="8629650" cy="4800600"/>
          </a:xfrm>
        </p:spPr>
        <p:txBody>
          <a:bodyPr/>
          <a:lstStyle/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É uma doença auto-imune caracterizada por uma inflamação da tireóide, que leva ao 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hipertireoidismo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que 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frequentemente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é seguido por um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hipotireoidismo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É comum os doentes com tireoidite de Hashimoto apresentarem outros distúrbios endócrinos: Diabetes1, outras doenças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auto-imunes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como artrite reumatóide, lúpus, câncer de mama, hepatite e presença de H.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Pylori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esultado de imagem para doença de gr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9248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1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Hipófise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marL="82550" indent="0" algn="ctr">
              <a:buNone/>
            </a:pPr>
            <a:r>
              <a:rPr lang="pt-BR" dirty="0" smtClean="0"/>
              <a:t>Está </a:t>
            </a:r>
            <a:r>
              <a:rPr lang="pt-BR" dirty="0"/>
              <a:t>localizada sob o encéfalo e ligada ao hipotálamo. Pode ser considerada a mais importante glândula do organismo, já que ativa diversas outras glândulas com seus hormônios. </a:t>
            </a:r>
            <a:endParaRPr lang="pt-BR" dirty="0" smtClean="0"/>
          </a:p>
          <a:p>
            <a:pPr marL="82550" indent="0">
              <a:buNone/>
            </a:pPr>
            <a:r>
              <a:rPr lang="pt-BR" dirty="0" smtClean="0"/>
              <a:t>Também </a:t>
            </a:r>
            <a:r>
              <a:rPr lang="pt-BR" dirty="0"/>
              <a:t>é chamada de </a:t>
            </a:r>
            <a:r>
              <a:rPr lang="pt-BR" b="1" dirty="0"/>
              <a:t>pituitária</a:t>
            </a:r>
            <a:r>
              <a:rPr lang="pt-BR" dirty="0"/>
              <a:t> e é constituída de duas partes: </a:t>
            </a:r>
            <a:endParaRPr lang="pt-BR" dirty="0" smtClean="0"/>
          </a:p>
          <a:p>
            <a:pPr marL="82550" indent="0">
              <a:buNone/>
            </a:pPr>
            <a:r>
              <a:rPr lang="pt-BR" dirty="0"/>
              <a:t> </a:t>
            </a:r>
            <a:r>
              <a:rPr lang="pt-BR" b="1" dirty="0" err="1"/>
              <a:t>A</a:t>
            </a:r>
            <a:r>
              <a:rPr lang="pt-BR" b="1" dirty="0" err="1" smtClean="0"/>
              <a:t>denohipófise</a:t>
            </a:r>
            <a:r>
              <a:rPr lang="pt-BR" dirty="0"/>
              <a:t> e a </a:t>
            </a:r>
            <a:r>
              <a:rPr lang="pt-BR" b="1" dirty="0" err="1" smtClean="0"/>
              <a:t>Neurohipófise</a:t>
            </a:r>
            <a:r>
              <a:rPr lang="pt-BR" dirty="0"/>
              <a:t>.</a:t>
            </a:r>
          </a:p>
          <a:p>
            <a:pPr marL="8255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4299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Tratamento: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</a:p>
          <a:p>
            <a:pPr algn="just"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O hipertireoidismo pode ser tratado farmacologicamente, com medicações que interferem na produção do hormônio tireóideo (</a:t>
            </a:r>
            <a:r>
              <a:rPr lang="pt-BR" sz="2400" dirty="0" err="1" smtClean="0"/>
              <a:t>Propiltiouracil</a:t>
            </a:r>
            <a:r>
              <a:rPr lang="pt-BR" sz="2400" dirty="0" smtClean="0"/>
              <a:t>, </a:t>
            </a:r>
            <a:r>
              <a:rPr lang="pt-BR" sz="2400" dirty="0" err="1" smtClean="0"/>
              <a:t>Propilracil</a:t>
            </a:r>
            <a:r>
              <a:rPr lang="pt-BR" sz="2400" dirty="0" smtClean="0"/>
              <a:t>, </a:t>
            </a:r>
            <a:r>
              <a:rPr lang="pt-BR" sz="2400" dirty="0" err="1" smtClean="0"/>
              <a:t>Metimazol</a:t>
            </a:r>
            <a:r>
              <a:rPr lang="pt-BR" sz="2400" dirty="0" smtClean="0"/>
              <a:t> ou </a:t>
            </a:r>
            <a:r>
              <a:rPr lang="pt-BR" sz="2400" dirty="0" err="1" smtClean="0"/>
              <a:t>Tapazol</a:t>
            </a:r>
            <a:r>
              <a:rPr lang="pt-BR" sz="2400" dirty="0" smtClean="0"/>
              <a:t>).</a:t>
            </a:r>
          </a:p>
          <a:p>
            <a:pPr algn="just">
              <a:buNone/>
            </a:pPr>
            <a:r>
              <a:rPr lang="pt-BR" sz="2400" dirty="0"/>
              <a:t>O tratamento do hipotireoidismo </a:t>
            </a:r>
            <a:r>
              <a:rPr lang="pt-BR" sz="2400" b="1" dirty="0"/>
              <a:t>é feito com </a:t>
            </a:r>
            <a:r>
              <a:rPr lang="pt-BR" sz="2400" b="1" dirty="0" err="1" smtClean="0"/>
              <a:t>levotiroxina</a:t>
            </a:r>
            <a:r>
              <a:rPr lang="pt-BR" sz="2400" dirty="0"/>
              <a:t>.</a:t>
            </a:r>
          </a:p>
          <a:p>
            <a:pPr algn="just"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charset="0"/>
                <a:cs typeface="Arial" charset="0"/>
              </a:rPr>
              <a:t>Cirurgia </a:t>
            </a:r>
            <a:r>
              <a:rPr lang="pt-BR" dirty="0">
                <a:latin typeface="Arial" charset="0"/>
                <a:cs typeface="Arial" charset="0"/>
              </a:rPr>
              <a:t>da glândula </a:t>
            </a:r>
            <a:r>
              <a:rPr lang="pt-BR" dirty="0" err="1">
                <a:latin typeface="Arial" charset="0"/>
                <a:cs typeface="Arial" charset="0"/>
              </a:rPr>
              <a:t>tiróide</a:t>
            </a:r>
            <a:r>
              <a:rPr lang="pt-BR" dirty="0">
                <a:latin typeface="Arial" charset="0"/>
                <a:cs typeface="Arial" charset="0"/>
              </a:rPr>
              <a:t> </a:t>
            </a:r>
          </a:p>
          <a:p>
            <a:pPr algn="just">
              <a:buNone/>
            </a:pPr>
            <a:r>
              <a:rPr lang="pt-BR" dirty="0">
                <a:latin typeface="Arial" charset="0"/>
                <a:cs typeface="Arial" charset="0"/>
              </a:rPr>
              <a:t>(TIREOIDECTOMIA) ou o seu tratamento com iodo radioativo. </a:t>
            </a:r>
          </a:p>
          <a:p>
            <a:pPr algn="just">
              <a:buNone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buNone/>
            </a:pPr>
            <a:r>
              <a:rPr lang="pt-BR" dirty="0">
                <a:latin typeface="Arial" charset="0"/>
                <a:cs typeface="Arial" charset="0"/>
              </a:rPr>
              <a:t>Diagnóstico: Anamnese, Exame físico e </a:t>
            </a:r>
            <a:r>
              <a:rPr lang="pt-BR" dirty="0" err="1" smtClean="0">
                <a:latin typeface="Arial" charset="0"/>
                <a:cs typeface="Arial" charset="0"/>
              </a:rPr>
              <a:t>laboratorial,PAFF,USG</a:t>
            </a:r>
            <a:r>
              <a:rPr lang="pt-BR" dirty="0">
                <a:latin typeface="Arial" charset="0"/>
                <a:cs typeface="Arial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9451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0350"/>
            <a:ext cx="7554913" cy="730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rgbClr val="FF3300"/>
                </a:solidFill>
              </a:rPr>
              <a:t>BÓCIO ENDÊMICO OU “PAPEIRA”</a:t>
            </a:r>
            <a:r>
              <a:rPr lang="pt-BR" sz="3200" dirty="0" smtClean="0">
                <a:solidFill>
                  <a:srgbClr val="FF3300"/>
                </a:solidFill>
              </a:rPr>
              <a:t/>
            </a:r>
            <a:br>
              <a:rPr lang="pt-BR" sz="3200" dirty="0" smtClean="0">
                <a:solidFill>
                  <a:srgbClr val="FF3300"/>
                </a:solidFill>
              </a:rPr>
            </a:br>
            <a:endParaRPr lang="pt-BR" sz="3200" dirty="0" smtClean="0">
              <a:solidFill>
                <a:srgbClr val="FF33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08050"/>
            <a:ext cx="7974013" cy="5521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400" dirty="0" smtClean="0">
                <a:latin typeface="Tahoma" pitchFamily="34" charset="0"/>
              </a:rPr>
              <a:t>Carência de iodo na dieta alimentar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smtClean="0">
                <a:latin typeface="Tahoma" pitchFamily="34" charset="0"/>
              </a:rPr>
              <a:t>A </a:t>
            </a:r>
            <a:r>
              <a:rPr lang="pt-BR" sz="2400" dirty="0" err="1" smtClean="0">
                <a:latin typeface="Tahoma" pitchFamily="34" charset="0"/>
              </a:rPr>
              <a:t>tireóide</a:t>
            </a:r>
            <a:r>
              <a:rPr lang="pt-BR" sz="2400" dirty="0" smtClean="0">
                <a:latin typeface="Tahoma" pitchFamily="34" charset="0"/>
              </a:rPr>
              <a:t> não produz seus hormônios em quantidade suficiente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err="1" smtClean="0">
                <a:latin typeface="Tahoma" pitchFamily="34" charset="0"/>
              </a:rPr>
              <a:t>Hiper-estimula</a:t>
            </a:r>
            <a:r>
              <a:rPr lang="pt-BR" sz="2400" dirty="0" smtClean="0">
                <a:latin typeface="Tahoma" pitchFamily="34" charset="0"/>
              </a:rPr>
              <a:t> a </a:t>
            </a:r>
            <a:r>
              <a:rPr lang="pt-BR" sz="2400" dirty="0" err="1" smtClean="0">
                <a:latin typeface="Tahoma" pitchFamily="34" charset="0"/>
              </a:rPr>
              <a:t>tireóide</a:t>
            </a:r>
            <a:r>
              <a:rPr lang="pt-BR" sz="2400" dirty="0" smtClean="0">
                <a:latin typeface="Tahoma" pitchFamily="34" charset="0"/>
              </a:rPr>
              <a:t> com aumento de volume devido ao acúmulo de uma secreção coloidal quase sem hormônios.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smtClean="0">
                <a:latin typeface="Tahoma" pitchFamily="34" charset="0"/>
              </a:rPr>
              <a:t>Previne-se o bócio endêmico adicionando-se iodo à dieta (sal iodado, por exemplo).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dirty="0" smtClean="0">
                <a:latin typeface="Tahoma" pitchFamily="34" charset="0"/>
              </a:rPr>
              <a:t>Doença na gestação ou na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 err="1" smtClean="0">
                <a:latin typeface="Tahoma" pitchFamily="34" charset="0"/>
              </a:rPr>
              <a:t>infância:deficiência</a:t>
            </a:r>
            <a:r>
              <a:rPr lang="pt-BR" sz="2400" dirty="0" smtClean="0">
                <a:latin typeface="Tahoma" pitchFamily="34" charset="0"/>
              </a:rPr>
              <a:t> mental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 smtClean="0">
                <a:latin typeface="Tahoma" pitchFamily="34" charset="0"/>
              </a:rPr>
              <a:t>acentuada.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 smtClean="0">
                <a:latin typeface="Tahoma" pitchFamily="34" charset="0"/>
              </a:rPr>
              <a:t>Diagnóstico: teste do pezinho.</a:t>
            </a:r>
          </a:p>
          <a:p>
            <a:pPr eaLnBrk="1" hangingPunct="1">
              <a:buFont typeface="Wingdings" pitchFamily="2" charset="2"/>
              <a:buNone/>
            </a:pPr>
            <a:endParaRPr lang="pt-BR" sz="2600" dirty="0" smtClean="0"/>
          </a:p>
        </p:txBody>
      </p:sp>
      <p:pic>
        <p:nvPicPr>
          <p:cNvPr id="5" name="Picture 8" descr="b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325208"/>
            <a:ext cx="4213225" cy="25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59395" name="Espaço Reservado para Conteúdo 3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Proporcionar conforto e segurança, um ambiente repousante, calmo e tranqüilo; </a:t>
            </a:r>
          </a:p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Manter uma ventilação adequada no ambiente; </a:t>
            </a:r>
          </a:p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Ouvir com atenção e anotar as queixas do paciente; </a:t>
            </a:r>
          </a:p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Orientar as visitas e familiares para evitar conversas que perturbem o paciente; </a:t>
            </a:r>
          </a:p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Orientar a restrição de bebidas estimulante com chá e café; </a:t>
            </a:r>
          </a:p>
          <a:p>
            <a:pPr algn="just">
              <a:buFont typeface="Wingdings 2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Supervisionar a dieta e incentivar ingestão nutritiva e hídrica. </a:t>
            </a:r>
          </a:p>
          <a:p>
            <a:pPr algn="just">
              <a:buFont typeface="Wingdings 2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Referências</a:t>
            </a:r>
          </a:p>
        </p:txBody>
      </p:sp>
      <p:sp>
        <p:nvSpPr>
          <p:cNvPr id="1382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7939088" cy="4572000"/>
          </a:xfrm>
        </p:spPr>
        <p:txBody>
          <a:bodyPr/>
          <a:lstStyle/>
          <a:p>
            <a:pPr algn="just" eaLnBrk="1" hangingPunct="1"/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990600" y="1460310"/>
            <a:ext cx="7943850" cy="478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Cadernos de Atenção Básica - Diabetes </a:t>
            </a:r>
            <a:r>
              <a:rPr lang="pt-BR" sz="20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Melitus</a:t>
            </a: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. Disponível em: http://bvsms.saude.gov.br/bvs/publicacoes/diabetes_mellitus.PDF</a:t>
            </a:r>
            <a:endParaRPr lang="pt-B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Diretrizes da Sociedade Brasileira de Diabetes. Disponível em: http://www.diabetes.org.br/sbdonline/images/docs/DIRETRIZES-SBD-2015-2016.pdf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RENAME 2014. Disponível em: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http://www.saude.pr.gov.br/arquivos/File/0DAF/RENAME2014ed2015.pdf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Font typeface="Wingdings 2" pitchFamily="18" charset="2"/>
              <a:buNone/>
            </a:pPr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SMELTZER, S.C.; BARE, B.; HINKLE, J.L. et al. </a:t>
            </a:r>
            <a:r>
              <a:rPr lang="pt-BR" alt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Tratado de Enfermagem médico-cirúrgica. 2 vol. 11. ed. Rio de Janeiro: EGK, 2012.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sistema endocrino animaÃ§Ã£o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29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2448</TotalTime>
  <Words>2669</Words>
  <Application>Microsoft Office PowerPoint</Application>
  <PresentationFormat>Apresentação na tela (4:3)</PresentationFormat>
  <Paragraphs>452</Paragraphs>
  <Slides>84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93" baseType="lpstr">
      <vt:lpstr>Arial</vt:lpstr>
      <vt:lpstr>Calibri</vt:lpstr>
      <vt:lpstr>Century Gothic</vt:lpstr>
      <vt:lpstr>Gill Sans MT</vt:lpstr>
      <vt:lpstr>Tahoma</vt:lpstr>
      <vt:lpstr>Verdana</vt:lpstr>
      <vt:lpstr>Wingdings</vt:lpstr>
      <vt:lpstr>Wingdings 2</vt:lpstr>
      <vt:lpstr>Solstício</vt:lpstr>
      <vt:lpstr>Sistema Endócrino</vt:lpstr>
      <vt:lpstr>Apresentação do PowerPoint</vt:lpstr>
      <vt:lpstr>Sistema Endócrino</vt:lpstr>
      <vt:lpstr>Apresentação do PowerPoint</vt:lpstr>
      <vt:lpstr>Apresentação do PowerPoint</vt:lpstr>
      <vt:lpstr>Apresentação do PowerPoint</vt:lpstr>
      <vt:lpstr>Apresentação do PowerPoint</vt:lpstr>
      <vt:lpstr>Hipófise</vt:lpstr>
      <vt:lpstr>Apresentação do PowerPoint</vt:lpstr>
      <vt:lpstr>Apresentação do PowerPoint</vt:lpstr>
      <vt:lpstr>Apresentação do PowerPoint</vt:lpstr>
      <vt:lpstr>Apresentação do PowerPoint</vt:lpstr>
      <vt:lpstr> REGULAÇÃO DA TAXA DE GLICOSE NO SANGUE (GLICEMIA) </vt:lpstr>
      <vt:lpstr>Apresentação do PowerPoint</vt:lpstr>
      <vt:lpstr>Apresentação do PowerPoint</vt:lpstr>
      <vt:lpstr>Apresentação do PowerPoint</vt:lpstr>
      <vt:lpstr>Incidência de Diabetes no mundo</vt:lpstr>
      <vt:lpstr>Apresentação do PowerPoint</vt:lpstr>
      <vt:lpstr>Diabetes Mellitus</vt:lpstr>
      <vt:lpstr>Diabetes Mellitus</vt:lpstr>
      <vt:lpstr>DIABETES MELLITUS</vt:lpstr>
      <vt:lpstr>Apresentação do PowerPoint</vt:lpstr>
      <vt:lpstr>DM 1</vt:lpstr>
      <vt:lpstr>Apresentação do PowerPoint</vt:lpstr>
      <vt:lpstr>Apresentação do PowerPoint</vt:lpstr>
      <vt:lpstr>Apresentação do PowerPoint</vt:lpstr>
      <vt:lpstr>     DM TIPO 2</vt:lpstr>
      <vt:lpstr>Apresentação do PowerPoint</vt:lpstr>
      <vt:lpstr>SINTOMAS E SINAIS CLÁSICOS Síndrome dos 4 “P”</vt:lpstr>
      <vt:lpstr>Apresentação do PowerPoint</vt:lpstr>
      <vt:lpstr>Apresentação do PowerPoint</vt:lpstr>
      <vt:lpstr>Apresentação do PowerPoint</vt:lpstr>
      <vt:lpstr>Tratamento</vt:lpstr>
      <vt:lpstr>Apresentação do PowerPoint</vt:lpstr>
      <vt:lpstr>O TRATAMENTO É BASEADO EM TRÊS EIXOS</vt:lpstr>
      <vt:lpstr>Apresentação do PowerPoint</vt:lpstr>
      <vt:lpstr>Apresentação do PowerPoint</vt:lpstr>
      <vt:lpstr>CRITÉRIOS DE DM</vt:lpstr>
      <vt:lpstr>Apresentação do PowerPoint</vt:lpstr>
      <vt:lpstr> JEJUM                    2 h APÓS       REFEIÇÕES  </vt:lpstr>
      <vt:lpstr>Apresentação do PowerPoint</vt:lpstr>
      <vt:lpstr>Apresentação do PowerPoint</vt:lpstr>
      <vt:lpstr>DIETA</vt:lpstr>
      <vt:lpstr>ATIVIDADE FÍSICA</vt:lpstr>
      <vt:lpstr>HIPOGLICEMIANTES ORAIS</vt:lpstr>
      <vt:lpstr>Medicação</vt:lpstr>
      <vt:lpstr>Apresentação do PowerPoint</vt:lpstr>
      <vt:lpstr>Hipoglicemia</vt:lpstr>
      <vt:lpstr>Hiperglicemia</vt:lpstr>
      <vt:lpstr>Pé diabético</vt:lpstr>
      <vt:lpstr>Cuidados de Enfermagem</vt:lpstr>
      <vt:lpstr>Cuidados de Enfermagem</vt:lpstr>
      <vt:lpstr>Cuidados de Enfermagem</vt:lpstr>
      <vt:lpstr>Cuidados de Enfermagem na aplicação de insulinas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Funções da Tireóide</vt:lpstr>
      <vt:lpstr>                               TIREÓIDE  </vt:lpstr>
      <vt:lpstr>Apresentação do PowerPoint</vt:lpstr>
      <vt:lpstr>Hipotiroidismo</vt:lpstr>
      <vt:lpstr>Apresentação do PowerPoint</vt:lpstr>
      <vt:lpstr>Apresentação do PowerPoint</vt:lpstr>
      <vt:lpstr>Apresentação do PowerPoint</vt:lpstr>
      <vt:lpstr>Cuidados de Enfermagem</vt:lpstr>
      <vt:lpstr>Apresentação do PowerPoint</vt:lpstr>
      <vt:lpstr>Apresentação do PowerPoint</vt:lpstr>
      <vt:lpstr>Apresentação do PowerPoint</vt:lpstr>
      <vt:lpstr>Apresentação do PowerPoint</vt:lpstr>
      <vt:lpstr>Hipertiroidismo</vt:lpstr>
      <vt:lpstr>Apresentação do PowerPoint</vt:lpstr>
      <vt:lpstr>Tireoidite de Hashimoto</vt:lpstr>
      <vt:lpstr>Apresentação do PowerPoint</vt:lpstr>
      <vt:lpstr>Apresentação do PowerPoint</vt:lpstr>
      <vt:lpstr>Apresentação do PowerPoint</vt:lpstr>
      <vt:lpstr>BÓCIO ENDÊMICO OU “PAPEIRA” </vt:lpstr>
      <vt:lpstr>Cuidados de Enfermagem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Andréia</dc:creator>
  <cp:lastModifiedBy>Usuário do Windows</cp:lastModifiedBy>
  <cp:revision>189</cp:revision>
  <cp:lastPrinted>1601-01-01T00:00:00Z</cp:lastPrinted>
  <dcterms:created xsi:type="dcterms:W3CDTF">2009-08-12T01:44:49Z</dcterms:created>
  <dcterms:modified xsi:type="dcterms:W3CDTF">2022-12-01T21:33:20Z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