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89"/>
  </p:notesMasterIdLst>
  <p:sldIdLst>
    <p:sldId id="408" r:id="rId2"/>
    <p:sldId id="383" r:id="rId3"/>
    <p:sldId id="384" r:id="rId4"/>
    <p:sldId id="385" r:id="rId5"/>
    <p:sldId id="386" r:id="rId6"/>
    <p:sldId id="387" r:id="rId7"/>
    <p:sldId id="409" r:id="rId8"/>
    <p:sldId id="412" r:id="rId9"/>
    <p:sldId id="447" r:id="rId10"/>
    <p:sldId id="410" r:id="rId11"/>
    <p:sldId id="388" r:id="rId12"/>
    <p:sldId id="389" r:id="rId13"/>
    <p:sldId id="391" r:id="rId14"/>
    <p:sldId id="392" r:id="rId15"/>
    <p:sldId id="393" r:id="rId16"/>
    <p:sldId id="394" r:id="rId17"/>
    <p:sldId id="395" r:id="rId18"/>
    <p:sldId id="396" r:id="rId19"/>
    <p:sldId id="452" r:id="rId20"/>
    <p:sldId id="397" r:id="rId21"/>
    <p:sldId id="398" r:id="rId22"/>
    <p:sldId id="399" r:id="rId23"/>
    <p:sldId id="400" r:id="rId24"/>
    <p:sldId id="330" r:id="rId25"/>
    <p:sldId id="346" r:id="rId26"/>
    <p:sldId id="331" r:id="rId27"/>
    <p:sldId id="344" r:id="rId28"/>
    <p:sldId id="345" r:id="rId29"/>
    <p:sldId id="456" r:id="rId30"/>
    <p:sldId id="457" r:id="rId31"/>
    <p:sldId id="458" r:id="rId32"/>
    <p:sldId id="453" r:id="rId33"/>
    <p:sldId id="347" r:id="rId34"/>
    <p:sldId id="335" r:id="rId35"/>
    <p:sldId id="454" r:id="rId36"/>
    <p:sldId id="336" r:id="rId37"/>
    <p:sldId id="352" r:id="rId38"/>
    <p:sldId id="353" r:id="rId39"/>
    <p:sldId id="348" r:id="rId40"/>
    <p:sldId id="349" r:id="rId41"/>
    <p:sldId id="455" r:id="rId42"/>
    <p:sldId id="355" r:id="rId43"/>
    <p:sldId id="265" r:id="rId44"/>
    <p:sldId id="257" r:id="rId45"/>
    <p:sldId id="258" r:id="rId46"/>
    <p:sldId id="259" r:id="rId47"/>
    <p:sldId id="303" r:id="rId48"/>
    <p:sldId id="271" r:id="rId49"/>
    <p:sldId id="304" r:id="rId50"/>
    <p:sldId id="272" r:id="rId51"/>
    <p:sldId id="273" r:id="rId52"/>
    <p:sldId id="459" r:id="rId53"/>
    <p:sldId id="460" r:id="rId54"/>
    <p:sldId id="376" r:id="rId55"/>
    <p:sldId id="377" r:id="rId56"/>
    <p:sldId id="378" r:id="rId57"/>
    <p:sldId id="379" r:id="rId58"/>
    <p:sldId id="431" r:id="rId59"/>
    <p:sldId id="432" r:id="rId60"/>
    <p:sldId id="436" r:id="rId61"/>
    <p:sldId id="438" r:id="rId62"/>
    <p:sldId id="439" r:id="rId63"/>
    <p:sldId id="440" r:id="rId64"/>
    <p:sldId id="441" r:id="rId65"/>
    <p:sldId id="442" r:id="rId66"/>
    <p:sldId id="443" r:id="rId67"/>
    <p:sldId id="444" r:id="rId68"/>
    <p:sldId id="445" r:id="rId69"/>
    <p:sldId id="446" r:id="rId70"/>
    <p:sldId id="451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30" r:id="rId86"/>
    <p:sldId id="427" r:id="rId87"/>
    <p:sldId id="428" r:id="rId8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9" autoAdjust="0"/>
    <p:restoredTop sz="91030" autoAdjust="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349DB-948C-4EA8-A5A4-1AD3C947FCEA}" type="datetimeFigureOut">
              <a:rPr lang="pt-BR" smtClean="0"/>
              <a:pPr/>
              <a:t>21/09/2022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26B6-EEB4-4829-8F73-5D0A7D3241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12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3A612-577E-42BF-8AB6-EDF0BE20242A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371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4B254-0C84-45C8-BAB7-0848D52EB20E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893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AEE6209-7047-4603-A453-9FF094CBF8EB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A0365C7-5E51-4F46-93AA-68BDAF65E53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6276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2896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824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4890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98469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5941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F5478-8A35-4130-BB6E-FEE90E804192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4C30-2FE0-4B3D-AE89-5151405FD7B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A1A79-115A-4F9D-8BE0-1329A757CDA9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8121B-20E1-40E4-BC26-274C69CBEDA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6E9D3-E0C2-41D8-A29F-7EF22CFAFC79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D6AA-A2CA-4AD7-8BD4-1991863E59B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3F4FE-ACCD-4937-BB29-FD68BF4A99DF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6FF0E-5E9C-4487-93CE-331CE847F58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142CB-3103-40DA-A0A9-9FDDBB399BE7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94708-A28C-475D-8307-0595C62CFE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58F20-6C7A-4ADC-8999-E2E5CE04DF24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47756-26DC-4381-954B-654CF51375E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D4161-31D1-4616-B84D-C84BB9EC74B4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02B9B-C470-4554-A1DA-0EB480D7EA0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1E497-6202-4C5B-B271-93274354888D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A4C7-44FD-49BF-BCCD-E8C471CE28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24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C6184-C46A-40A4-87E3-DB4DE11BA11C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D3986-CE30-4594-909F-65D76EEA76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9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CA194-0925-4B6D-B815-3FEF87C18A14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6DC90-C7FD-4F30-815B-00951595AEA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8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557FC39-325F-4DD6-B3F3-6FC7E8BC9215}" type="datetime1">
              <a:rPr lang="pt-BR" smtClean="0"/>
              <a:pPr>
                <a:defRPr/>
              </a:pPr>
              <a:t>21/09/2022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5DF5C5F-7EDF-409B-9557-DF0B69E2033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1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histologia/tecido-osse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bp2.blogger.com/_XbT5CFVQAXs/Rz8DqbQAdKI/AAAAAAAAAGE/fCtAXsm5JWA/s1600-h/fratura+completas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p2.blogger.com/_XbT5CFVQAXs/Rz8DdbQAdJI/AAAAAAAAAF8/gKr7sOPpQrs/s1600-h/fraturas+fragmentos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bp0.blogger.com/_XbT5CFVQAXs/R20XoCZJ3mI/AAAAAAAAAIk/_gin2EZYEAA/s1600-h/entorse+foto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p0.blogger.com/_XbT5CFVQAXs/R20XICZJ3kI/AAAAAAAAAIU/a0c_o5e7Vqk/s1600-h/entorse+joelho+desenho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bp0.blogger.com/_XbT5CFVQAXs/R0hCwrQAdSI/AAAAAAAAAHE/2aHt8AiEDHY/s1600-h/radiografia+da+luxa&#195;&#167;&#195;&#163;o+de+joelho.jp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bp2.blogger.com/_XbT5CFVQAXs/R0hCZLQAdRI/AAAAAAAAAG8/nruOYEfLtlE/s1600-h/luxa&#195;&#167;&#195;&#163;o+de+joelh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http://bp0.blogger.com/_XbT5CFVQAXs/R0hCDrQAdQI/AAAAAAAAAG0/ywZwpCZNzKw/s1600-h/luxa&#195;&#167;&#195;&#163;o+de+tornozelo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issima.com.br/2014/02/10/ma-circulacao-sintomas-causas-e-tratamento-45540/" TargetMode="External"/><Relationship Id="rId2" Type="http://schemas.openxmlformats.org/officeDocument/2006/relationships/hyperlink" Target="https://fortissima.com.br/2013/05/24/como-agir-em-caso-de-queimaduras-5173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latin typeface="Arial" charset="0"/>
              </a:rPr>
              <a:t>Revisão: Anatomia Sistema Esquelético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OSTEOBLASTO</a:t>
            </a:r>
          </a:p>
          <a:p>
            <a:pPr>
              <a:buNone/>
            </a:pPr>
            <a:r>
              <a:rPr lang="pt-BR" dirty="0" smtClean="0"/>
              <a:t> </a:t>
            </a:r>
            <a:r>
              <a:rPr lang="pt-BR" b="1" dirty="0" smtClean="0"/>
              <a:t>síntese</a:t>
            </a:r>
            <a:r>
              <a:rPr lang="pt-BR" dirty="0" smtClean="0"/>
              <a:t>(formação) do tecido ósseo.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OSTEOCLASTO</a:t>
            </a:r>
            <a:r>
              <a:rPr lang="pt-BR" dirty="0" smtClean="0"/>
              <a:t>  </a:t>
            </a:r>
          </a:p>
          <a:p>
            <a:pPr>
              <a:buNone/>
            </a:pPr>
            <a:r>
              <a:rPr lang="pt-BR" dirty="0" smtClean="0"/>
              <a:t>reabsorção e remodelagem do </a:t>
            </a:r>
            <a:r>
              <a:rPr lang="pt-BR" dirty="0" smtClean="0">
                <a:hlinkClick r:id="rId2" tooltip="Tecido Ósseo"/>
              </a:rPr>
              <a:t>TECIDO ÓSSEO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43200" y="2743200"/>
            <a:ext cx="6096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0" name="Picture 2" descr="COResque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1974850" cy="562292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28615"/>
            <a:ext cx="9144000" cy="579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>
                <a:latin typeface="Arial" charset="0"/>
              </a:rPr>
              <a:t>SISTEMA ESQUELÉTICO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43174" y="1142984"/>
            <a:ext cx="6096000" cy="469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>
                <a:latin typeface="Arial" charset="0"/>
              </a:rPr>
              <a:t>É constituído por um total de 206 ossos.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00365" y="3000372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charset="0"/>
              </a:rPr>
              <a:t>Dar sustentação ao corpo;</a:t>
            </a:r>
          </a:p>
          <a:p>
            <a:r>
              <a:rPr lang="pt-BR" dirty="0" smtClean="0">
                <a:latin typeface="Arial" charset="0"/>
              </a:rPr>
              <a:t>Promover fixação aos músculos;</a:t>
            </a:r>
          </a:p>
          <a:p>
            <a:r>
              <a:rPr lang="pt-BR" dirty="0" smtClean="0">
                <a:latin typeface="Arial" charset="0"/>
              </a:rPr>
              <a:t>Proteger órgãos vitais;</a:t>
            </a:r>
          </a:p>
          <a:p>
            <a:r>
              <a:rPr lang="pt-BR" dirty="0" smtClean="0">
                <a:latin typeface="Arial" charset="0"/>
              </a:rPr>
              <a:t>Produção de células sanguíneas;</a:t>
            </a:r>
          </a:p>
          <a:p>
            <a:r>
              <a:rPr lang="pt-BR" dirty="0" smtClean="0">
                <a:latin typeface="Arial" charset="0"/>
              </a:rPr>
              <a:t>Armazenamento e distribuição de íons de cálcio e fosfato.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928928" y="2357432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charset="0"/>
              </a:rPr>
              <a:t>Funções dos ossos: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1" grpId="0" animBg="1" autoUpdateAnimBg="0"/>
      <p:bldP spid="717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arteria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89138"/>
            <a:ext cx="2085975" cy="2519362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7" name="Picture 5" descr="CORpulmao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133602"/>
            <a:ext cx="2813050" cy="22780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8" name="Picture 6" descr="CORencefalo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429002"/>
            <a:ext cx="2344738" cy="283527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787402"/>
            <a:ext cx="9144000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500" b="1">
                <a:solidFill>
                  <a:srgbClr val="0099FF"/>
                </a:solidFill>
              </a:rPr>
              <a:t> </a:t>
            </a:r>
            <a:r>
              <a:rPr lang="pt-BR" sz="3200">
                <a:latin typeface="Arial" charset="0"/>
              </a:rPr>
              <a:t>Proteção de órgãos internos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801939" y="2471739"/>
            <a:ext cx="128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rgbClr val="FF6600"/>
                </a:solidFill>
                <a:latin typeface="Arial" charset="0"/>
              </a:rPr>
              <a:t>coração</a:t>
            </a:r>
            <a:endParaRPr lang="pt-BR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835150" y="5300664"/>
            <a:ext cx="122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rgbClr val="FF6600"/>
                </a:solidFill>
                <a:latin typeface="Arial" charset="0"/>
              </a:rPr>
              <a:t>cérebro</a:t>
            </a:r>
            <a:endParaRPr lang="pt-BR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6732588" y="4581526"/>
            <a:ext cx="138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>
                <a:solidFill>
                  <a:srgbClr val="FF6600"/>
                </a:solidFill>
                <a:latin typeface="Arial" charset="0"/>
              </a:rPr>
              <a:t>Pulmões</a:t>
            </a:r>
            <a:endParaRPr lang="pt-BR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1691680" y="2016422"/>
            <a:ext cx="3600400" cy="175432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rgbClr val="FFFFFF"/>
                </a:solidFill>
                <a:latin typeface="Arial" charset="0"/>
              </a:rPr>
              <a:t>Osso pneumático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contém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ar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seu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interior com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espaço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vazio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).</a:t>
            </a:r>
            <a:endParaRPr lang="pt-BR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0" y="688975"/>
            <a:ext cx="9144000" cy="57943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FFFFFF"/>
                </a:solidFill>
                <a:latin typeface="Arial" charset="0"/>
              </a:rPr>
              <a:t>CLASSIFICAÇÃO DOS OSSOS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1026" name="Picture 2" descr="Resultado de imagem para ossos pneumat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 bwMode="auto">
          <a:xfrm>
            <a:off x="5292080" y="1844827"/>
            <a:ext cx="24482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 rot="-5400000">
            <a:off x="2506663" y="2153594"/>
            <a:ext cx="1800225" cy="46166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Osso curto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971550" y="5734050"/>
            <a:ext cx="230505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Osso laminar</a:t>
            </a: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4572001" y="5857875"/>
            <a:ext cx="252095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Osso irregular</a:t>
            </a:r>
            <a:endParaRPr lang="pt-BR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FFFFFF"/>
                </a:solidFill>
                <a:latin typeface="Arial" charset="0"/>
              </a:rPr>
              <a:t>CLASSIFICAÇÃO DOS OSSOS (FORMA)</a:t>
            </a:r>
          </a:p>
        </p:txBody>
      </p:sp>
      <p:pic>
        <p:nvPicPr>
          <p:cNvPr id="13318" name="Picture 19" descr="http://www.auladeanatomia.com/osteologia/ossolon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1071565"/>
            <a:ext cx="2428875" cy="24288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4714875" y="2000250"/>
            <a:ext cx="230505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Osso longo</a:t>
            </a:r>
          </a:p>
        </p:txBody>
      </p:sp>
      <p:pic>
        <p:nvPicPr>
          <p:cNvPr id="13320" name="Picture 20" descr="http://www.auladeanatomia.com/osteologia/ossosdama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143000"/>
            <a:ext cx="1905000" cy="21907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21" name="Picture 21" descr="http://www.auladeanatomia.com/osteologia/ossoirregul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6" y="4214815"/>
            <a:ext cx="2405063" cy="22494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22" name="Picture 22" descr="http://www.auladeanatomia.com/osteologia/ossossuturai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643313"/>
            <a:ext cx="1905000" cy="18669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1" y="1708152"/>
            <a:ext cx="3929063" cy="10779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rgbClr val="FFFFFF"/>
                </a:solidFill>
                <a:latin typeface="Arial" charset="0"/>
              </a:rPr>
              <a:t>ESTRUTURA DE UM OSSO LONGO</a:t>
            </a:r>
          </a:p>
        </p:txBody>
      </p:sp>
      <p:pic>
        <p:nvPicPr>
          <p:cNvPr id="14339" name="Picture 1" descr="http://www.auladeanatomia.com/osteologia/estruturaos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500065"/>
            <a:ext cx="3429000" cy="59785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"/>
          <p:cNvSpPr txBox="1">
            <a:spLocks noChangeArrowheads="1"/>
          </p:cNvSpPr>
          <p:nvPr/>
        </p:nvSpPr>
        <p:spPr bwMode="auto">
          <a:xfrm>
            <a:off x="3929058" y="3000374"/>
            <a:ext cx="3929062" cy="10779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FFFFFF"/>
                </a:solidFill>
                <a:latin typeface="Arial" charset="0"/>
              </a:rPr>
              <a:t>COMPOSIÇÃO DE UM OSSO LONGO</a:t>
            </a:r>
          </a:p>
        </p:txBody>
      </p:sp>
      <p:pic>
        <p:nvPicPr>
          <p:cNvPr id="15364" name="Picture 6" descr="http://www.curlygirl.no.sapo.pt/imagens/ossolo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6" y="458788"/>
            <a:ext cx="2357438" cy="6089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28"/>
          <p:cNvSpPr txBox="1">
            <a:spLocks noChangeArrowheads="1"/>
          </p:cNvSpPr>
          <p:nvPr/>
        </p:nvSpPr>
        <p:spPr bwMode="auto">
          <a:xfrm>
            <a:off x="4319588" y="1511300"/>
            <a:ext cx="41148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  <a:latin typeface="Arial" charset="0"/>
              </a:rPr>
              <a:t>7 vértebras cervicais</a:t>
            </a:r>
            <a:endParaRPr lang="pt-BR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88" name="Line 1029"/>
          <p:cNvSpPr>
            <a:spLocks noChangeShapeType="1"/>
          </p:cNvSpPr>
          <p:nvPr/>
        </p:nvSpPr>
        <p:spPr bwMode="auto">
          <a:xfrm>
            <a:off x="1547813" y="2492375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89" name="Line 1030"/>
          <p:cNvSpPr>
            <a:spLocks noChangeShapeType="1"/>
          </p:cNvSpPr>
          <p:nvPr/>
        </p:nvSpPr>
        <p:spPr bwMode="auto">
          <a:xfrm>
            <a:off x="1392238" y="1773238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Line 1031"/>
          <p:cNvSpPr>
            <a:spLocks noChangeShapeType="1"/>
          </p:cNvSpPr>
          <p:nvPr/>
        </p:nvSpPr>
        <p:spPr bwMode="auto">
          <a:xfrm>
            <a:off x="1349375" y="4303713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4427539" y="2205038"/>
            <a:ext cx="39878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rgbClr val="00B050"/>
                </a:solidFill>
                <a:latin typeface="Arial" charset="0"/>
              </a:rPr>
              <a:t>12 vértebras torácicas</a:t>
            </a: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4656932" y="2962553"/>
            <a:ext cx="35290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  <a:latin typeface="Arial" charset="0"/>
              </a:rPr>
              <a:t>5 vértebras lombares</a:t>
            </a:r>
          </a:p>
        </p:txBody>
      </p:sp>
      <p:sp>
        <p:nvSpPr>
          <p:cNvPr id="16393" name="Text Box 1034"/>
          <p:cNvSpPr txBox="1">
            <a:spLocks noChangeArrowheads="1"/>
          </p:cNvSpPr>
          <p:nvPr/>
        </p:nvSpPr>
        <p:spPr bwMode="auto">
          <a:xfrm>
            <a:off x="5114852" y="5021158"/>
            <a:ext cx="3300487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dirty="0">
                <a:solidFill>
                  <a:srgbClr val="0070C0"/>
                </a:solidFill>
                <a:latin typeface="Arial" charset="0"/>
              </a:rPr>
              <a:t>4 vértebras </a:t>
            </a:r>
            <a:r>
              <a:rPr lang="pt-BR" dirty="0" smtClean="0">
                <a:solidFill>
                  <a:srgbClr val="0070C0"/>
                </a:solidFill>
                <a:latin typeface="Arial" charset="0"/>
              </a:rPr>
              <a:t>coccígeas</a:t>
            </a:r>
          </a:p>
          <a:p>
            <a:pPr algn="ctr">
              <a:spcBef>
                <a:spcPts val="0"/>
              </a:spcBef>
            </a:pPr>
            <a:r>
              <a:rPr lang="pt-BR" dirty="0" smtClean="0">
                <a:solidFill>
                  <a:srgbClr val="0070C0"/>
                </a:solidFill>
                <a:latin typeface="Arial" charset="0"/>
              </a:rPr>
              <a:t>fundidas</a:t>
            </a:r>
            <a:endParaRPr lang="pt-BR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6394" name="Line 1036"/>
          <p:cNvSpPr>
            <a:spLocks noChangeShapeType="1"/>
          </p:cNvSpPr>
          <p:nvPr/>
        </p:nvSpPr>
        <p:spPr bwMode="auto">
          <a:xfrm>
            <a:off x="2354263" y="5157788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5" name="Line 1037"/>
          <p:cNvSpPr>
            <a:spLocks noChangeShapeType="1"/>
          </p:cNvSpPr>
          <p:nvPr/>
        </p:nvSpPr>
        <p:spPr bwMode="auto">
          <a:xfrm flipV="1">
            <a:off x="1585913" y="5157788"/>
            <a:ext cx="7620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6" name="Text Box 1041"/>
          <p:cNvSpPr txBox="1">
            <a:spLocks noChangeArrowheads="1"/>
          </p:cNvSpPr>
          <p:nvPr/>
        </p:nvSpPr>
        <p:spPr bwMode="auto">
          <a:xfrm>
            <a:off x="5078436" y="3756074"/>
            <a:ext cx="2950369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dirty="0">
                <a:latin typeface="Arial" charset="0"/>
              </a:rPr>
              <a:t>5 vértebras </a:t>
            </a:r>
            <a:r>
              <a:rPr lang="pt-BR" dirty="0" smtClean="0">
                <a:latin typeface="Arial" charset="0"/>
              </a:rPr>
              <a:t>sacrais</a:t>
            </a:r>
          </a:p>
          <a:p>
            <a:pPr algn="ctr">
              <a:spcBef>
                <a:spcPts val="0"/>
              </a:spcBef>
            </a:pPr>
            <a:r>
              <a:rPr lang="pt-BR" dirty="0" smtClean="0">
                <a:latin typeface="Arial" charset="0"/>
              </a:rPr>
              <a:t>fundidas</a:t>
            </a:r>
            <a:endParaRPr lang="pt-BR" dirty="0">
              <a:latin typeface="Arial" charset="0"/>
            </a:endParaRPr>
          </a:p>
        </p:txBody>
      </p:sp>
      <p:sp>
        <p:nvSpPr>
          <p:cNvPr id="16397" name="Line 1042"/>
          <p:cNvSpPr>
            <a:spLocks noChangeShapeType="1"/>
          </p:cNvSpPr>
          <p:nvPr/>
        </p:nvSpPr>
        <p:spPr bwMode="auto">
          <a:xfrm>
            <a:off x="1781175" y="6237288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8" name="Text Box 1043"/>
          <p:cNvSpPr txBox="1">
            <a:spLocks noChangeArrowheads="1"/>
          </p:cNvSpPr>
          <p:nvPr/>
        </p:nvSpPr>
        <p:spPr bwMode="auto">
          <a:xfrm>
            <a:off x="2667000" y="546100"/>
            <a:ext cx="6477000" cy="579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>
                <a:latin typeface="Arial" charset="0"/>
              </a:rPr>
              <a:t>COLUNA VERTEBRAL</a:t>
            </a:r>
          </a:p>
        </p:txBody>
      </p:sp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4098" name="Picture 2" descr="Resultado de imagem para coluna vertebral hu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8" y="1199343"/>
            <a:ext cx="2857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8"/>
          <p:cNvSpPr txBox="1">
            <a:spLocks noChangeArrowheads="1"/>
          </p:cNvSpPr>
          <p:nvPr/>
        </p:nvSpPr>
        <p:spPr bwMode="auto">
          <a:xfrm>
            <a:off x="4319588" y="1785938"/>
            <a:ext cx="41148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  <a:latin typeface="Arial" charset="0"/>
              </a:rPr>
              <a:t>Discos intervertebrais</a:t>
            </a:r>
            <a:endParaRPr lang="pt-BR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3005137" cy="45831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7413" name="Text Box 1028"/>
          <p:cNvSpPr txBox="1">
            <a:spLocks noChangeArrowheads="1"/>
          </p:cNvSpPr>
          <p:nvPr/>
        </p:nvSpPr>
        <p:spPr bwMode="auto">
          <a:xfrm>
            <a:off x="4314825" y="2965451"/>
            <a:ext cx="4114800" cy="267765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00"/>
                </a:solidFill>
                <a:latin typeface="Arial" charset="0"/>
              </a:rPr>
              <a:t>Protegem as vértebras de impactos. Podem sofrer lesões diversas (não necessariamente simultâneas) que provocam dores fortes, de difícil tratamento.</a:t>
            </a:r>
            <a:endParaRPr lang="pt-BR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28248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5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051" descr="CORanato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98" y="935833"/>
            <a:ext cx="1957388" cy="46291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00" name="Text Box 2055"/>
          <p:cNvSpPr txBox="1">
            <a:spLocks noChangeArrowheads="1"/>
          </p:cNvSpPr>
          <p:nvPr/>
        </p:nvSpPr>
        <p:spPr bwMode="auto">
          <a:xfrm>
            <a:off x="5148994" y="2243929"/>
            <a:ext cx="2346325" cy="2462213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chemeClr val="hlink"/>
                </a:solidFill>
                <a:latin typeface="Arial" charset="0"/>
              </a:rPr>
              <a:t>CABEÇA</a:t>
            </a:r>
            <a:endParaRPr lang="pt-BR" sz="1200" dirty="0">
              <a:solidFill>
                <a:schemeClr val="hlink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chemeClr val="hlink"/>
                </a:solidFill>
                <a:latin typeface="Arial" charset="0"/>
              </a:rPr>
              <a:t>PESCOÇO</a:t>
            </a:r>
            <a:endParaRPr lang="pt-BR" sz="1200" dirty="0">
              <a:solidFill>
                <a:schemeClr val="hlink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chemeClr val="hlink"/>
                </a:solidFill>
                <a:latin typeface="Arial" charset="0"/>
              </a:rPr>
              <a:t> TRONCO</a:t>
            </a:r>
            <a:endParaRPr lang="pt-BR" sz="2200" dirty="0">
              <a:solidFill>
                <a:schemeClr val="hlink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solidFill>
                  <a:schemeClr val="hlink"/>
                </a:solidFill>
                <a:latin typeface="Arial" charset="0"/>
              </a:rPr>
              <a:t> MEMBROS</a:t>
            </a: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H="1" flipV="1">
            <a:off x="3071814" y="1331911"/>
            <a:ext cx="2286000" cy="100012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H="1" flipV="1">
            <a:off x="2980592" y="1796304"/>
            <a:ext cx="2143125" cy="12144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H="1" flipV="1">
            <a:off x="2854692" y="2596100"/>
            <a:ext cx="2357437" cy="100012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643313" y="3096162"/>
            <a:ext cx="1643062" cy="1143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H="1">
            <a:off x="3286125" y="4274930"/>
            <a:ext cx="2000250" cy="5715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Resque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6050"/>
            <a:ext cx="2590800" cy="655320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269164" y="581025"/>
            <a:ext cx="159385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Clavícula</a:t>
            </a:r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flipH="1">
            <a:off x="4876800" y="838200"/>
            <a:ext cx="2286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135813" y="1295400"/>
            <a:ext cx="18288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  <a:latin typeface="Arial" charset="0"/>
              </a:rPr>
              <a:t>Costelas</a:t>
            </a:r>
          </a:p>
        </p:txBody>
      </p:sp>
      <p:sp>
        <p:nvSpPr>
          <p:cNvPr id="18438" name="Line 15"/>
          <p:cNvSpPr>
            <a:spLocks noChangeShapeType="1"/>
          </p:cNvSpPr>
          <p:nvPr/>
        </p:nvSpPr>
        <p:spPr bwMode="auto">
          <a:xfrm flipH="1">
            <a:off x="5651501" y="1557338"/>
            <a:ext cx="1368425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596189" y="1989138"/>
            <a:ext cx="1233487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Úmero</a:t>
            </a:r>
          </a:p>
        </p:txBody>
      </p:sp>
      <p:sp>
        <p:nvSpPr>
          <p:cNvPr id="18440" name="Line 16"/>
          <p:cNvSpPr>
            <a:spLocks noChangeShapeType="1"/>
          </p:cNvSpPr>
          <p:nvPr/>
        </p:nvSpPr>
        <p:spPr bwMode="auto">
          <a:xfrm flipH="1">
            <a:off x="6372225" y="2276475"/>
            <a:ext cx="111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7513639" y="2781300"/>
            <a:ext cx="1163637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Ulna</a:t>
            </a:r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H="1">
            <a:off x="6372226" y="2997200"/>
            <a:ext cx="1223963" cy="20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7667625" y="3429000"/>
            <a:ext cx="1017588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Rádio</a:t>
            </a:r>
          </a:p>
        </p:txBody>
      </p:sp>
      <p:sp>
        <p:nvSpPr>
          <p:cNvPr id="18444" name="Line 19"/>
          <p:cNvSpPr>
            <a:spLocks noChangeShapeType="1"/>
          </p:cNvSpPr>
          <p:nvPr/>
        </p:nvSpPr>
        <p:spPr bwMode="auto">
          <a:xfrm flipH="1" flipV="1">
            <a:off x="6227764" y="3213102"/>
            <a:ext cx="1368425" cy="360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5" name="Text Box 10"/>
          <p:cNvSpPr txBox="1">
            <a:spLocks noChangeArrowheads="1"/>
          </p:cNvSpPr>
          <p:nvPr/>
        </p:nvSpPr>
        <p:spPr bwMode="auto">
          <a:xfrm>
            <a:off x="7380288" y="4221163"/>
            <a:ext cx="1243012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Fêmur</a:t>
            </a:r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H="1" flipV="1">
            <a:off x="4932364" y="4292602"/>
            <a:ext cx="2371725" cy="169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7308851" y="5084763"/>
            <a:ext cx="1182688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Fíbula</a:t>
            </a:r>
          </a:p>
        </p:txBody>
      </p:sp>
      <p:sp>
        <p:nvSpPr>
          <p:cNvPr id="18448" name="Line 24"/>
          <p:cNvSpPr>
            <a:spLocks noChangeShapeType="1"/>
          </p:cNvSpPr>
          <p:nvPr/>
        </p:nvSpPr>
        <p:spPr bwMode="auto">
          <a:xfrm flipH="1" flipV="1">
            <a:off x="5724525" y="5229225"/>
            <a:ext cx="142875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49" name="Text Box 30"/>
          <p:cNvSpPr txBox="1">
            <a:spLocks noChangeArrowheads="1"/>
          </p:cNvSpPr>
          <p:nvPr/>
        </p:nvSpPr>
        <p:spPr bwMode="auto">
          <a:xfrm>
            <a:off x="1673226" y="5389563"/>
            <a:ext cx="1385888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Tíbia</a:t>
            </a:r>
          </a:p>
        </p:txBody>
      </p:sp>
      <p:sp>
        <p:nvSpPr>
          <p:cNvPr id="18450" name="Text Box 12"/>
          <p:cNvSpPr txBox="1">
            <a:spLocks noChangeArrowheads="1"/>
          </p:cNvSpPr>
          <p:nvPr/>
        </p:nvSpPr>
        <p:spPr bwMode="auto">
          <a:xfrm>
            <a:off x="1547814" y="1412875"/>
            <a:ext cx="1512887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Esterno</a:t>
            </a:r>
          </a:p>
        </p:txBody>
      </p:sp>
      <p:sp>
        <p:nvSpPr>
          <p:cNvPr id="18451" name="Line 38"/>
          <p:cNvSpPr>
            <a:spLocks noChangeShapeType="1"/>
          </p:cNvSpPr>
          <p:nvPr/>
        </p:nvSpPr>
        <p:spPr bwMode="auto">
          <a:xfrm>
            <a:off x="3132138" y="1628775"/>
            <a:ext cx="2209800" cy="71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52" name="Text Box 34"/>
          <p:cNvSpPr txBox="1">
            <a:spLocks noChangeArrowheads="1"/>
          </p:cNvSpPr>
          <p:nvPr/>
        </p:nvSpPr>
        <p:spPr bwMode="auto">
          <a:xfrm>
            <a:off x="390526" y="2122488"/>
            <a:ext cx="2754313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Processo xifóide</a:t>
            </a:r>
          </a:p>
        </p:txBody>
      </p:sp>
      <p:sp>
        <p:nvSpPr>
          <p:cNvPr id="18453" name="Line 40"/>
          <p:cNvSpPr>
            <a:spLocks noChangeShapeType="1"/>
          </p:cNvSpPr>
          <p:nvPr/>
        </p:nvSpPr>
        <p:spPr bwMode="auto">
          <a:xfrm flipV="1">
            <a:off x="3276600" y="1989138"/>
            <a:ext cx="1943100" cy="360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1331914" y="3573463"/>
            <a:ext cx="1158875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Ilíaco</a:t>
            </a:r>
          </a:p>
        </p:txBody>
      </p:sp>
      <p:sp>
        <p:nvSpPr>
          <p:cNvPr id="18455" name="Line 41"/>
          <p:cNvSpPr>
            <a:spLocks noChangeShapeType="1"/>
          </p:cNvSpPr>
          <p:nvPr/>
        </p:nvSpPr>
        <p:spPr bwMode="auto">
          <a:xfrm flipV="1">
            <a:off x="2627313" y="2924175"/>
            <a:ext cx="1981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56" name="Text Box 35"/>
          <p:cNvSpPr txBox="1">
            <a:spLocks noChangeArrowheads="1"/>
          </p:cNvSpPr>
          <p:nvPr/>
        </p:nvSpPr>
        <p:spPr bwMode="auto">
          <a:xfrm>
            <a:off x="1547813" y="4221163"/>
            <a:ext cx="1295400" cy="457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Patela</a:t>
            </a:r>
          </a:p>
        </p:txBody>
      </p:sp>
      <p:sp>
        <p:nvSpPr>
          <p:cNvPr id="18457" name="Line 44"/>
          <p:cNvSpPr>
            <a:spLocks noChangeShapeType="1"/>
          </p:cNvSpPr>
          <p:nvPr/>
        </p:nvSpPr>
        <p:spPr bwMode="auto">
          <a:xfrm>
            <a:off x="2916238" y="4437063"/>
            <a:ext cx="20574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459" name="Line 51"/>
          <p:cNvSpPr>
            <a:spLocks noChangeShapeType="1"/>
          </p:cNvSpPr>
          <p:nvPr/>
        </p:nvSpPr>
        <p:spPr bwMode="auto">
          <a:xfrm flipV="1">
            <a:off x="3203575" y="5300663"/>
            <a:ext cx="2160588" cy="360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ORcrani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304800"/>
            <a:ext cx="4524375" cy="624840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6" y="1557338"/>
            <a:ext cx="1800225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Frontal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2124075" y="1773238"/>
            <a:ext cx="1727200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683375" y="884238"/>
            <a:ext cx="2209800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Parietal</a:t>
            </a:r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 flipH="1">
            <a:off x="5334001" y="1125538"/>
            <a:ext cx="1254125" cy="9318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5148263" y="3357565"/>
            <a:ext cx="144462" cy="18002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419601" y="5257800"/>
            <a:ext cx="1881188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Temporal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092951" y="3933825"/>
            <a:ext cx="1538288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Occipital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H="1" flipV="1">
            <a:off x="6172201" y="3352801"/>
            <a:ext cx="847725" cy="796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67" name="Text Box 22"/>
          <p:cNvSpPr txBox="1">
            <a:spLocks noChangeArrowheads="1"/>
          </p:cNvSpPr>
          <p:nvPr/>
        </p:nvSpPr>
        <p:spPr bwMode="auto">
          <a:xfrm>
            <a:off x="395288" y="2997200"/>
            <a:ext cx="1763712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Esfenóide</a:t>
            </a:r>
          </a:p>
        </p:txBody>
      </p:sp>
      <p:sp>
        <p:nvSpPr>
          <p:cNvPr id="19468" name="Line 23"/>
          <p:cNvSpPr>
            <a:spLocks noChangeShapeType="1"/>
          </p:cNvSpPr>
          <p:nvPr/>
        </p:nvSpPr>
        <p:spPr bwMode="auto">
          <a:xfrm flipV="1">
            <a:off x="2268539" y="3068638"/>
            <a:ext cx="1944687" cy="144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70" name="Text Box 31"/>
          <p:cNvSpPr txBox="1">
            <a:spLocks noChangeArrowheads="1"/>
          </p:cNvSpPr>
          <p:nvPr/>
        </p:nvSpPr>
        <p:spPr bwMode="auto">
          <a:xfrm>
            <a:off x="684213" y="3933825"/>
            <a:ext cx="1547812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Maxilar </a:t>
            </a:r>
          </a:p>
        </p:txBody>
      </p:sp>
      <p:sp>
        <p:nvSpPr>
          <p:cNvPr id="19471" name="Line 32"/>
          <p:cNvSpPr>
            <a:spLocks noChangeShapeType="1"/>
          </p:cNvSpPr>
          <p:nvPr/>
        </p:nvSpPr>
        <p:spPr bwMode="auto">
          <a:xfrm flipV="1">
            <a:off x="2339976" y="4005263"/>
            <a:ext cx="1296988" cy="144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472" name="Text Box 33"/>
          <p:cNvSpPr txBox="1">
            <a:spLocks noChangeArrowheads="1"/>
          </p:cNvSpPr>
          <p:nvPr/>
        </p:nvSpPr>
        <p:spPr bwMode="auto">
          <a:xfrm>
            <a:off x="395288" y="5013325"/>
            <a:ext cx="1763712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Mandíbula</a:t>
            </a:r>
          </a:p>
        </p:txBody>
      </p:sp>
      <p:sp>
        <p:nvSpPr>
          <p:cNvPr id="19473" name="Line 34"/>
          <p:cNvSpPr>
            <a:spLocks noChangeShapeType="1"/>
          </p:cNvSpPr>
          <p:nvPr/>
        </p:nvSpPr>
        <p:spPr bwMode="auto">
          <a:xfrm flipV="1">
            <a:off x="2195514" y="4652963"/>
            <a:ext cx="1873250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Rcoluna verteb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350" y="908050"/>
            <a:ext cx="4562475" cy="56451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04801" y="4484688"/>
            <a:ext cx="16748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Esterno</a:t>
            </a:r>
          </a:p>
        </p:txBody>
      </p:sp>
      <p:sp>
        <p:nvSpPr>
          <p:cNvPr id="20484" name="Line 9"/>
          <p:cNvSpPr>
            <a:spLocks noChangeShapeType="1"/>
          </p:cNvSpPr>
          <p:nvPr/>
        </p:nvSpPr>
        <p:spPr bwMode="auto">
          <a:xfrm flipV="1">
            <a:off x="2051050" y="3068638"/>
            <a:ext cx="2705100" cy="165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2843214" y="5867400"/>
            <a:ext cx="3024187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FFFFFF"/>
                </a:solidFill>
                <a:latin typeface="Arial" charset="0"/>
              </a:rPr>
              <a:t>Processo Xifóide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6877051" y="3009900"/>
            <a:ext cx="1682750" cy="10144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hlink"/>
                </a:solidFill>
                <a:latin typeface="Arial" charset="0"/>
              </a:rPr>
              <a:t>Caixa</a:t>
            </a:r>
          </a:p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hlink"/>
                </a:solidFill>
                <a:latin typeface="Arial" charset="0"/>
              </a:rPr>
              <a:t>torácica</a:t>
            </a:r>
          </a:p>
        </p:txBody>
      </p:sp>
      <p:sp>
        <p:nvSpPr>
          <p:cNvPr id="20487" name="AutoShape 13"/>
          <p:cNvSpPr>
            <a:spLocks/>
          </p:cNvSpPr>
          <p:nvPr/>
        </p:nvSpPr>
        <p:spPr bwMode="auto">
          <a:xfrm>
            <a:off x="6443664" y="1196975"/>
            <a:ext cx="261937" cy="4746625"/>
          </a:xfrm>
          <a:prstGeom prst="rightBrace">
            <a:avLst>
              <a:gd name="adj1" fmla="val 151010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4356101" y="4076700"/>
            <a:ext cx="431800" cy="1728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250825" y="2306640"/>
            <a:ext cx="2160588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Manúbrio do esterno</a:t>
            </a:r>
          </a:p>
        </p:txBody>
      </p:sp>
      <p:sp>
        <p:nvSpPr>
          <p:cNvPr id="20491" name="Line 22"/>
          <p:cNvSpPr>
            <a:spLocks noChangeShapeType="1"/>
          </p:cNvSpPr>
          <p:nvPr/>
        </p:nvSpPr>
        <p:spPr bwMode="auto">
          <a:xfrm flipV="1">
            <a:off x="2484439" y="2420940"/>
            <a:ext cx="2344737" cy="2873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79512" y="2276872"/>
            <a:ext cx="3567142" cy="372409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sz="32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dirty="0" smtClean="0">
                <a:latin typeface="Arial" charset="0"/>
              </a:rPr>
              <a:t>Servem </a:t>
            </a:r>
            <a:r>
              <a:rPr lang="pt-BR" dirty="0">
                <a:latin typeface="Arial" charset="0"/>
              </a:rPr>
              <a:t>para unir dois ou mais ossos.</a:t>
            </a:r>
          </a:p>
          <a:p>
            <a:pPr algn="ctr">
              <a:spcBef>
                <a:spcPct val="50000"/>
              </a:spcBef>
            </a:pPr>
            <a:r>
              <a:rPr lang="pt-BR" dirty="0">
                <a:latin typeface="Arial" charset="0"/>
              </a:rPr>
              <a:t> Elas também permitem a realização de movimentos.</a:t>
            </a:r>
          </a:p>
          <a:p>
            <a:pPr>
              <a:spcBef>
                <a:spcPct val="50000"/>
              </a:spcBef>
            </a:pP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1341440"/>
            <a:ext cx="9144000" cy="5794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 smtClean="0">
                <a:latin typeface="Arial" charset="0"/>
              </a:rPr>
              <a:t>Articulações</a:t>
            </a:r>
            <a:endParaRPr lang="pt-BR" sz="3200" dirty="0">
              <a:latin typeface="Arial" charset="0"/>
            </a:endParaRPr>
          </a:p>
        </p:txBody>
      </p:sp>
      <p:pic>
        <p:nvPicPr>
          <p:cNvPr id="21508" name="Picture 6" descr="ligamen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992885"/>
            <a:ext cx="4752975" cy="474848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60" cy="2712934"/>
          </a:xfrm>
        </p:spPr>
        <p:txBody>
          <a:bodyPr>
            <a:noAutofit/>
          </a:bodyPr>
          <a:lstStyle/>
          <a:p>
            <a:pPr eaLnBrk="1" hangingPunct="1"/>
            <a:r>
              <a:rPr lang="pt-BR" sz="4800" dirty="0" smtClean="0"/>
              <a:t>Fraturas,entorses e luxações</a:t>
            </a:r>
            <a:br>
              <a:rPr lang="pt-BR" sz="4800" dirty="0" smtClean="0"/>
            </a:br>
            <a:r>
              <a:rPr lang="pt-BR" sz="4800" dirty="0" smtClean="0"/>
              <a:t>Imobilizações e bandagens</a:t>
            </a: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 eaLnBrk="1" hangingPunct="1"/>
            <a:r>
              <a:rPr lang="pt-BR" dirty="0" smtClean="0"/>
              <a:t>Disciplina Urgência e Emergência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6768" y="1617785"/>
            <a:ext cx="6333583" cy="4731501"/>
          </a:xfrm>
        </p:spPr>
        <p:txBody>
          <a:bodyPr>
            <a:normAutofit/>
          </a:bodyPr>
          <a:lstStyle/>
          <a:p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sejam comuns no paciente traumatizado, as lesões de extremidades raramente apresentam risco de morte imediato. Quando leva à acentuada perda sanguínea, o trauma de extremidades pode pôr em risco a vida do paciente. </a:t>
            </a:r>
          </a:p>
          <a:p>
            <a:endParaRPr lang="pt-B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politraumatizado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ser imobilizado em prancha longa e o mais próximo possível da posição anatômica.</a:t>
            </a:r>
          </a:p>
          <a:p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539750" y="357167"/>
            <a:ext cx="8229600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Definição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68314" y="1628777"/>
            <a:ext cx="8218487" cy="4945063"/>
          </a:xfrm>
        </p:spPr>
        <p:txBody>
          <a:bodyPr/>
          <a:lstStyle/>
          <a:p>
            <a:pPr algn="ctr" eaLnBrk="1" hangingPunct="1">
              <a:buNone/>
            </a:pPr>
            <a:r>
              <a:rPr lang="pt-BR" dirty="0" smtClean="0"/>
              <a:t>A fratura é a ruptura dos ossos, ou seja, quando acontece </a:t>
            </a:r>
            <a:r>
              <a:rPr lang="pt-BR" dirty="0"/>
              <a:t>a</a:t>
            </a:r>
            <a:r>
              <a:rPr lang="pt-BR" dirty="0" smtClean="0"/>
              <a:t> perda total ou parcial da continuidade óssea. </a:t>
            </a:r>
          </a:p>
          <a:p>
            <a:pPr algn="ctr" eaLnBrk="1" hangingPunct="1">
              <a:buNone/>
            </a:pPr>
            <a:r>
              <a:rPr lang="pt-BR" dirty="0" smtClean="0"/>
              <a:t>Após um traumatismo, o osso se divide em dois ou mais fragmentos.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6148" name="Picture 2" descr="http://2.bp.blogspot.com/-vXkE9uRJpio/T3xxQBb0CDI/AAAAAAAABJg/DubklLQ5tGw/s1600/esqueleto_hu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00440"/>
            <a:ext cx="237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9287" y="183388"/>
            <a:ext cx="7843810" cy="6445385"/>
            <a:chOff x="409" y="111"/>
            <a:chExt cx="4941" cy="3166"/>
          </a:xfrm>
        </p:grpSpPr>
        <p:sp>
          <p:nvSpPr>
            <p:cNvPr id="13317" name="Rectangle 19"/>
            <p:cNvSpPr>
              <a:spLocks noChangeArrowheads="1"/>
            </p:cNvSpPr>
            <p:nvPr/>
          </p:nvSpPr>
          <p:spPr bwMode="auto">
            <a:xfrm>
              <a:off x="409" y="776"/>
              <a:ext cx="4941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buSzPct val="120000"/>
              </a:pPr>
              <a:r>
                <a:rPr lang="pt-BR" sz="2800" dirty="0" smtClean="0">
                  <a:latin typeface="Arial" charset="0"/>
                  <a:cs typeface="Arial" charset="0"/>
                </a:rPr>
                <a:t>Caracteriza-se </a:t>
              </a:r>
              <a:r>
                <a:rPr lang="pt-BR" sz="2800" dirty="0">
                  <a:latin typeface="Arial" charset="0"/>
                  <a:cs typeface="Arial" charset="0"/>
                </a:rPr>
                <a:t>pela perda da integridade do osso;</a:t>
              </a:r>
            </a:p>
            <a:p>
              <a:pPr algn="just" eaLnBrk="0" hangingPunct="0">
                <a:buSzPct val="120000"/>
              </a:pPr>
              <a:endParaRPr lang="pt-BR" sz="2800" dirty="0">
                <a:latin typeface="Arial" charset="0"/>
                <a:cs typeface="Arial" charset="0"/>
              </a:endParaRPr>
            </a:p>
            <a:p>
              <a:pPr algn="just" eaLnBrk="0" hangingPunct="0">
                <a:buSzPct val="120000"/>
              </a:pPr>
              <a:r>
                <a:rPr lang="pt-BR" sz="2800" dirty="0">
                  <a:latin typeface="Arial" charset="0"/>
                  <a:cs typeface="Arial" charset="0"/>
                </a:rPr>
                <a:t> Ação brusca e violenta;</a:t>
              </a:r>
            </a:p>
            <a:p>
              <a:pPr algn="just" eaLnBrk="0" hangingPunct="0">
                <a:buSzPct val="120000"/>
              </a:pPr>
              <a:endParaRPr lang="pt-BR" sz="2800" dirty="0">
                <a:latin typeface="Arial" charset="0"/>
                <a:cs typeface="Arial" charset="0"/>
              </a:endParaRPr>
            </a:p>
            <a:p>
              <a:pPr algn="just" eaLnBrk="0" hangingPunct="0">
                <a:buSzPct val="120000"/>
              </a:pPr>
              <a:r>
                <a:rPr lang="pt-BR" sz="2800" dirty="0" smtClean="0">
                  <a:latin typeface="Arial" charset="0"/>
                  <a:cs typeface="Arial" charset="0"/>
                </a:rPr>
                <a:t>Gera </a:t>
              </a:r>
              <a:r>
                <a:rPr lang="pt-BR" sz="2800" dirty="0">
                  <a:latin typeface="Arial" charset="0"/>
                  <a:cs typeface="Arial" charset="0"/>
                </a:rPr>
                <a:t>graves lesões em partes moles, como músculos, tendões, ligamentos;</a:t>
              </a:r>
            </a:p>
            <a:p>
              <a:pPr algn="just" eaLnBrk="0" hangingPunct="0">
                <a:buSzPct val="120000"/>
              </a:pPr>
              <a:r>
                <a:rPr lang="pt-BR" sz="2800" dirty="0">
                  <a:latin typeface="Arial" charset="0"/>
                  <a:cs typeface="Arial" charset="0"/>
                </a:rPr>
                <a:t> </a:t>
              </a:r>
            </a:p>
            <a:p>
              <a:pPr algn="just" eaLnBrk="0" hangingPunct="0">
                <a:buSzPct val="120000"/>
              </a:pPr>
              <a:r>
                <a:rPr lang="pt-BR" sz="2800" dirty="0" smtClean="0">
                  <a:latin typeface="Arial" charset="0"/>
                  <a:cs typeface="Arial" charset="0"/>
                </a:rPr>
                <a:t>Incapacidade </a:t>
              </a:r>
              <a:r>
                <a:rPr lang="pt-BR" sz="2800" dirty="0">
                  <a:latin typeface="Arial" charset="0"/>
                  <a:cs typeface="Arial" charset="0"/>
                </a:rPr>
                <a:t>de movimentar a área lesionada. </a:t>
              </a:r>
            </a:p>
          </p:txBody>
        </p:sp>
        <p:sp>
          <p:nvSpPr>
            <p:cNvPr id="13318" name="Rectangle 20"/>
            <p:cNvSpPr>
              <a:spLocks noChangeArrowheads="1"/>
            </p:cNvSpPr>
            <p:nvPr/>
          </p:nvSpPr>
          <p:spPr bwMode="auto">
            <a:xfrm>
              <a:off x="984" y="111"/>
              <a:ext cx="362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sz="3600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pt-BR" sz="3600" b="1" dirty="0" smtClean="0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FRATURAS</a:t>
              </a:r>
              <a:endParaRPr lang="pt-BR" sz="3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1" y="212726"/>
            <a:ext cx="8686769" cy="6092381"/>
            <a:chOff x="144" y="134"/>
            <a:chExt cx="5472" cy="3838"/>
          </a:xfrm>
        </p:grpSpPr>
        <p:sp>
          <p:nvSpPr>
            <p:cNvPr id="14341" name="Rectangle 1026"/>
            <p:cNvSpPr>
              <a:spLocks noChangeArrowheads="1"/>
            </p:cNvSpPr>
            <p:nvPr/>
          </p:nvSpPr>
          <p:spPr bwMode="auto">
            <a:xfrm>
              <a:off x="399" y="656"/>
              <a:ext cx="4930" cy="3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buSzPct val="120000"/>
              </a:pPr>
              <a:r>
                <a:rPr lang="en-US" sz="3200" b="1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TIPOS </a:t>
              </a:r>
              <a:r>
                <a:rPr lang="en-US" sz="3200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DE FRATURAS</a:t>
              </a:r>
              <a:endParaRPr lang="pt-BR" sz="3200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sz="3200" b="1" dirty="0">
                  <a:solidFill>
                    <a:srgbClr val="FFC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Arial" charset="0"/>
                  <a:cs typeface="Arial" charset="0"/>
                </a:rPr>
                <a:t>Fraturas</a:t>
              </a:r>
              <a:r>
                <a:rPr lang="en-US" sz="3200" b="1" dirty="0">
                  <a:solidFill>
                    <a:srgbClr val="FFC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Arial" charset="0"/>
                  <a:cs typeface="Arial" charset="0"/>
                </a:rPr>
                <a:t>Fechadas</a:t>
              </a:r>
              <a:endParaRPr lang="en-US" sz="3200" b="1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spcBef>
                  <a:spcPct val="50000"/>
                </a:spcBef>
              </a:pPr>
              <a:r>
                <a:rPr lang="pt-BR" sz="3200" dirty="0">
                  <a:latin typeface="Arial" charset="0"/>
                  <a:cs typeface="Arial" charset="0"/>
                </a:rPr>
                <a:t> Não há rompimento da pele, ficando o osso no interior do corpo;</a:t>
              </a:r>
              <a:endParaRPr lang="en-US" sz="3200" b="1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en-US" sz="32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Fraturas</a:t>
              </a:r>
              <a:r>
                <a:rPr lang="en-US" sz="32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abertas</a:t>
              </a:r>
              <a:r>
                <a:rPr lang="en-US" sz="32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ou</a:t>
              </a:r>
              <a:r>
                <a:rPr lang="en-US" sz="3200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" charset="0"/>
                  <a:cs typeface="Arial" charset="0"/>
                </a:rPr>
                <a:t>Expostas</a:t>
              </a:r>
              <a:endParaRPr lang="en-US" sz="32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spcBef>
                  <a:spcPct val="50000"/>
                </a:spcBef>
              </a:pPr>
              <a:r>
                <a:rPr lang="pt-BR" sz="3200" dirty="0">
                  <a:latin typeface="Arial" charset="0"/>
                  <a:cs typeface="Arial" charset="0"/>
                </a:rPr>
                <a:t> Há rompimento da pele;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pt-BR" sz="3200" dirty="0" smtClean="0">
                  <a:latin typeface="Arial" charset="0"/>
                  <a:cs typeface="Arial" charset="0"/>
                </a:rPr>
                <a:t>Simultaneamente </a:t>
              </a:r>
              <a:r>
                <a:rPr lang="pt-BR" sz="3200" dirty="0">
                  <a:latin typeface="Arial" charset="0"/>
                  <a:cs typeface="Arial" charset="0"/>
                </a:rPr>
                <a:t>hemorragia externa, risco iminente de infecção.</a:t>
              </a:r>
            </a:p>
          </p:txBody>
        </p:sp>
        <p:sp>
          <p:nvSpPr>
            <p:cNvPr id="14342" name="Rectangle 1027"/>
            <p:cNvSpPr>
              <a:spLocks noChangeArrowheads="1"/>
            </p:cNvSpPr>
            <p:nvPr/>
          </p:nvSpPr>
          <p:spPr bwMode="auto">
            <a:xfrm>
              <a:off x="144" y="134"/>
              <a:ext cx="547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4500" b="1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FRATURAS</a:t>
              </a: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Fratura Aberta ou Exposta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800" dirty="0" smtClean="0"/>
              <a:t>São as fraturas em que os ossos quebrados saem do lugar, rompendo a pele e deixando exposta uma de suas partes, que pode ser produzida pelos próprios fragmentos ósseos ou por objetos penetrantes. Este tipo de fratura pode causar infecções.</a:t>
            </a:r>
            <a:br>
              <a:rPr lang="pt-BR" sz="2800" dirty="0" smtClean="0"/>
            </a:b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0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anato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965" y="801689"/>
            <a:ext cx="1944688" cy="49688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817862" y="910958"/>
            <a:ext cx="3433763" cy="519112"/>
          </a:xfrm>
          <a:prstGeom prst="rect">
            <a:avLst/>
          </a:prstGeom>
          <a:solidFill>
            <a:schemeClr val="hlink"/>
          </a:solidFill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latin typeface="Arial" charset="0"/>
              </a:rPr>
              <a:t>TRONCO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522349" y="2861190"/>
            <a:ext cx="1518365" cy="830997"/>
          </a:xfrm>
          <a:prstGeom prst="rect">
            <a:avLst/>
          </a:prstGeom>
          <a:solidFill>
            <a:srgbClr val="99FF66"/>
          </a:solidFill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>
                <a:solidFill>
                  <a:schemeClr val="hlink"/>
                </a:solidFill>
                <a:latin typeface="Arial" charset="0"/>
              </a:rPr>
              <a:t>TÓRAX</a:t>
            </a:r>
          </a:p>
          <a:p>
            <a:pPr algn="ctr" eaLnBrk="0" hangingPunct="0"/>
            <a:r>
              <a:rPr lang="pt-BR" dirty="0">
                <a:solidFill>
                  <a:schemeClr val="hlink"/>
                </a:solidFill>
                <a:latin typeface="Arial" charset="0"/>
              </a:rPr>
              <a:t>ABDOME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 flipV="1">
            <a:off x="2263316" y="2173022"/>
            <a:ext cx="3071812" cy="7143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 flipH="1" flipV="1">
            <a:off x="2191878" y="2903029"/>
            <a:ext cx="3214688" cy="7143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78020"/>
            <a:ext cx="3857652" cy="54222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9458"/>
            <a:ext cx="3840122" cy="5350775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/>
                </a:solidFill>
              </a:rPr>
              <a:t>Profª Andréia Silva</a:t>
            </a: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ratura,pe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644"/>
            <a:ext cx="8001056" cy="6298178"/>
          </a:xfrm>
          <a:prstGeom prst="rect">
            <a:avLst/>
          </a:prstGeom>
          <a:noFill/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9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085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fratura exposta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923928" cy="51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32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 fratura exposta, Ã© possÃ­vel observar o osso rompendo a pele. Na fechada, isso nÃ£o Ã© verific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928670"/>
            <a:ext cx="5715040" cy="5214974"/>
          </a:xfrm>
          <a:prstGeom prst="rect">
            <a:avLst/>
          </a:prstGeom>
          <a:noFill/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179512" y="476672"/>
            <a:ext cx="8747094" cy="5333618"/>
            <a:chOff x="168275" y="196850"/>
            <a:chExt cx="8747125" cy="575986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8275" y="196850"/>
              <a:ext cx="8747125" cy="2578100"/>
              <a:chOff x="106" y="124"/>
              <a:chExt cx="5510" cy="1624"/>
            </a:xfrm>
          </p:grpSpPr>
          <p:sp>
            <p:nvSpPr>
              <p:cNvPr id="16394" name="Rectangle 14"/>
              <p:cNvSpPr>
                <a:spLocks noChangeArrowheads="1"/>
              </p:cNvSpPr>
              <p:nvPr/>
            </p:nvSpPr>
            <p:spPr bwMode="auto">
              <a:xfrm>
                <a:off x="106" y="124"/>
                <a:ext cx="551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FRATURAS</a:t>
                </a:r>
              </a:p>
            </p:txBody>
          </p:sp>
          <p:sp>
            <p:nvSpPr>
              <p:cNvPr id="16395" name="Rectangle 3"/>
              <p:cNvSpPr>
                <a:spLocks noChangeArrowheads="1"/>
              </p:cNvSpPr>
              <p:nvPr/>
            </p:nvSpPr>
            <p:spPr bwMode="auto">
              <a:xfrm>
                <a:off x="192" y="672"/>
                <a:ext cx="5424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0" hangingPunct="0">
                  <a:buSzPct val="120000"/>
                </a:pPr>
                <a:r>
                  <a:rPr lang="en-US" sz="3500" b="1" dirty="0" smtClean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CLASSIFICAÇÃO </a:t>
                </a:r>
                <a:r>
                  <a:rPr lang="en-US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DAS FRATURAS</a:t>
                </a:r>
                <a:r>
                  <a:rPr lang="pt-BR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sz="35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/>
                <a:endParaRPr lang="en-US" sz="3500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>
                  <a:buFont typeface="Wingdings" pitchFamily="2" charset="2"/>
                  <a:buChar char="v"/>
                </a:pPr>
                <a:r>
                  <a:rPr lang="en-US" sz="3500" b="1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pt-BR" sz="3500" b="1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Fratura completa </a:t>
                </a:r>
              </a:p>
            </p:txBody>
          </p:sp>
        </p:grpSp>
        <p:sp>
          <p:nvSpPr>
            <p:cNvPr id="16388" name="Retângulo 5"/>
            <p:cNvSpPr>
              <a:spLocks noChangeArrowheads="1"/>
            </p:cNvSpPr>
            <p:nvPr/>
          </p:nvSpPr>
          <p:spPr bwMode="auto">
            <a:xfrm>
              <a:off x="683569" y="3297238"/>
              <a:ext cx="4021226" cy="217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Ø"/>
              </a:pPr>
              <a:r>
                <a:rPr lang="pt-BR" sz="2500" dirty="0">
                  <a:latin typeface="Arial" charset="0"/>
                  <a:cs typeface="Arial" charset="0"/>
                </a:rPr>
                <a:t> Quanto a linha que a fratura fez no osso, podendo ser oblíqua, transversal, espiral entre outras.</a:t>
              </a:r>
              <a:endParaRPr lang="pt-BR" sz="2500" dirty="0"/>
            </a:p>
          </p:txBody>
        </p:sp>
        <p:pic>
          <p:nvPicPr>
            <p:cNvPr id="16391" name="BLOGGER_PHOTO_ID_5133826127629939874" descr="http://bp2.blogger.com/_XbT5CFVQAXs/Rz8DqbQAdKI/AAAAAAAAAGE/fCtAXsm5JWA/s320/fratura+completa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b="7262"/>
            <a:stretch>
              <a:fillRect/>
            </a:stretch>
          </p:blipFill>
          <p:spPr bwMode="auto">
            <a:xfrm>
              <a:off x="4610594" y="2312970"/>
              <a:ext cx="4071937" cy="364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Left"/>
              <a:lightRig rig="threePt" dir="t"/>
            </a:scene3d>
          </p:spPr>
        </p:pic>
      </p:grp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3074" name="Picture 2" descr="Resultado de imagem para fratura e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3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13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393896" y="562709"/>
            <a:ext cx="8630690" cy="5664648"/>
            <a:chOff x="228600" y="212725"/>
            <a:chExt cx="8701088" cy="6002338"/>
          </a:xfrm>
          <a:scene3d>
            <a:camera prst="isometricOffAxis2Left"/>
            <a:lightRig rig="threePt" dir="t"/>
          </a:scene3d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8600" y="212725"/>
              <a:ext cx="8686800" cy="2562225"/>
              <a:chOff x="144" y="134"/>
              <a:chExt cx="5472" cy="1614"/>
            </a:xfrm>
          </p:grpSpPr>
          <p:sp>
            <p:nvSpPr>
              <p:cNvPr id="17418" name="Rectangle 14"/>
              <p:cNvSpPr>
                <a:spLocks noChangeArrowheads="1"/>
              </p:cNvSpPr>
              <p:nvPr/>
            </p:nvSpPr>
            <p:spPr bwMode="auto">
              <a:xfrm>
                <a:off x="144" y="134"/>
                <a:ext cx="5472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3200" b="1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FRATURAS</a:t>
                </a:r>
              </a:p>
            </p:txBody>
          </p:sp>
          <p:sp>
            <p:nvSpPr>
              <p:cNvPr id="17419" name="Rectangle 3"/>
              <p:cNvSpPr>
                <a:spLocks noChangeArrowheads="1"/>
              </p:cNvSpPr>
              <p:nvPr/>
            </p:nvSpPr>
            <p:spPr bwMode="auto">
              <a:xfrm>
                <a:off x="192" y="672"/>
                <a:ext cx="5424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0" hangingPunct="0">
                  <a:buSzPct val="120000"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CLASSIFICAÇÃO </a:t>
                </a:r>
                <a:r>
                  <a:rPr lang="en-US" sz="32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DAS FRATURAS</a:t>
                </a:r>
                <a:r>
                  <a:rPr lang="pt-BR" sz="32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sz="32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/>
                <a:endParaRPr lang="en-US" sz="3200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>
                  <a:buFont typeface="Wingdings" pitchFamily="2" charset="2"/>
                  <a:buChar char="v"/>
                </a:pPr>
                <a:r>
                  <a:rPr lang="en-US" sz="3200" b="1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pt-BR" sz="3200" b="1" dirty="0">
                    <a:solidFill>
                      <a:srgbClr val="FFC000"/>
                    </a:solidFill>
                    <a:latin typeface="Arial" charset="0"/>
                    <a:cs typeface="Arial" charset="0"/>
                  </a:rPr>
                  <a:t>Fratura completa </a:t>
                </a:r>
              </a:p>
            </p:txBody>
          </p:sp>
        </p:grpSp>
        <p:sp>
          <p:nvSpPr>
            <p:cNvPr id="17412" name="Retângulo 7"/>
            <p:cNvSpPr>
              <a:spLocks noChangeArrowheads="1"/>
            </p:cNvSpPr>
            <p:nvPr/>
          </p:nvSpPr>
          <p:spPr bwMode="auto">
            <a:xfrm>
              <a:off x="357188" y="3297238"/>
              <a:ext cx="4071937" cy="270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Char char="Ø"/>
              </a:pPr>
              <a:r>
                <a:rPr lang="pt-BR" sz="3200" dirty="0">
                  <a:latin typeface="Arial" charset="0"/>
                  <a:cs typeface="Arial" charset="0"/>
                </a:rPr>
                <a:t> Quanto ao número de fragmentos, pode ser simples, dupla, múltipla e </a:t>
              </a:r>
              <a:r>
                <a:rPr lang="pt-BR" sz="3200" dirty="0" err="1">
                  <a:latin typeface="Arial" charset="0"/>
                  <a:cs typeface="Arial" charset="0"/>
                </a:rPr>
                <a:t>cominutiva</a:t>
              </a:r>
              <a:r>
                <a:rPr lang="pt-BR" sz="3200" dirty="0">
                  <a:latin typeface="Arial" charset="0"/>
                  <a:cs typeface="Arial" charset="0"/>
                </a:rPr>
                <a:t>.</a:t>
              </a:r>
            </a:p>
          </p:txBody>
        </p:sp>
        <p:grpSp>
          <p:nvGrpSpPr>
            <p:cNvPr id="4" name="Grupo 11"/>
            <p:cNvGrpSpPr>
              <a:grpSpLocks/>
            </p:cNvGrpSpPr>
            <p:nvPr/>
          </p:nvGrpSpPr>
          <p:grpSpPr bwMode="auto">
            <a:xfrm>
              <a:off x="4703763" y="2286000"/>
              <a:ext cx="4225925" cy="3929063"/>
              <a:chOff x="4703510" y="2286000"/>
              <a:chExt cx="4226178" cy="3929063"/>
            </a:xfrm>
          </p:grpSpPr>
          <p:pic>
            <p:nvPicPr>
              <p:cNvPr id="17415" name="BLOGGER_PHOTO_ID_5133825904291640466" descr="http://bp2.blogger.com/_XbT5CFVQAXs/Rz8DdbQAdJI/AAAAAAAAAF8/gKr7sOPpQrs/s320/fraturas+fragmentos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14875" y="2286000"/>
                <a:ext cx="4214813" cy="3929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tângulo 9"/>
              <p:cNvSpPr/>
              <p:nvPr/>
            </p:nvSpPr>
            <p:spPr bwMode="auto">
              <a:xfrm>
                <a:off x="4703526" y="5858287"/>
                <a:ext cx="630277" cy="357214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 sz="3200"/>
              </a:p>
            </p:txBody>
          </p:sp>
          <p:sp>
            <p:nvSpPr>
              <p:cNvPr id="11" name="Retângulo 10"/>
              <p:cNvSpPr/>
              <p:nvPr/>
            </p:nvSpPr>
            <p:spPr bwMode="auto">
              <a:xfrm>
                <a:off x="8000972" y="5715402"/>
                <a:ext cx="916046" cy="5001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 sz="3200"/>
              </a:p>
            </p:txBody>
          </p:sp>
        </p:grpSp>
      </p:grp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8438" y="558776"/>
            <a:ext cx="8747094" cy="4985974"/>
            <a:chOff x="125" y="352"/>
            <a:chExt cx="5510" cy="3141"/>
          </a:xfrm>
        </p:grpSpPr>
        <p:sp>
          <p:nvSpPr>
            <p:cNvPr id="17418" name="Rectangle 14"/>
            <p:cNvSpPr>
              <a:spLocks noChangeArrowheads="1"/>
            </p:cNvSpPr>
            <p:nvPr/>
          </p:nvSpPr>
          <p:spPr bwMode="auto">
            <a:xfrm>
              <a:off x="125" y="352"/>
              <a:ext cx="551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FRATURAS</a:t>
              </a:r>
            </a:p>
          </p:txBody>
        </p:sp>
        <p:sp>
          <p:nvSpPr>
            <p:cNvPr id="17419" name="Rectangle 3"/>
            <p:cNvSpPr>
              <a:spLocks noChangeArrowheads="1"/>
            </p:cNvSpPr>
            <p:nvPr/>
          </p:nvSpPr>
          <p:spPr bwMode="auto">
            <a:xfrm>
              <a:off x="431" y="672"/>
              <a:ext cx="4898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buSzPct val="120000"/>
              </a:pPr>
              <a:r>
                <a:rPr lang="en-US" sz="3500" b="1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CLASSIFICAÇÃO </a:t>
              </a:r>
              <a:r>
                <a:rPr lang="en-US" sz="3500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DAS FRATURAS</a:t>
              </a:r>
              <a:r>
                <a:rPr lang="pt-BR" sz="3500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 </a:t>
              </a:r>
              <a:endParaRPr lang="en-US" sz="3500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just" eaLnBrk="0" hangingPunct="0"/>
              <a:endParaRPr lang="en-US" sz="3500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buFont typeface="Wingdings" pitchFamily="2" charset="2"/>
                <a:buChar char="v"/>
              </a:pPr>
              <a:r>
                <a:rPr lang="en-US" sz="3500" b="1" dirty="0">
                  <a:solidFill>
                    <a:srgbClr val="FFC000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3500" b="1" dirty="0">
                  <a:solidFill>
                    <a:srgbClr val="FFC000"/>
                  </a:solidFill>
                  <a:latin typeface="Arial" charset="0"/>
                  <a:cs typeface="Arial" charset="0"/>
                </a:rPr>
                <a:t>Fratura </a:t>
              </a:r>
              <a:r>
                <a:rPr lang="pt-BR" sz="3500" b="1" dirty="0" smtClean="0">
                  <a:solidFill>
                    <a:srgbClr val="FFC000"/>
                  </a:solidFill>
                  <a:latin typeface="Arial" charset="0"/>
                  <a:cs typeface="Arial" charset="0"/>
                </a:rPr>
                <a:t>Incompleta </a:t>
              </a:r>
            </a:p>
            <a:p>
              <a:pPr algn="just" eaLnBrk="0" hangingPunct="0"/>
              <a:r>
                <a:rPr lang="pt-BR" sz="3600" dirty="0" smtClean="0"/>
                <a:t>O osso é parcialmente fraturado de um lado, mas não quebra completamente e o resto do osso permanece intacto. </a:t>
              </a:r>
            </a:p>
            <a:p>
              <a:pPr algn="just" eaLnBrk="0" hangingPunct="0"/>
              <a:r>
                <a:rPr lang="pt-BR" sz="3600" dirty="0" smtClean="0"/>
                <a:t>É mais </a:t>
              </a:r>
              <a:r>
                <a:rPr lang="pt-BR" sz="3600" dirty="0" err="1" smtClean="0"/>
                <a:t>frequente</a:t>
              </a:r>
              <a:r>
                <a:rPr lang="pt-BR" sz="3600" dirty="0" smtClean="0"/>
                <a:t> entre as crianças, que têm ossos mais elásticos.</a:t>
              </a:r>
              <a:endParaRPr lang="pt-BR" sz="3500" b="1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Resultado de imagem para fratura incompl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Fratura em Galho Verde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856211"/>
            <a:ext cx="7776864" cy="344499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a fratura incompleta que atravessa apenas uma parte do osso. </a:t>
            </a:r>
          </a:p>
          <a:p>
            <a:pPr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São fraturas geralmente com pequeno desvio e que não exigem redução; quando exigem, é feita com o alinhamento do eixo dos ossos. </a:t>
            </a:r>
          </a:p>
          <a:p>
            <a:pPr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Sua ocorrência mais comum é em crianças e nos antebraços (punho).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Ranato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1" y="790575"/>
            <a:ext cx="1944687" cy="4968875"/>
          </a:xfrm>
          <a:prstGeom prst="rect">
            <a:avLst/>
          </a:prstGeom>
          <a:solidFill>
            <a:schemeClr val="tx1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6400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5400" b="1">
              <a:solidFill>
                <a:schemeClr val="accent2"/>
              </a:solidFill>
              <a:latin typeface="American Classic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211960" y="885033"/>
            <a:ext cx="3433762" cy="5191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latin typeface="Arial" charset="0"/>
              </a:rPr>
              <a:t>MEMBROS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274093" y="2782000"/>
            <a:ext cx="2202847" cy="830997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>
                <a:solidFill>
                  <a:schemeClr val="hlink"/>
                </a:solidFill>
                <a:latin typeface="Arial" charset="0"/>
              </a:rPr>
              <a:t>SUPERIORES</a:t>
            </a:r>
          </a:p>
          <a:p>
            <a:pPr algn="ctr" eaLnBrk="0" hangingPunct="0"/>
            <a:r>
              <a:rPr lang="pt-BR" dirty="0">
                <a:solidFill>
                  <a:schemeClr val="hlink"/>
                </a:solidFill>
                <a:latin typeface="Arial" charset="0"/>
              </a:rPr>
              <a:t>INFERIORES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 flipV="1">
            <a:off x="3109530" y="2588420"/>
            <a:ext cx="1928813" cy="3571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2791378" y="3328327"/>
            <a:ext cx="2428875" cy="70802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7618" y="928468"/>
            <a:ext cx="6807982" cy="129073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Fratura </a:t>
            </a:r>
            <a:r>
              <a:rPr lang="pt-B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Cominutiva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1" y="2475915"/>
            <a:ext cx="3782541" cy="3459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fratura que ocorre com a quebra do osso em três ou mais fragmentos.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49154" name="Picture 2" descr="Resultado de imagem para fratura cominu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035" y="2453719"/>
            <a:ext cx="3857652" cy="378621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5" y="764704"/>
            <a:ext cx="7017013" cy="51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70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11188" y="357166"/>
            <a:ext cx="8229600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SINAIS E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4" y="1484315"/>
            <a:ext cx="8218487" cy="50895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Dor ou sensibilidade anormal (a vítima pode segurar o local afetado, tentando proteger-se da dor).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Edema no local.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Deformidade no local.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Presença de áreas arroxeadas.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Ausência de movimentos ou dificuldade para movimentar-se.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Presença de pontas de ossos atravessados na pele.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2800" dirty="0" smtClean="0"/>
              <a:t>Sensação de ossos quebrados sob a pele (crepitação).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sz="2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228601" y="620687"/>
            <a:ext cx="8303839" cy="5619246"/>
            <a:chOff x="144" y="134"/>
            <a:chExt cx="5472" cy="3214"/>
          </a:xfrm>
        </p:grpSpPr>
        <p:sp>
          <p:nvSpPr>
            <p:cNvPr id="4101" name="Rectangle 1026"/>
            <p:cNvSpPr>
              <a:spLocks noChangeArrowheads="1"/>
            </p:cNvSpPr>
            <p:nvPr/>
          </p:nvSpPr>
          <p:spPr bwMode="auto">
            <a:xfrm>
              <a:off x="431" y="675"/>
              <a:ext cx="5185" cy="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pt-BR" sz="2800" dirty="0">
                  <a:latin typeface="Arial" charset="0"/>
                  <a:cs typeface="Arial" charset="0"/>
                </a:rPr>
                <a:t> Lesões causadas por traumas; </a:t>
              </a:r>
            </a:p>
            <a:p>
              <a:pPr algn="just" eaLnBrk="0" hangingPunct="0">
                <a:buFont typeface="Wingdings" pitchFamily="2" charset="2"/>
                <a:buChar char="Ø"/>
              </a:pPr>
              <a:endParaRPr lang="pt-BR" sz="2800" dirty="0">
                <a:latin typeface="Arial" charset="0"/>
                <a:cs typeface="Arial" charset="0"/>
              </a:endParaRPr>
            </a:p>
            <a:p>
              <a:pPr algn="just" eaLnBrk="0" hangingPunct="0"/>
              <a:r>
                <a:rPr lang="pt-BR" sz="2800" dirty="0" smtClean="0">
                  <a:latin typeface="Arial" charset="0"/>
                  <a:cs typeface="Arial" charset="0"/>
                </a:rPr>
                <a:t>Região </a:t>
              </a:r>
              <a:r>
                <a:rPr lang="pt-BR" sz="2800" dirty="0">
                  <a:latin typeface="Arial" charset="0"/>
                  <a:cs typeface="Arial" charset="0"/>
                </a:rPr>
                <a:t>articular; </a:t>
              </a:r>
            </a:p>
            <a:p>
              <a:pPr algn="just" eaLnBrk="0" hangingPunct="0">
                <a:buFont typeface="Wingdings" pitchFamily="2" charset="2"/>
                <a:buChar char="Ø"/>
              </a:pPr>
              <a:endParaRPr lang="pt-BR" sz="2800" dirty="0">
                <a:latin typeface="Arial" charset="0"/>
                <a:cs typeface="Arial" charset="0"/>
              </a:endParaRPr>
            </a:p>
            <a:p>
              <a:pPr algn="just" eaLnBrk="0" hangingPunct="0"/>
              <a:r>
                <a:rPr lang="pt-BR" sz="2800" dirty="0" smtClean="0">
                  <a:latin typeface="Arial" charset="0"/>
                  <a:cs typeface="Arial" charset="0"/>
                </a:rPr>
                <a:t>Provocado </a:t>
              </a:r>
              <a:r>
                <a:rPr lang="pt-BR" sz="2800" dirty="0">
                  <a:latin typeface="Arial" charset="0"/>
                  <a:cs typeface="Arial" charset="0"/>
                </a:rPr>
                <a:t>por um movimento que ultrapassa a amplitude normal da articulação em uma ou mais direções;</a:t>
              </a:r>
            </a:p>
            <a:p>
              <a:pPr algn="just" eaLnBrk="0" hangingPunct="0"/>
              <a:endParaRPr lang="pt-BR" sz="2800" dirty="0">
                <a:latin typeface="Arial" charset="0"/>
                <a:cs typeface="Arial" charset="0"/>
              </a:endParaRPr>
            </a:p>
            <a:p>
              <a:pPr algn="just" eaLnBrk="0" hangingPunct="0"/>
              <a:r>
                <a:rPr lang="pt-BR" sz="2800" dirty="0" smtClean="0">
                  <a:latin typeface="Arial" charset="0"/>
                  <a:cs typeface="Arial" charset="0"/>
                </a:rPr>
                <a:t>Pode ou não ocorrer </a:t>
              </a:r>
              <a:r>
                <a:rPr lang="pt-PT" sz="2800" dirty="0" smtClean="0">
                  <a:latin typeface="Arial" charset="0"/>
                  <a:cs typeface="Arial" charset="0"/>
                </a:rPr>
                <a:t>lesão </a:t>
              </a:r>
              <a:r>
                <a:rPr lang="pt-PT" sz="2800" dirty="0">
                  <a:latin typeface="Arial" charset="0"/>
                  <a:cs typeface="Arial" charset="0"/>
                </a:rPr>
                <a:t>dos ligamentos.</a:t>
              </a:r>
              <a:r>
                <a:rPr lang="pt-BR" sz="2800" dirty="0"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4102" name="Rectangle 1027"/>
            <p:cNvSpPr>
              <a:spLocks noChangeArrowheads="1"/>
            </p:cNvSpPr>
            <p:nvPr/>
          </p:nvSpPr>
          <p:spPr bwMode="auto">
            <a:xfrm>
              <a:off x="144" y="134"/>
              <a:ext cx="547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4500" b="1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ENTORSE</a:t>
              </a: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9"/>
          <p:cNvGrpSpPr>
            <a:grpSpLocks/>
          </p:cNvGrpSpPr>
          <p:nvPr/>
        </p:nvGrpSpPr>
        <p:grpSpPr bwMode="auto">
          <a:xfrm>
            <a:off x="228601" y="79375"/>
            <a:ext cx="8686769" cy="5893966"/>
            <a:chOff x="228600" y="79375"/>
            <a:chExt cx="8686800" cy="5894388"/>
          </a:xfrm>
        </p:grpSpPr>
        <p:grpSp>
          <p:nvGrpSpPr>
            <p:cNvPr id="5123" name="Group 4"/>
            <p:cNvGrpSpPr>
              <a:grpSpLocks/>
            </p:cNvGrpSpPr>
            <p:nvPr/>
          </p:nvGrpSpPr>
          <p:grpSpPr bwMode="auto">
            <a:xfrm>
              <a:off x="228600" y="79375"/>
              <a:ext cx="8686800" cy="5894388"/>
              <a:chOff x="144" y="50"/>
              <a:chExt cx="5472" cy="3713"/>
            </a:xfrm>
          </p:grpSpPr>
          <p:sp>
            <p:nvSpPr>
              <p:cNvPr id="5129" name="Rectangle 4"/>
              <p:cNvSpPr>
                <a:spLocks noChangeArrowheads="1"/>
              </p:cNvSpPr>
              <p:nvPr/>
            </p:nvSpPr>
            <p:spPr bwMode="auto">
              <a:xfrm>
                <a:off x="431" y="603"/>
                <a:ext cx="4913" cy="3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eaLnBrk="0" hangingPunct="0">
                  <a:buSzPct val="120000"/>
                </a:pPr>
                <a:r>
                  <a:rPr lang="en-US" sz="32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MANIFESTAÇÕES CLÍNICAS</a:t>
                </a:r>
                <a:endParaRPr lang="pt-BR" sz="32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/>
                <a:r>
                  <a:rPr lang="pt-BR" sz="3200" dirty="0">
                    <a:latin typeface="Arial" charset="0"/>
                    <a:cs typeface="Arial" charset="0"/>
                  </a:rPr>
                  <a:t> </a:t>
                </a:r>
                <a:r>
                  <a:rPr lang="pt-BR" sz="3200" dirty="0" smtClean="0">
                    <a:latin typeface="Arial" charset="0"/>
                    <a:cs typeface="Arial" charset="0"/>
                  </a:rPr>
                  <a:t> </a:t>
                </a:r>
                <a:r>
                  <a:rPr lang="pt-BR" sz="3200" dirty="0">
                    <a:latin typeface="Arial" charset="0"/>
                    <a:cs typeface="Arial" charset="0"/>
                  </a:rPr>
                  <a:t>Dor contínua e localizada, variando de suave à intensa;</a:t>
                </a:r>
              </a:p>
              <a:p>
                <a:pPr algn="just"/>
                <a:endParaRPr lang="pt-BR" sz="3200" dirty="0" smtClean="0">
                  <a:latin typeface="Arial" charset="0"/>
                  <a:cs typeface="Arial" charset="0"/>
                </a:endParaRPr>
              </a:p>
              <a:p>
                <a:pPr algn="just"/>
                <a:endParaRPr lang="pt-BR" sz="3200" dirty="0">
                  <a:latin typeface="Arial" charset="0"/>
                  <a:cs typeface="Arial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pt-BR" sz="3200" dirty="0">
                    <a:latin typeface="Arial" charset="0"/>
                    <a:cs typeface="Arial" charset="0"/>
                  </a:rPr>
                  <a:t> Edema;</a:t>
                </a:r>
              </a:p>
              <a:p>
                <a:pPr algn="just"/>
                <a:endParaRPr lang="pt-BR" sz="3200" dirty="0">
                  <a:latin typeface="Arial" charset="0"/>
                  <a:cs typeface="Arial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pt-BR" sz="3200" dirty="0">
                    <a:latin typeface="Arial" charset="0"/>
                    <a:cs typeface="Arial" charset="0"/>
                  </a:rPr>
                  <a:t> Equimose;</a:t>
                </a:r>
              </a:p>
              <a:p>
                <a:pPr algn="just"/>
                <a:endParaRPr lang="pt-BR" sz="3200" dirty="0">
                  <a:latin typeface="Arial" charset="0"/>
                  <a:cs typeface="Arial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pt-BR" sz="3200" dirty="0">
                    <a:latin typeface="Arial" charset="0"/>
                    <a:cs typeface="Arial" charset="0"/>
                  </a:rPr>
                  <a:t> Impossibilidade de movimentar.</a:t>
                </a:r>
                <a:r>
                  <a:rPr lang="en-US" sz="3200" dirty="0">
                    <a:latin typeface="Arial" charset="0"/>
                    <a:cs typeface="Arial" charset="0"/>
                  </a:rPr>
                  <a:t> </a:t>
                </a:r>
                <a:endParaRPr lang="pt-BR" sz="32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0" name="Rectangle 5"/>
              <p:cNvSpPr>
                <a:spLocks noChangeArrowheads="1"/>
              </p:cNvSpPr>
              <p:nvPr/>
            </p:nvSpPr>
            <p:spPr bwMode="auto">
              <a:xfrm>
                <a:off x="144" y="50"/>
                <a:ext cx="5472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4500" b="1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ENTORSE</a:t>
                </a:r>
              </a:p>
            </p:txBody>
          </p:sp>
        </p:grpSp>
        <p:grpSp>
          <p:nvGrpSpPr>
            <p:cNvPr id="5124" name="Grupo 7"/>
            <p:cNvGrpSpPr>
              <a:grpSpLocks/>
            </p:cNvGrpSpPr>
            <p:nvPr/>
          </p:nvGrpSpPr>
          <p:grpSpPr bwMode="auto">
            <a:xfrm>
              <a:off x="3899051" y="2133003"/>
              <a:ext cx="4765002" cy="3214687"/>
              <a:chOff x="3898401" y="2133003"/>
              <a:chExt cx="4765675" cy="3214687"/>
            </a:xfrm>
          </p:grpSpPr>
          <p:pic>
            <p:nvPicPr>
              <p:cNvPr id="5126" name="BLOGGER_PHOTO_ID_5146795925758926434" descr="http://bp0.blogger.com/_XbT5CFVQAXs/R20XoCZJ3mI/AAAAAAAAAIk/_gin2EZYEAA/s320/entorse+foto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8401" y="2133003"/>
                <a:ext cx="4765675" cy="3214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isometricOffAxis2Left"/>
                <a:lightRig rig="threePt" dir="t"/>
              </a:scene3d>
            </p:spPr>
          </p:pic>
          <p:sp>
            <p:nvSpPr>
              <p:cNvPr id="6" name="Retângulo 5"/>
              <p:cNvSpPr/>
              <p:nvPr/>
            </p:nvSpPr>
            <p:spPr bwMode="auto">
              <a:xfrm>
                <a:off x="4142757" y="3645279"/>
                <a:ext cx="857374" cy="500098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 cap="flat" cmpd="sng" algn="ctr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" name="Retângulo 6"/>
              <p:cNvSpPr/>
              <p:nvPr/>
            </p:nvSpPr>
            <p:spPr bwMode="auto">
              <a:xfrm>
                <a:off x="7814818" y="4216205"/>
                <a:ext cx="643031" cy="500099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 cap="flat" cmpd="sng" algn="ctr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7"/>
          <p:cNvGrpSpPr>
            <a:grpSpLocks/>
          </p:cNvGrpSpPr>
          <p:nvPr/>
        </p:nvGrpSpPr>
        <p:grpSpPr bwMode="auto">
          <a:xfrm>
            <a:off x="755576" y="476672"/>
            <a:ext cx="7632848" cy="5763261"/>
            <a:chOff x="228600" y="212725"/>
            <a:chExt cx="8701149" cy="6002338"/>
          </a:xfrm>
        </p:grpSpPr>
        <p:grpSp>
          <p:nvGrpSpPr>
            <p:cNvPr id="6147" name="Group 4"/>
            <p:cNvGrpSpPr>
              <a:grpSpLocks/>
            </p:cNvGrpSpPr>
            <p:nvPr/>
          </p:nvGrpSpPr>
          <p:grpSpPr bwMode="auto">
            <a:xfrm>
              <a:off x="228600" y="212725"/>
              <a:ext cx="8686800" cy="2644775"/>
              <a:chOff x="144" y="134"/>
              <a:chExt cx="5472" cy="1666"/>
            </a:xfrm>
          </p:grpSpPr>
          <p:sp>
            <p:nvSpPr>
              <p:cNvPr id="6151" name="Rectangle 4"/>
              <p:cNvSpPr>
                <a:spLocks noChangeArrowheads="1"/>
              </p:cNvSpPr>
              <p:nvPr/>
            </p:nvSpPr>
            <p:spPr bwMode="auto">
              <a:xfrm>
                <a:off x="144" y="724"/>
                <a:ext cx="5472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0" hangingPunct="0">
                  <a:buSzPct val="120000"/>
                </a:pPr>
                <a:endParaRPr lang="en-US" sz="35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/>
                <a:endParaRPr lang="en-US" sz="3500" b="1" dirty="0">
                  <a:latin typeface="Arial" charset="0"/>
                  <a:cs typeface="Arial" charset="0"/>
                </a:endParaRPr>
              </a:p>
              <a:p>
                <a:pPr algn="just" eaLnBrk="0" hangingPunct="0">
                  <a:buSzPct val="115000"/>
                </a:pPr>
                <a:endParaRPr lang="pt-BR" sz="3500" dirty="0">
                  <a:latin typeface="Arial" charset="0"/>
                </a:endParaRPr>
              </a:p>
            </p:txBody>
          </p:sp>
          <p:sp>
            <p:nvSpPr>
              <p:cNvPr id="6152" name="Rectangle 5"/>
              <p:cNvSpPr>
                <a:spLocks noChangeArrowheads="1"/>
              </p:cNvSpPr>
              <p:nvPr/>
            </p:nvSpPr>
            <p:spPr bwMode="auto">
              <a:xfrm>
                <a:off x="144" y="134"/>
                <a:ext cx="5472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4500" b="1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ENTORSE</a:t>
                </a:r>
              </a:p>
            </p:txBody>
          </p:sp>
        </p:grpSp>
        <p:pic>
          <p:nvPicPr>
            <p:cNvPr id="6148" name="Imagem 4" descr="http://www.milton.com.br/esporte/saiba_mais/images/entor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763" y="1785938"/>
              <a:ext cx="5257827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Retângulo 5"/>
            <p:cNvSpPr>
              <a:spLocks noChangeArrowheads="1"/>
            </p:cNvSpPr>
            <p:nvPr/>
          </p:nvSpPr>
          <p:spPr bwMode="auto">
            <a:xfrm>
              <a:off x="5786466" y="1803400"/>
              <a:ext cx="3143283" cy="289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Ø"/>
              </a:pPr>
              <a:r>
                <a:rPr lang="pt-BR" sz="2600" dirty="0">
                  <a:latin typeface="Arial" charset="0"/>
                  <a:cs typeface="Arial" charset="0"/>
                </a:rPr>
                <a:t> Lesão dos ligamentos do complexo lateral;</a:t>
              </a:r>
            </a:p>
            <a:p>
              <a:pPr algn="just"/>
              <a:endParaRPr lang="pt-BR" sz="2600" dirty="0">
                <a:latin typeface="Arial" charset="0"/>
                <a:cs typeface="Arial" charset="0"/>
              </a:endParaRPr>
            </a:p>
            <a:p>
              <a:pPr algn="just">
                <a:buFont typeface="Wingdings" pitchFamily="2" charset="2"/>
                <a:buChar char="Ø"/>
              </a:pPr>
              <a:r>
                <a:rPr lang="pt-BR" sz="2600" dirty="0">
                  <a:latin typeface="Arial" charset="0"/>
                  <a:cs typeface="Arial" charset="0"/>
                </a:rPr>
                <a:t> </a:t>
              </a:r>
              <a:r>
                <a:rPr lang="pt-BR" sz="2600" dirty="0" err="1">
                  <a:latin typeface="Arial" charset="0"/>
                  <a:cs typeface="Arial" charset="0"/>
                </a:rPr>
                <a:t>calcaneofibular</a:t>
              </a:r>
              <a:r>
                <a:rPr lang="pt-BR" sz="2600" dirty="0">
                  <a:latin typeface="Arial" charset="0"/>
                  <a:cs typeface="Arial" charset="0"/>
                </a:rPr>
                <a:t> e </a:t>
              </a:r>
              <a:r>
                <a:rPr lang="pt-BR" sz="2600" dirty="0" err="1">
                  <a:latin typeface="Arial" charset="0"/>
                  <a:cs typeface="Arial" charset="0"/>
                </a:rPr>
                <a:t>talo-fibular</a:t>
              </a:r>
              <a:r>
                <a:rPr lang="pt-BR" sz="2600" dirty="0">
                  <a:latin typeface="Arial" charset="0"/>
                  <a:cs typeface="Arial" charset="0"/>
                </a:rPr>
                <a:t> anterior (dir.)</a:t>
              </a:r>
            </a:p>
          </p:txBody>
        </p:sp>
      </p:grp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683568" y="144464"/>
            <a:ext cx="7704856" cy="5855863"/>
            <a:chOff x="144" y="91"/>
            <a:chExt cx="5472" cy="3689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192" y="668"/>
              <a:ext cx="5376" cy="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buSzPct val="120000"/>
              </a:pPr>
              <a:r>
                <a:rPr lang="en-US" sz="3500" b="1" dirty="0" smtClean="0">
                  <a:solidFill>
                    <a:schemeClr val="tx2"/>
                  </a:solidFill>
                  <a:latin typeface="Arial" charset="0"/>
                  <a:cs typeface="Arial" charset="0"/>
                </a:rPr>
                <a:t>CLASSIFICAÇÃO</a:t>
              </a:r>
              <a:endParaRPr lang="en-US" sz="3500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just" eaLnBrk="0" hangingPunct="0">
                <a:buSzPct val="115000"/>
              </a:pPr>
              <a:endParaRPr lang="pt-BR" sz="3500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just">
                <a:buFont typeface="Wingdings" pitchFamily="2" charset="2"/>
                <a:buChar char="Ø"/>
              </a:pPr>
              <a:r>
                <a:rPr lang="pt-BR" sz="3500" dirty="0">
                  <a:latin typeface="Arial" charset="0"/>
                  <a:cs typeface="Arial" charset="0"/>
                </a:rPr>
                <a:t> Grau I: Dor, com dano mínimo ao ligamento;</a:t>
              </a:r>
            </a:p>
            <a:p>
              <a:pPr algn="just"/>
              <a:endParaRPr lang="pt-BR" sz="3500" dirty="0">
                <a:latin typeface="Arial" charset="0"/>
                <a:cs typeface="Arial" charset="0"/>
              </a:endParaRPr>
            </a:p>
            <a:p>
              <a:pPr algn="just">
                <a:buFont typeface="Wingdings" pitchFamily="2" charset="2"/>
                <a:buChar char="Ø"/>
              </a:pPr>
              <a:r>
                <a:rPr lang="pt-BR" sz="3500" dirty="0">
                  <a:latin typeface="Arial" charset="0"/>
                  <a:cs typeface="Arial" charset="0"/>
                </a:rPr>
                <a:t> Grau II: Porção maior do ligamento é danificada, que gera uma leve frouxidão da articulação.</a:t>
              </a:r>
            </a:p>
            <a:p>
              <a:pPr algn="just"/>
              <a:endParaRPr lang="pt-BR" sz="3500" dirty="0">
                <a:latin typeface="Arial" charset="0"/>
                <a:cs typeface="Arial" charset="0"/>
              </a:endParaRPr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144" y="91"/>
              <a:ext cx="547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4500" b="1" dirty="0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ENTORSE</a:t>
              </a: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0"/>
          <p:cNvGrpSpPr>
            <a:grpSpLocks/>
          </p:cNvGrpSpPr>
          <p:nvPr/>
        </p:nvGrpSpPr>
        <p:grpSpPr bwMode="auto">
          <a:xfrm>
            <a:off x="215008" y="388003"/>
            <a:ext cx="8686769" cy="6127916"/>
            <a:chOff x="192088" y="515938"/>
            <a:chExt cx="8686800" cy="6127750"/>
          </a:xfrm>
        </p:grpSpPr>
        <p:grpSp>
          <p:nvGrpSpPr>
            <p:cNvPr id="8195" name="Group 4"/>
            <p:cNvGrpSpPr>
              <a:grpSpLocks/>
            </p:cNvGrpSpPr>
            <p:nvPr/>
          </p:nvGrpSpPr>
          <p:grpSpPr bwMode="auto">
            <a:xfrm>
              <a:off x="192088" y="515938"/>
              <a:ext cx="8686800" cy="2673351"/>
              <a:chOff x="121" y="325"/>
              <a:chExt cx="5472" cy="1684"/>
            </a:xfrm>
          </p:grpSpPr>
          <p:sp>
            <p:nvSpPr>
              <p:cNvPr id="8202" name="Rectangle 4"/>
              <p:cNvSpPr>
                <a:spLocks noChangeArrowheads="1"/>
              </p:cNvSpPr>
              <p:nvPr/>
            </p:nvSpPr>
            <p:spPr bwMode="auto">
              <a:xfrm>
                <a:off x="339" y="933"/>
                <a:ext cx="5035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eaLnBrk="0" hangingPunct="0">
                  <a:buSzPct val="120000"/>
                </a:pPr>
                <a:r>
                  <a:rPr lang="pt-BR" sz="3500" dirty="0" smtClean="0">
                    <a:latin typeface="Arial" charset="0"/>
                    <a:cs typeface="Arial" charset="0"/>
                  </a:rPr>
                  <a:t>Grau </a:t>
                </a:r>
                <a:r>
                  <a:rPr lang="pt-BR" sz="3500" dirty="0">
                    <a:latin typeface="Arial" charset="0"/>
                    <a:cs typeface="Arial" charset="0"/>
                  </a:rPr>
                  <a:t>III: Ruptura completa do ligamento e a articulação fica bastante instável. </a:t>
                </a:r>
              </a:p>
            </p:txBody>
          </p:sp>
          <p:sp>
            <p:nvSpPr>
              <p:cNvPr id="8203" name="Rectangle 5"/>
              <p:cNvSpPr>
                <a:spLocks noChangeArrowheads="1"/>
              </p:cNvSpPr>
              <p:nvPr/>
            </p:nvSpPr>
            <p:spPr bwMode="auto">
              <a:xfrm>
                <a:off x="121" y="325"/>
                <a:ext cx="5472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4500" b="1" dirty="0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ENTORSE</a:t>
                </a:r>
              </a:p>
            </p:txBody>
          </p:sp>
        </p:grpSp>
        <p:pic>
          <p:nvPicPr>
            <p:cNvPr id="8196" name="Imagem 4" descr="http://www.clinicadeckers.com.br/imagens/orientacoes/34_ent_tornozel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25" y="3352800"/>
              <a:ext cx="3929063" cy="329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BLOGGER_PHOTO_ID_5146795376003112514" descr="http://bp0.blogger.com/_XbT5CFVQAXs/R20XICZJ3kI/AAAAAAAAAIU/a0c_o5e7Vqk/s320/entorse+joelho+desenh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9438" y="3357563"/>
              <a:ext cx="1357312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ixaDeTexto 11"/>
          <p:cNvSpPr txBox="1"/>
          <p:nvPr/>
        </p:nvSpPr>
        <p:spPr>
          <a:xfrm>
            <a:off x="6929454" y="5357828"/>
            <a:ext cx="4286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738137" y="6054254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250826" y="365114"/>
            <a:ext cx="8686769" cy="6041585"/>
            <a:chOff x="158" y="230"/>
            <a:chExt cx="5472" cy="3806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58" y="230"/>
              <a:ext cx="547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4500" b="1" dirty="0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LUXAÇÃO</a:t>
              </a:r>
            </a:p>
          </p:txBody>
        </p:sp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31" y="720"/>
              <a:ext cx="4853" cy="3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sz="2800" dirty="0" smtClean="0">
                  <a:latin typeface="Arial" charset="0"/>
                  <a:cs typeface="Arial" charset="0"/>
                </a:rPr>
                <a:t>Lesões </a:t>
              </a:r>
              <a:r>
                <a:rPr lang="pt-BR" sz="2800" dirty="0">
                  <a:latin typeface="Arial" charset="0"/>
                  <a:cs typeface="Arial" charset="0"/>
                </a:rPr>
                <a:t>em que ocorre a perda da articulação normal; </a:t>
              </a:r>
            </a:p>
            <a:p>
              <a:pPr algn="just"/>
              <a:endParaRPr lang="pt-BR" sz="2800" dirty="0">
                <a:latin typeface="Arial" charset="0"/>
                <a:cs typeface="Arial" charset="0"/>
              </a:endParaRPr>
            </a:p>
            <a:p>
              <a:pPr algn="just"/>
              <a:r>
                <a:rPr lang="pt-BR" sz="2800" dirty="0">
                  <a:latin typeface="Arial" charset="0"/>
                  <a:cs typeface="Arial" charset="0"/>
                </a:rPr>
                <a:t> Deformidade evidente do formato normal da articulação;</a:t>
              </a:r>
              <a:r>
                <a:rPr lang="pt-BR" sz="2800" b="1" dirty="0">
                  <a:latin typeface="Arial" charset="0"/>
                  <a:cs typeface="Arial" charset="0"/>
                </a:rPr>
                <a:t> </a:t>
              </a:r>
            </a:p>
            <a:p>
              <a:pPr algn="just"/>
              <a:endParaRPr lang="pt-BR" sz="2800" b="1" dirty="0">
                <a:latin typeface="Arial" charset="0"/>
                <a:cs typeface="Arial" charset="0"/>
              </a:endParaRPr>
            </a:p>
            <a:p>
              <a:pPr algn="just"/>
              <a:r>
                <a:rPr lang="pt-BR" sz="2800" b="1" dirty="0">
                  <a:latin typeface="Arial" charset="0"/>
                  <a:cs typeface="Arial" charset="0"/>
                </a:rPr>
                <a:t> “</a:t>
              </a:r>
              <a:r>
                <a:rPr lang="pt-PT" sz="2800" dirty="0">
                  <a:latin typeface="Arial" charset="0"/>
                  <a:cs typeface="Arial" charset="0"/>
                </a:rPr>
                <a:t>É o deslocamento de um ou mais ossos para fora da sua posição normal na articulação”. </a:t>
              </a:r>
              <a:endParaRPr lang="pt-PT" sz="2800" dirty="0" smtClean="0">
                <a:latin typeface="Arial" charset="0"/>
                <a:cs typeface="Arial" charset="0"/>
              </a:endParaRPr>
            </a:p>
            <a:p>
              <a:pPr algn="just"/>
              <a:endParaRPr lang="pt-BR" sz="2800" dirty="0" smtClean="0"/>
            </a:p>
            <a:p>
              <a:pPr algn="just"/>
              <a:endParaRPr lang="pt-BR" sz="2800" dirty="0" smtClean="0"/>
            </a:p>
            <a:p>
              <a:pPr algn="ctr"/>
              <a:r>
                <a:rPr lang="pt-BR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Essa lesão é comum nos ombros, cotovelos e mandíbulas.</a:t>
              </a:r>
              <a:endParaRPr lang="pt-P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755576" y="212725"/>
            <a:ext cx="7560840" cy="6508276"/>
            <a:chOff x="144" y="134"/>
            <a:chExt cx="5472" cy="4100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44" y="134"/>
              <a:ext cx="547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4500" b="1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LUXAÇÃO</a:t>
              </a:r>
            </a:p>
          </p:txBody>
        </p:sp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144" y="783"/>
              <a:ext cx="5424" cy="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3500" dirty="0">
                  <a:latin typeface="Arial" charset="0"/>
                  <a:cs typeface="Arial" charset="0"/>
                </a:rPr>
                <a:t> </a:t>
              </a:r>
              <a:r>
                <a:rPr lang="pt-PT" sz="3500" dirty="0">
                  <a:latin typeface="Arial" charset="0"/>
                  <a:cs typeface="Arial" charset="0"/>
                </a:rPr>
                <a:t>Os primeiros socorros são semelhantes aos da fratura fechada;</a:t>
              </a:r>
            </a:p>
            <a:p>
              <a:pPr algn="just"/>
              <a:endParaRPr lang="pt-PT" sz="3500" dirty="0">
                <a:latin typeface="Arial" charset="0"/>
                <a:cs typeface="Arial" charset="0"/>
              </a:endParaRPr>
            </a:p>
            <a:p>
              <a:pPr algn="ctr"/>
              <a:r>
                <a:rPr lang="pt-PT" sz="3500" b="1" dirty="0">
                  <a:solidFill>
                    <a:srgbClr val="FFC000"/>
                  </a:solidFill>
                  <a:latin typeface="Arial" charset="0"/>
                  <a:cs typeface="Arial" charset="0"/>
                </a:rPr>
                <a:t> </a:t>
              </a:r>
              <a:r>
                <a:rPr lang="pt-PT" sz="3500" b="1" dirty="0" smtClean="0">
                  <a:solidFill>
                    <a:srgbClr val="FFC000"/>
                  </a:solidFill>
                  <a:latin typeface="Arial" charset="0"/>
                  <a:cs typeface="Arial" charset="0"/>
                </a:rPr>
                <a:t>IMPORTANTE!</a:t>
              </a:r>
              <a:endParaRPr lang="pt-PT" sz="3500" b="1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  <a:p>
              <a:pPr algn="ctr"/>
              <a:endParaRPr lang="pt-PT" sz="3500" dirty="0">
                <a:latin typeface="Arial" charset="0"/>
                <a:cs typeface="Arial" charset="0"/>
              </a:endParaRPr>
            </a:p>
            <a:p>
              <a:pPr algn="just"/>
              <a:r>
                <a:rPr lang="pt-PT" sz="35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NÃO</a:t>
              </a:r>
              <a:r>
                <a:rPr lang="pt-PT" sz="3500" dirty="0" smtClean="0">
                  <a:latin typeface="Arial" charset="0"/>
                  <a:cs typeface="Arial" charset="0"/>
                </a:rPr>
                <a:t> </a:t>
              </a:r>
              <a:r>
                <a:rPr lang="pt-PT" sz="3500" dirty="0">
                  <a:latin typeface="Arial" charset="0"/>
                  <a:cs typeface="Arial" charset="0"/>
                </a:rPr>
                <a:t>fazer massagens na região, nem tentar colocar o osso no lugar.</a:t>
              </a:r>
              <a:endParaRPr lang="pt-BR" sz="3500" dirty="0">
                <a:latin typeface="Arial" charset="0"/>
                <a:cs typeface="Arial" charset="0"/>
              </a:endParaRPr>
            </a:p>
            <a:p>
              <a:pPr algn="just"/>
              <a:r>
                <a:rPr lang="pt-PT" sz="3500" dirty="0">
                  <a:latin typeface="Arial" charset="0"/>
                  <a:cs typeface="Arial" charset="0"/>
                </a:rPr>
                <a:t> </a:t>
              </a:r>
              <a:endParaRPr lang="pt-BR" sz="3500" dirty="0">
                <a:latin typeface="Arial" charset="0"/>
                <a:cs typeface="Arial" charset="0"/>
              </a:endParaRPr>
            </a:p>
            <a:p>
              <a:pPr algn="just"/>
              <a:endParaRPr lang="pt-BR" sz="3500" dirty="0">
                <a:latin typeface="Arial" charset="0"/>
                <a:cs typeface="Arial" charset="0"/>
              </a:endParaRPr>
            </a:p>
            <a:p>
              <a:pPr algn="just"/>
              <a:r>
                <a:rPr lang="pt-BR" sz="3500" dirty="0">
                  <a:latin typeface="Arial" charset="0"/>
                  <a:cs typeface="Arial" charset="0"/>
                </a:rPr>
                <a:t> </a:t>
              </a:r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0"/>
            <a:ext cx="6400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5400" b="1">
              <a:solidFill>
                <a:schemeClr val="accent2"/>
              </a:solidFill>
              <a:latin typeface="American Classic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667000" y="930424"/>
            <a:ext cx="3962400" cy="5191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latin typeface="Arial" charset="0"/>
              </a:rPr>
              <a:t>MEMBROS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689415" y="1837994"/>
            <a:ext cx="4000500" cy="4572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>
                <a:solidFill>
                  <a:schemeClr val="folHlink"/>
                </a:solidFill>
                <a:latin typeface="Arial" charset="0"/>
              </a:rPr>
              <a:t>SUPERIORES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28688" y="3644900"/>
            <a:ext cx="1371600" cy="457200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>
                <a:solidFill>
                  <a:schemeClr val="hlink"/>
                </a:solidFill>
                <a:latin typeface="Arial" charset="0"/>
              </a:rPr>
              <a:t>RAIZ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143501" y="3624263"/>
            <a:ext cx="18462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>
                <a:solidFill>
                  <a:srgbClr val="FF6600"/>
                </a:solidFill>
                <a:latin typeface="Arial" charset="0"/>
              </a:rPr>
              <a:t>OMBRO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448300" y="4365625"/>
            <a:ext cx="2249488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FF6600"/>
                </a:solidFill>
                <a:latin typeface="Arial" charset="0"/>
              </a:rPr>
              <a:t>BRAÇO</a:t>
            </a:r>
          </a:p>
          <a:p>
            <a:pPr eaLnBrk="0" hangingPunct="0"/>
            <a:endParaRPr lang="pt-BR">
              <a:solidFill>
                <a:srgbClr val="FF6600"/>
              </a:solidFill>
              <a:latin typeface="Arial" charset="0"/>
            </a:endParaRPr>
          </a:p>
          <a:p>
            <a:pPr eaLnBrk="0" hangingPunct="0"/>
            <a:r>
              <a:rPr lang="pt-BR">
                <a:solidFill>
                  <a:srgbClr val="FF6600"/>
                </a:solidFill>
                <a:latin typeface="Arial" charset="0"/>
              </a:rPr>
              <a:t>ANTEBRAÇO</a:t>
            </a:r>
          </a:p>
          <a:p>
            <a:pPr eaLnBrk="0" hangingPunct="0"/>
            <a:endParaRPr lang="pt-BR">
              <a:solidFill>
                <a:srgbClr val="FF6600"/>
              </a:solidFill>
              <a:latin typeface="Arial" charset="0"/>
            </a:endParaRPr>
          </a:p>
          <a:p>
            <a:pPr eaLnBrk="0" hangingPunct="0"/>
            <a:r>
              <a:rPr lang="pt-BR">
                <a:solidFill>
                  <a:srgbClr val="FF6600"/>
                </a:solidFill>
                <a:latin typeface="Arial" charset="0"/>
              </a:rPr>
              <a:t>MÃO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857250" y="5116513"/>
            <a:ext cx="2957513" cy="457200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>
                <a:solidFill>
                  <a:schemeClr val="hlink"/>
                </a:solidFill>
                <a:latin typeface="Arial" charset="0"/>
              </a:rPr>
              <a:t>PARTE LIVRE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2411413" y="3860800"/>
            <a:ext cx="3048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79" name="AutoShape 12"/>
          <p:cNvSpPr>
            <a:spLocks/>
          </p:cNvSpPr>
          <p:nvPr/>
        </p:nvSpPr>
        <p:spPr bwMode="auto">
          <a:xfrm>
            <a:off x="5334000" y="4419600"/>
            <a:ext cx="76200" cy="1752600"/>
          </a:xfrm>
          <a:prstGeom prst="leftBrace">
            <a:avLst>
              <a:gd name="adj1" fmla="val 191667"/>
              <a:gd name="adj2" fmla="val 50000"/>
            </a:avLst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3886200" y="5334000"/>
            <a:ext cx="1219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0"/>
          <p:cNvGrpSpPr>
            <a:grpSpLocks/>
          </p:cNvGrpSpPr>
          <p:nvPr/>
        </p:nvGrpSpPr>
        <p:grpSpPr bwMode="auto">
          <a:xfrm>
            <a:off x="228601" y="212727"/>
            <a:ext cx="8701057" cy="5930467"/>
            <a:chOff x="228600" y="212725"/>
            <a:chExt cx="8701088" cy="5930900"/>
          </a:xfrm>
        </p:grpSpPr>
        <p:grpSp>
          <p:nvGrpSpPr>
            <p:cNvPr id="11267" name="Group 5"/>
            <p:cNvGrpSpPr>
              <a:grpSpLocks/>
            </p:cNvGrpSpPr>
            <p:nvPr/>
          </p:nvGrpSpPr>
          <p:grpSpPr bwMode="auto">
            <a:xfrm>
              <a:off x="228600" y="212725"/>
              <a:ext cx="8686800" cy="5683250"/>
              <a:chOff x="144" y="134"/>
              <a:chExt cx="5472" cy="3580"/>
            </a:xfrm>
          </p:grpSpPr>
          <p:sp>
            <p:nvSpPr>
              <p:cNvPr id="11273" name="Rectangle 2"/>
              <p:cNvSpPr>
                <a:spLocks noChangeArrowheads="1"/>
              </p:cNvSpPr>
              <p:nvPr/>
            </p:nvSpPr>
            <p:spPr bwMode="auto">
              <a:xfrm>
                <a:off x="192" y="1281"/>
                <a:ext cx="3318" cy="2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0" hangingPunct="0">
                  <a:buSzPct val="115000"/>
                  <a:buFont typeface="Wingdings" pitchFamily="2" charset="2"/>
                  <a:buChar char="Ø"/>
                </a:pPr>
                <a:r>
                  <a:rPr lang="pt-BR" sz="3500">
                    <a:latin typeface="Arial" charset="0"/>
                    <a:cs typeface="Arial" charset="0"/>
                  </a:rPr>
                  <a:t> Dor intensa;</a:t>
                </a:r>
              </a:p>
              <a:p>
                <a:pPr algn="just" eaLnBrk="0" hangingPunct="0">
                  <a:buSzPct val="115000"/>
                </a:pPr>
                <a:r>
                  <a:rPr lang="pt-BR" sz="3500">
                    <a:latin typeface="Arial" charset="0"/>
                    <a:cs typeface="Arial" charset="0"/>
                  </a:rPr>
                  <a:t> </a:t>
                </a:r>
              </a:p>
              <a:p>
                <a:pPr algn="just" eaLnBrk="0" hangingPunct="0">
                  <a:buSzPct val="115000"/>
                  <a:buFont typeface="Wingdings" pitchFamily="2" charset="2"/>
                  <a:buChar char="Ø"/>
                </a:pPr>
                <a:r>
                  <a:rPr lang="pt-BR" sz="3500">
                    <a:latin typeface="Arial" charset="0"/>
                    <a:cs typeface="Arial" charset="0"/>
                  </a:rPr>
                  <a:t> Deformidade grosseira no local da lesão;</a:t>
                </a:r>
              </a:p>
              <a:p>
                <a:pPr algn="just" eaLnBrk="0" hangingPunct="0">
                  <a:buSzPct val="115000"/>
                </a:pPr>
                <a:r>
                  <a:rPr lang="pt-BR" sz="3500">
                    <a:latin typeface="Arial" charset="0"/>
                    <a:cs typeface="Arial" charset="0"/>
                  </a:rPr>
                  <a:t> </a:t>
                </a:r>
              </a:p>
              <a:p>
                <a:pPr algn="just" eaLnBrk="0" hangingPunct="0">
                  <a:buSzPct val="115000"/>
                  <a:buFont typeface="Wingdings" pitchFamily="2" charset="2"/>
                  <a:buChar char="Ø"/>
                </a:pPr>
                <a:r>
                  <a:rPr lang="pt-BR" sz="3500">
                    <a:latin typeface="Arial" charset="0"/>
                    <a:cs typeface="Arial" charset="0"/>
                  </a:rPr>
                  <a:t> Impossibilidade de movimentação.</a:t>
                </a:r>
              </a:p>
            </p:txBody>
          </p:sp>
          <p:sp>
            <p:nvSpPr>
              <p:cNvPr id="11274" name="Rectangle 3"/>
              <p:cNvSpPr>
                <a:spLocks noChangeArrowheads="1"/>
              </p:cNvSpPr>
              <p:nvPr/>
            </p:nvSpPr>
            <p:spPr bwMode="auto">
              <a:xfrm>
                <a:off x="144" y="731"/>
                <a:ext cx="547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20000"/>
                </a:pPr>
                <a:r>
                  <a:rPr lang="pt-BR" sz="3500" b="1" dirty="0" smtClean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MANIFESTAÇÕES </a:t>
                </a:r>
                <a:r>
                  <a:rPr lang="pt-BR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CLÍNICAS  </a:t>
                </a:r>
                <a:endParaRPr lang="pt-BR" sz="3500" b="1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1275" name="Rectangle 5"/>
              <p:cNvSpPr>
                <a:spLocks noChangeArrowheads="1"/>
              </p:cNvSpPr>
              <p:nvPr/>
            </p:nvSpPr>
            <p:spPr bwMode="auto">
              <a:xfrm>
                <a:off x="144" y="134"/>
                <a:ext cx="5472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4500" b="1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LUXAÇÃO</a:t>
                </a:r>
              </a:p>
            </p:txBody>
          </p:sp>
        </p:grpSp>
        <p:grpSp>
          <p:nvGrpSpPr>
            <p:cNvPr id="11268" name="Grupo 8"/>
            <p:cNvGrpSpPr>
              <a:grpSpLocks/>
            </p:cNvGrpSpPr>
            <p:nvPr/>
          </p:nvGrpSpPr>
          <p:grpSpPr bwMode="auto">
            <a:xfrm>
              <a:off x="5572125" y="1857375"/>
              <a:ext cx="3357563" cy="4286250"/>
              <a:chOff x="5572132" y="1857364"/>
              <a:chExt cx="3357586" cy="4286281"/>
            </a:xfrm>
          </p:grpSpPr>
          <p:pic>
            <p:nvPicPr>
              <p:cNvPr id="11270" name="BLOGGER_PHOTO_ID_5136428779027068194" descr="http://bp0.blogger.com/_XbT5CFVQAXs/R0hCwrQAdSI/AAAAAAAAAHE/2aHt8AiEDHY/s320/radiografia+da+luxa%C3%A7%C3%A3o+de+joelho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72132" y="1857364"/>
                <a:ext cx="3357586" cy="4286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tângulo 6"/>
              <p:cNvSpPr/>
              <p:nvPr/>
            </p:nvSpPr>
            <p:spPr bwMode="auto">
              <a:xfrm>
                <a:off x="5572151" y="5643976"/>
                <a:ext cx="1000135" cy="500102"/>
              </a:xfrm>
              <a:prstGeom prst="rect">
                <a:avLst/>
              </a:prstGeom>
              <a:solidFill>
                <a:schemeClr val="accent4">
                  <a:lumMod val="10000"/>
                </a:schemeClr>
              </a:solidFill>
              <a:ln w="9525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Retângulo 7"/>
              <p:cNvSpPr/>
              <p:nvPr/>
            </p:nvSpPr>
            <p:spPr bwMode="auto">
              <a:xfrm>
                <a:off x="8083602" y="5631275"/>
                <a:ext cx="809633" cy="500102"/>
              </a:xfrm>
              <a:prstGeom prst="rect">
                <a:avLst/>
              </a:prstGeom>
              <a:solidFill>
                <a:schemeClr val="accent4">
                  <a:lumMod val="10000"/>
                </a:schemeClr>
              </a:solidFill>
              <a:ln w="9525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upo 11"/>
          <p:cNvGrpSpPr>
            <a:grpSpLocks/>
          </p:cNvGrpSpPr>
          <p:nvPr/>
        </p:nvGrpSpPr>
        <p:grpSpPr bwMode="auto">
          <a:xfrm>
            <a:off x="228601" y="136527"/>
            <a:ext cx="8701057" cy="5935235"/>
            <a:chOff x="228600" y="136525"/>
            <a:chExt cx="8701118" cy="5935681"/>
          </a:xfrm>
        </p:grpSpPr>
        <p:grpSp>
          <p:nvGrpSpPr>
            <p:cNvPr id="12293" name="Group 6"/>
            <p:cNvGrpSpPr>
              <a:grpSpLocks/>
            </p:cNvGrpSpPr>
            <p:nvPr/>
          </p:nvGrpSpPr>
          <p:grpSpPr bwMode="auto">
            <a:xfrm>
              <a:off x="228600" y="136525"/>
              <a:ext cx="8686800" cy="1697038"/>
              <a:chOff x="144" y="86"/>
              <a:chExt cx="5472" cy="1069"/>
            </a:xfrm>
          </p:grpSpPr>
          <p:sp>
            <p:nvSpPr>
              <p:cNvPr id="12300" name="Rectangle 3"/>
              <p:cNvSpPr>
                <a:spLocks noChangeArrowheads="1"/>
              </p:cNvSpPr>
              <p:nvPr/>
            </p:nvSpPr>
            <p:spPr bwMode="auto">
              <a:xfrm>
                <a:off x="144" y="758"/>
                <a:ext cx="5472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20000"/>
                </a:pPr>
                <a:r>
                  <a:rPr lang="en-US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pt-BR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MANIFESTAÇÕES CLÍNICAS</a:t>
                </a:r>
                <a:endParaRPr lang="pt-BR" sz="3500" b="1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2301" name="Rectangle 5"/>
              <p:cNvSpPr>
                <a:spLocks noChangeArrowheads="1"/>
              </p:cNvSpPr>
              <p:nvPr/>
            </p:nvSpPr>
            <p:spPr bwMode="auto">
              <a:xfrm>
                <a:off x="144" y="86"/>
                <a:ext cx="5472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4500" b="1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LUXAÇÃO</a:t>
                </a:r>
              </a:p>
            </p:txBody>
          </p:sp>
        </p:grpSp>
        <p:pic>
          <p:nvPicPr>
            <p:cNvPr id="12294" name="BLOGGER_PHOTO_ID_5136428375300142354" descr="http://bp2.blogger.com/_XbT5CFVQAXs/R0hCZLQAdRI/AAAAAAAAAG8/nruOYEfLtlE/s320/luxa%C3%A7%C3%A3o+de+joelh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928802"/>
              <a:ext cx="4071966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BLOGGER_PHOTO_ID_5136428005932954882" descr="http://bp0.blogger.com/_XbT5CFVQAXs/R0hCDrQAdQI/AAAAAAAAAG0/ywZwpCZNzKw/s320/luxa%C3%A7%C3%A3o+de+tornozel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6314" y="1928802"/>
              <a:ext cx="4143404" cy="414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 bwMode="auto">
            <a:xfrm>
              <a:off x="4786345" y="4500891"/>
              <a:ext cx="785818" cy="5001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solidFill>
                <a:schemeClr val="bg2">
                  <a:lumMod val="10000"/>
                  <a:lumOff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7273974" y="5631276"/>
              <a:ext cx="1643075" cy="4286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/>
          </p:nvSpPr>
          <p:spPr bwMode="auto">
            <a:xfrm>
              <a:off x="3702074" y="5559833"/>
              <a:ext cx="869956" cy="4286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441326" y="5501091"/>
              <a:ext cx="785819" cy="4873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1176865" y="5974601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5122" name="Picture 2" descr="Resultado de imagem para lux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26469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6146" name="Picture 2" descr="Resultado de imagem para lux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7768039" cy="53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68314" y="620689"/>
            <a:ext cx="8218487" cy="5953152"/>
          </a:xfrm>
        </p:spPr>
        <p:txBody>
          <a:bodyPr>
            <a:normAutofit/>
          </a:bodyPr>
          <a:lstStyle/>
          <a:p>
            <a:pPr algn="ctr" eaLnBrk="1" hangingPunct="1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Imobilização</a:t>
            </a:r>
          </a:p>
          <a:p>
            <a:pPr algn="ctr" eaLnBrk="1" hangingPunct="1">
              <a:buNone/>
            </a:pPr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procedimento garante, além da diminuição da dor, a redução da possibilidade do agravamento. </a:t>
            </a:r>
          </a:p>
          <a:p>
            <a:pPr algn="ctr" eaLnBrk="1" hangingPunct="1">
              <a:buNone/>
            </a:pP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Reduzindo a dor, estaremos reduzindo o estresse, que é um grave componente da sintomatologia.</a:t>
            </a:r>
          </a:p>
          <a:p>
            <a:pPr algn="ctr" eaLnBrk="1" hangingPunct="1">
              <a:buFont typeface="Georgia" pitchFamily="18" charset="0"/>
              <a:buNone/>
            </a:pPr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590844" y="717452"/>
            <a:ext cx="7863456" cy="498924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imobilização, converse sempre com a vítima.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vítima deve sentir-se confortável.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 movimentos leves com as mãos, movimentando a parte afetada somente se necessário.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Suspeite sempre de outras lesões, além da mais evidente.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14291"/>
            <a:ext cx="8229600" cy="857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PRINCÍPIOS BÁSICOS  IMOBILIZAÇÃO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98806"/>
            <a:ext cx="8784976" cy="5575033"/>
          </a:xfrm>
        </p:spPr>
        <p:txBody>
          <a:bodyPr>
            <a:normAutofit lnSpcReduction="10000"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Imobilizar antes de movimentar a vítima.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Cortar a roupa que estiver sobre a parte afetada, caso não seja possível visualizar a lesão.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ferimentos, por exemplo pontas de osso, com gazes ou pano limpo. Respeitar sempre a posição encontrada, não fazendo nenhuma correção ou tração, na tentativa de deixá-la "normal".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Respeitar sempre a posição em que a vítima sentir menos dor (posição antiálgica).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e fixar a tala de imobilização sempre em uma articulação acima e outra abaixo do local afetado.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14290"/>
            <a:ext cx="8229600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PRINCÍPIOS BÁSICOS SOBRE A IMOBOLIZAÇÃO</a:t>
            </a:r>
            <a:endParaRPr lang="pt-BR" dirty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09489" y="1871003"/>
            <a:ext cx="8834511" cy="470283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possível, elevar a parte machucada para diminuir o edema e a dor.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apertar excessivamente as amarrações, muito menos fixá-las sobre o local afetado.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Acolchoar os espaços entre as talas e o corpo, utilizando toalhas, tecidos etc.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Utilizar amarrações de tecidos largas o suficiente para não garrotear e impedir a circulação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11188" y="214291"/>
            <a:ext cx="8229600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FRATURAS NA COLUNA VERTEBRAL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84313"/>
            <a:ext cx="8643998" cy="508952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Fraturas na coluna são consideradas graves e com grande possibilidade de causarem sequelas.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lesões são originárias de grandes acidentes e traumas como: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uedas de altura, atropelamentos, colisões de automóveis ou motocicletas, acidentes de mergulho e até FAF.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911" y="2433711"/>
            <a:ext cx="7855521" cy="3501421"/>
          </a:xfrm>
        </p:spPr>
        <p:txBody>
          <a:bodyPr>
            <a:noAutofit/>
          </a:bodyPr>
          <a:lstStyle/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e sintomas indicativos de lesão na coluna: 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Paralisia 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"Formigamento". 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 respiratória. 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do controle da evacuação e urina. </a:t>
            </a:r>
          </a:p>
          <a:p>
            <a:pPr marL="566928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99591" y="686780"/>
            <a:ext cx="7076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defTabSz="457200" fontAlgn="auto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b="1" dirty="0">
                <a:latin typeface="Garamond" panose="02020404030301010803"/>
              </a:rPr>
              <a:t>Estes sinais e sintomas dependem da intensidade e local afetado da coluna.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304800"/>
            <a:ext cx="6400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5400" b="1">
              <a:solidFill>
                <a:schemeClr val="accent2"/>
              </a:solidFill>
              <a:latin typeface="American Classic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843808" y="1021819"/>
            <a:ext cx="3962400" cy="5191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dirty="0">
                <a:latin typeface="Arial" charset="0"/>
              </a:rPr>
              <a:t>MEMBROS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499770" y="1875366"/>
            <a:ext cx="3957637" cy="45720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>
                <a:solidFill>
                  <a:schemeClr val="folHlink"/>
                </a:solidFill>
                <a:latin typeface="Arial" charset="0"/>
              </a:rPr>
              <a:t>INFERIORES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338264" y="3933825"/>
            <a:ext cx="930275" cy="457200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chemeClr val="hlink"/>
                </a:solidFill>
                <a:latin typeface="Arial" charset="0"/>
              </a:rPr>
              <a:t>RAIZ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643564" y="3943350"/>
            <a:ext cx="1670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pt-BR">
                <a:solidFill>
                  <a:srgbClr val="FF6600"/>
                </a:solidFill>
                <a:latin typeface="Arial" charset="0"/>
              </a:rPr>
              <a:t>QUADRIL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638800" y="4581525"/>
            <a:ext cx="152558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pt-BR" dirty="0">
                <a:solidFill>
                  <a:srgbClr val="FF6600"/>
                </a:solidFill>
                <a:latin typeface="Arial" charset="0"/>
              </a:rPr>
              <a:t>COXA</a:t>
            </a:r>
          </a:p>
          <a:p>
            <a:pPr eaLnBrk="0" hangingPunct="0"/>
            <a:r>
              <a:rPr lang="pt-BR" dirty="0" smtClean="0">
                <a:solidFill>
                  <a:srgbClr val="FF6600"/>
                </a:solidFill>
                <a:latin typeface="Arial" charset="0"/>
              </a:rPr>
              <a:t>PERNA</a:t>
            </a:r>
            <a:endParaRPr lang="pt-BR" dirty="0">
              <a:solidFill>
                <a:srgbClr val="FF6600"/>
              </a:solidFill>
              <a:latin typeface="Arial" charset="0"/>
            </a:endParaRPr>
          </a:p>
          <a:p>
            <a:pPr eaLnBrk="0" hangingPunct="0"/>
            <a:r>
              <a:rPr lang="pt-BR" dirty="0" smtClean="0">
                <a:solidFill>
                  <a:srgbClr val="FF6600"/>
                </a:solidFill>
                <a:latin typeface="Arial" charset="0"/>
              </a:rPr>
              <a:t>PÉ</a:t>
            </a:r>
            <a:endParaRPr lang="pt-BR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208882" y="5065085"/>
            <a:ext cx="2297112" cy="457200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pt-BR" dirty="0">
                <a:solidFill>
                  <a:schemeClr val="hlink"/>
                </a:solidFill>
                <a:latin typeface="Arial" charset="0"/>
              </a:rPr>
              <a:t>PARTE LIVRE</a:t>
            </a: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2357438" y="4191000"/>
            <a:ext cx="3048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03" name="AutoShape 12"/>
          <p:cNvSpPr>
            <a:spLocks/>
          </p:cNvSpPr>
          <p:nvPr/>
        </p:nvSpPr>
        <p:spPr bwMode="auto">
          <a:xfrm>
            <a:off x="5470525" y="4419730"/>
            <a:ext cx="76200" cy="1752600"/>
          </a:xfrm>
          <a:prstGeom prst="leftBrace">
            <a:avLst>
              <a:gd name="adj1" fmla="val 1916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4030394" y="5293685"/>
            <a:ext cx="1219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683568" y="887253"/>
            <a:ext cx="8064897" cy="5073280"/>
            <a:chOff x="168275" y="212725"/>
            <a:chExt cx="8761413" cy="5073650"/>
          </a:xfrm>
        </p:grpSpPr>
        <p:grpSp>
          <p:nvGrpSpPr>
            <p:cNvPr id="4" name="Group 1028"/>
            <p:cNvGrpSpPr>
              <a:grpSpLocks/>
            </p:cNvGrpSpPr>
            <p:nvPr/>
          </p:nvGrpSpPr>
          <p:grpSpPr bwMode="auto">
            <a:xfrm>
              <a:off x="214313" y="212725"/>
              <a:ext cx="8715375" cy="2028825"/>
              <a:chOff x="135" y="134"/>
              <a:chExt cx="5490" cy="1278"/>
            </a:xfrm>
          </p:grpSpPr>
          <p:sp>
            <p:nvSpPr>
              <p:cNvPr id="3" name="Rectangle 1026"/>
              <p:cNvSpPr>
                <a:spLocks noChangeArrowheads="1"/>
              </p:cNvSpPr>
              <p:nvPr/>
            </p:nvSpPr>
            <p:spPr bwMode="auto">
              <a:xfrm>
                <a:off x="135" y="134"/>
                <a:ext cx="549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4500" b="1" dirty="0">
                    <a:solidFill>
                      <a:schemeClr val="tx2"/>
                    </a:solidFill>
                    <a:latin typeface="Arial" charset="0"/>
                    <a:cs typeface="Times New Roman" pitchFamily="18" charset="0"/>
                  </a:rPr>
                  <a:t>FRATURAS</a:t>
                </a:r>
                <a:endParaRPr lang="pt-BR" sz="45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488" name="Rectangle 1027"/>
              <p:cNvSpPr>
                <a:spLocks noChangeArrowheads="1"/>
              </p:cNvSpPr>
              <p:nvPr/>
            </p:nvSpPr>
            <p:spPr bwMode="auto">
              <a:xfrm>
                <a:off x="144" y="675"/>
                <a:ext cx="5472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buSzPct val="120000"/>
                </a:pPr>
                <a:r>
                  <a:rPr lang="pt-BR" sz="3500" b="1" dirty="0" smtClean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LESÃO </a:t>
                </a:r>
                <a:r>
                  <a:rPr lang="pt-BR" sz="3500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DA COLUNA VERTEBRAL</a:t>
                </a:r>
              </a:p>
              <a:p>
                <a:pPr algn="just">
                  <a:buSzPct val="120000"/>
                </a:pPr>
                <a:endParaRPr lang="en-US" sz="3500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20484" name="Picture 2" descr="http://webleones.home.sapo.pt/lesao/fratsem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275" y="1770063"/>
              <a:ext cx="4214813" cy="351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4" descr="http://webleones.home.sapo.pt/lesao/fratdesl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5" y="1785938"/>
              <a:ext cx="4500563" cy="350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19205"/>
            <a:ext cx="7704856" cy="37159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lesão Traumática da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raqui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(coluna) e medula espinhal resultando em algum grau de comprometimento temporário ou permanente das funções neurológicas. </a:t>
            </a:r>
          </a:p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Cerca de 5% dos doentes com trauma crânio encefálico, apresentam, também, uma lesão na coluna, e reciprocamente, 25% do doentes com trauma de coluna têm, pelo menos, TCE leve.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TRAUMATISMO RAQUI-MEDULAR (TRM)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08721"/>
            <a:ext cx="7704856" cy="502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medula espinhal é a continuação do cérebro. Milhares de finíssimos filamentos nervosos (canal vertebral até músculos dos braços, mãos, pernas pés e em todas as glândulas e vísceras). </a:t>
            </a:r>
          </a:p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Levam sensações de dor, frio, calor para o cérebro e trazem de volta as respostas como por exemplo o estímulo para as contrações dos músculos.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43" y="590843"/>
            <a:ext cx="7941597" cy="53442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mais alta a lesão mais grave o quadro clínico e o tratamento envolve alto custo econômico e social, tendo como maior causa acidentes de trânsitos e acometendo em sua maioria homens jovens.</a:t>
            </a:r>
          </a:p>
          <a:p>
            <a:pPr algn="ctr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traumas fechados geralmente são uma combinação de forças de contusão, compressão, rotação e</a:t>
            </a:r>
          </a:p>
          <a:p>
            <a:pPr algn="ctr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tração (mergulho em águas rasas, FAF), Locais mais comuns – C5-6-7 e T11-12 e L1.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764704"/>
            <a:ext cx="7868097" cy="5195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lesões ocorrem por: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Flexão, extensão, rotação, compressão por impacto axial ou combinação desses mecanismos.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Achatamento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Fratura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cominutiva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Fratura luxação – articulação intervertebral e pedículos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Mecanismo de Trauma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Raqui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Medular com fratura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Mecanismo de Trauma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Raqui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Medular sem fratura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Extrusão de disco – Vetor de força axial.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Queda vertical de pé ou sobre glúteos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43" y="534572"/>
            <a:ext cx="7941597" cy="5400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suspeitar de TRM: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Politraumatizado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Vítimas inconscientes que sofreram algum tipo de trauma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Dor ou deformidade em qualquer região da coluna vertebral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Traumatismo facial grave ou traumatismo de crânio fechado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"Formigamento"  ou paralisia de qualquer parte do corpo abaixo do pescoço.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Mergulho em água rasa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00464"/>
            <a:ext cx="8534400" cy="120013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654" y="1364566"/>
            <a:ext cx="7665201" cy="4570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Paraplegia – paralisia de ambas as pernas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Quadriplegia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Tetraplegia – paralisia de ambos os braços e pernas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Hemiplegia – paralisia do braço e perna do mesmo lado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99330" name="Picture 2" descr="Resultado de imagem para paraple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56709"/>
            <a:ext cx="478155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Resultado de imagem para paraple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357718" cy="4929222"/>
          </a:xfrm>
          <a:prstGeom prst="rect">
            <a:avLst/>
          </a:prstGeom>
          <a:noFill/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Conduta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588" y="1434905"/>
            <a:ext cx="7858860" cy="4500227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Restaurar vias aéreas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Ventilação adequada (lesões cervicais podem causar paralisia da musculatura torácica)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Controle de hemorragia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Imobilização antes mesmo de qualquer mobilização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Sempre que necessária mobilização, executá-la em bloco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cateterismo vesical-SN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Cuidado com integridade cutânea</a:t>
            </a:r>
          </a:p>
          <a:p>
            <a:pPr algn="ctr">
              <a:buNone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ao choque medular ou neurogênico – hipotensão, </a:t>
            </a: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bradicardia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vasodilatação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5" y="260648"/>
            <a:ext cx="6798734" cy="1303867"/>
          </a:xfrm>
        </p:spPr>
        <p:txBody>
          <a:bodyPr/>
          <a:lstStyle/>
          <a:p>
            <a:r>
              <a:rPr lang="pt-BR" dirty="0" smtClean="0"/>
              <a:t>Sinais sugestivos de TRM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978" y="1223890"/>
            <a:ext cx="7913462" cy="47112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Arreflexia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flácida/liberação esfíncter anal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respiração diafragmática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de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fletir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incapacidade de estender o antebraço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resposta dolorosa apenas acima da clavícula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hipotensão +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bradicardia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hipovolemia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riapismo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5753" y="858129"/>
            <a:ext cx="6779847" cy="50770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osso é uma estrutura formada por tecido ósseo, um tipo de tecido conjuntivo muito rígido caracterizado pela presença de cálcio, fibras de colágeno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proteoglicanos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São órgãos esbranquiçados e duros que se unem aos demais por articulações para formar o esqueleto do corpo.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prstClr val="black"/>
                </a:solidFill>
              </a:rPr>
              <a:t>Profª Andréia Silva</a:t>
            </a:r>
            <a:endParaRPr lang="pt-BR">
              <a:solidFill>
                <a:prstClr val="black"/>
              </a:solidFill>
            </a:endParaRPr>
          </a:p>
        </p:txBody>
      </p:sp>
      <p:pic>
        <p:nvPicPr>
          <p:cNvPr id="3074" name="Picture 2" descr="Imagem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0887" y="2810813"/>
            <a:ext cx="6686549" cy="2262781"/>
          </a:xfrm>
        </p:spPr>
        <p:txBody>
          <a:bodyPr/>
          <a:lstStyle/>
          <a:p>
            <a:r>
              <a:rPr lang="pt-BR" b="1" dirty="0" smtClean="0"/>
              <a:t>Ataduras / Bandagens </a:t>
            </a:r>
            <a:endParaRPr lang="pt-BR" b="1" dirty="0"/>
          </a:p>
        </p:txBody>
      </p:sp>
      <p:pic>
        <p:nvPicPr>
          <p:cNvPr id="39940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963" y="210185"/>
            <a:ext cx="1671977" cy="2229303"/>
          </a:xfrm>
          <a:prstGeom prst="rect">
            <a:avLst/>
          </a:prstGeom>
          <a:noFill/>
        </p:spPr>
      </p:pic>
      <p:pic>
        <p:nvPicPr>
          <p:cNvPr id="39942" name="Picture 6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29" y="235132"/>
            <a:ext cx="1547948" cy="2129246"/>
          </a:xfrm>
          <a:prstGeom prst="rect">
            <a:avLst/>
          </a:prstGeom>
          <a:noFill/>
        </p:spPr>
      </p:pic>
      <p:pic>
        <p:nvPicPr>
          <p:cNvPr id="39944" name="Picture 8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7198" y="209007"/>
            <a:ext cx="1636122" cy="2129245"/>
          </a:xfrm>
          <a:prstGeom prst="rect">
            <a:avLst/>
          </a:prstGeom>
          <a:noFill/>
        </p:spPr>
      </p:pic>
      <p:pic>
        <p:nvPicPr>
          <p:cNvPr id="39946" name="Picture 10" descr="Resultado de imagem para bandagem circu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7797" y="261740"/>
            <a:ext cx="2018212" cy="210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"/>
            <a:ext cx="6798734" cy="2219204"/>
          </a:xfrm>
        </p:spPr>
        <p:txBody>
          <a:bodyPr/>
          <a:lstStyle/>
          <a:p>
            <a:r>
              <a:rPr lang="pt-BR" b="1" dirty="0" smtClean="0"/>
              <a:t>Atadura ou bandagem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565" y="1423852"/>
            <a:ext cx="8688107" cy="4675197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uma faixa usada para envolver, fixar e proteger partes lesadas,ou ainda, manter curativos e talas na posição correta. As ataduras mais usadas são as de gaze, crepe e elástico.</a:t>
            </a: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Resultado de imagem para atadura de ga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574" y="2933546"/>
            <a:ext cx="1940718" cy="2834639"/>
          </a:xfrm>
          <a:prstGeom prst="rect">
            <a:avLst/>
          </a:prstGeom>
          <a:noFill/>
        </p:spPr>
      </p:pic>
      <p:pic>
        <p:nvPicPr>
          <p:cNvPr id="1331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916" y="2933546"/>
            <a:ext cx="2337367" cy="3116490"/>
          </a:xfrm>
          <a:prstGeom prst="rect">
            <a:avLst/>
          </a:prstGeom>
          <a:noFill/>
        </p:spPr>
      </p:pic>
      <p:pic>
        <p:nvPicPr>
          <p:cNvPr id="13318" name="Picture 6" descr="Resultado de imagem para atadura de gaze"/>
          <p:cNvPicPr>
            <a:picLocks noChangeAspect="1" noChangeArrowheads="1"/>
          </p:cNvPicPr>
          <p:nvPr/>
        </p:nvPicPr>
        <p:blipFill>
          <a:blip r:embed="rId4"/>
          <a:srcRect t="20566" b="7862"/>
          <a:stretch>
            <a:fillRect/>
          </a:stretch>
        </p:blipFill>
        <p:spPr bwMode="auto">
          <a:xfrm>
            <a:off x="789857" y="2933546"/>
            <a:ext cx="2954587" cy="281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0914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São vários os tipos de bandagem, especificas para cada caso, e várias são as técnicas que os profissionais de saúde devem saber para aplicá-la.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Finalidades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exercer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pressão sobre uma parte do corpo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imobilizar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região;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curativos, proteger feridas, manter estética no curativo;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possibilidade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maior mobilidade (nutrição da cartilagem, evitar atrofia muscular, trabalho linfático e venoso);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Tamanho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 ataduras apresentam-se diferenciadas em comprimento e larguras, sendo recomendados: 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Dedos .......................................2,0 cm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Mão e pé....................................4 a 5 cm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Cabeça e olhos...........................5 a 6 cm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Braço e perna.............................5 a 7 cm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Ombro e tórax............................7 a 10 cm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Quadril, coxa e abdome..............15 a 20 cm.</a:t>
            </a: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"/>
            <a:ext cx="6798734" cy="1340767"/>
          </a:xfrm>
        </p:spPr>
        <p:txBody>
          <a:bodyPr/>
          <a:lstStyle/>
          <a:p>
            <a:r>
              <a:rPr lang="pt-BR" b="1" dirty="0" smtClean="0"/>
              <a:t>Método de enfaixamento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2495" y="908720"/>
            <a:ext cx="8503919" cy="5779463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01.	Deve-se explicar o que vai fazer ao paciente antes de se iniciar o procedimento.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02.	Colocar-se de frente para o paciente.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03.	Colocar a atadura sobre o segmento corporal, de modo que o rolo se abra para cima.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04.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Segurar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extremidade com a mão esquerda, enquanto a direita leva o rolo.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05.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Ao passar a atadura, as duas mãos devem tracionar o rolo uniformemente.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06.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Desenrolar a atadura à medida que for atingindo a superfície corporal.</a:t>
            </a:r>
          </a:p>
        </p:txBody>
      </p:sp>
    </p:spTree>
    <p:extLst>
      <p:ext uri="{BB962C8B-B14F-4D97-AF65-F5344CB8AC3E}">
        <p14:creationId xmlns:p14="http://schemas.microsoft.com/office/powerpoint/2010/main" val="8116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"/>
            <a:ext cx="6798734" cy="1340767"/>
          </a:xfrm>
        </p:spPr>
        <p:txBody>
          <a:bodyPr/>
          <a:lstStyle/>
          <a:p>
            <a:r>
              <a:rPr lang="pt-BR" b="1" dirty="0" smtClean="0"/>
              <a:t>Método de enfaixamento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1" y="1052736"/>
            <a:ext cx="8631282" cy="52836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07.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Correr com o rolo sempre da esquerda para a direita.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08.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Todas as voltas deverão sempre percorrer o caminho mais curto; do contrário deslocam-se com facilidade.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09.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A porção terminal da atadura não deverá ser aplicada em parte do corpo que se estreita porque se desajusta facilmente.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10.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A largura da atadura deve ser de acordo com o diâmetro do membro ou parte do corpo a ser enfaixado.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11.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Caso queira exercer compressão maior, as ataduras deverão ser acolchoadas.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12.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Caso seja necessário um segundo rolo de atadura, coloca-se a sua extremidade inicial sob a extremidade terminal primeira.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13.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	Para se retirar a atadura caso ela esteja aderente, deve-se umedece-la com soro fisiológico aquecido. Devem ser removidas com luvas e colocadas em saco plástico. Ao retira-la deve-se ir gradativamente enrolando-a.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260" y="1"/>
            <a:ext cx="6683765" cy="979714"/>
          </a:xfrm>
        </p:spPr>
        <p:txBody>
          <a:bodyPr/>
          <a:lstStyle/>
          <a:p>
            <a:r>
              <a:rPr lang="pt-BR" b="1" dirty="0" smtClean="0"/>
              <a:t>TIPOS DE BANDAGEM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20887"/>
            <a:ext cx="7272808" cy="40185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CIRCULAR: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 da faixa superpõe completamente a volta anterior. </a:t>
            </a:r>
          </a:p>
          <a:p>
            <a:pPr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	Finalidade: 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Prende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 faixa na primeira e na última volta, cobre uma parte do corpo de tamanho reduzido (por exemplo, dedo da mão ou do pé). 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979715"/>
            <a:ext cx="3795530" cy="22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209" y="577555"/>
            <a:ext cx="4598938" cy="91439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BANDAGEM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8597"/>
            <a:ext cx="8094672" cy="4730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ESPIRAL: 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faixa vai subindo pela parte do corpo e cada volta vai se sobrepondo à volta anterior cobrindo a metade ou dois terços da faixa. 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Finalidade: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Cobre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partes cilíndricas do corpo, tais como, cintura ou extremidades superiores.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47" y="508720"/>
            <a:ext cx="3429000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3502804" cy="82296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BANDAGEM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683" y="1708597"/>
            <a:ext cx="8358034" cy="4730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ESPIRAL INVERSA: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 exige uma torção (inversa) da faixa na metade do caminho de cada rotação. </a:t>
            </a: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Finalidade: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Cobre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partes do corpo em forma de cone, tais como, o antebraço, coxa ou panturrilha; é útil com bandagens inelásticas, tais como, gaze ou flanela.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293"/>
            <a:ext cx="3467637" cy="21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93188" name="Picture 4" descr="Resultado de imagem para sistema axial e apendic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9237" y="1048922"/>
            <a:ext cx="3252969" cy="84908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BANDAGEM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928" y="2276871"/>
            <a:ext cx="8660675" cy="416256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Cruzada ou em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OITO: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Rotações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faixa em superposições oblíquas e alternadas, subindo e descendo sobre a parte enfaixada; cada volta cruza a anterior para formar a figura de um oito. </a:t>
            </a:r>
          </a:p>
          <a:p>
            <a:pPr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Finalidade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Cobre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articulações; o ajuste apertado de faixa fornece uma excelente imobilização.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978"/>
            <a:ext cx="3943769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3" y="613954"/>
            <a:ext cx="3862844" cy="73152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BANDAGEM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23852"/>
            <a:ext cx="7645458" cy="44942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RECORRENTE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faixa é primeiramente segura com duas voltas circulares ao redor da extremidade proximal da parte do corpo em questão; faz-se uma meia-volta perpendicular para cima a partir da ponta da faixa; o corpo da afixa é trazido sobre a extremidade distal da parte do corpo a ser coberta e cada volta é dobrada sobre si mesma. </a:t>
            </a:r>
          </a:p>
          <a:p>
            <a:pPr algn="just">
              <a:buNone/>
            </a:pP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Finalidade: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Cobre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partes irregulares do corpo, tais como, a cabeça ou um membro amputado.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45767"/>
            <a:ext cx="3390364" cy="20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"/>
            <a:ext cx="6798734" cy="1268759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Observações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708" y="1041009"/>
            <a:ext cx="8581292" cy="48941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atadura deve ser bem feita e apresentar aspecto agradável;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aplicar uma atadura observar o local e a extensão da lesão, as condições da circulação e a presença de lesões ou edema;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passar uma atadura, evitar pregas e rugas;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ataduras devem ficar firmes, indeslocáveis, adaptando-se as formas corporais, sem serem muito apertadas;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controlar as condições de irrigação sanguínea, é necessário deixar descobertas as extremidades (dedos da mão e do pé);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Ao enfaixar um membro, colocá-lo em posição funcional;</a:t>
            </a:r>
          </a:p>
          <a:p>
            <a:pPr>
              <a:buNone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talas para imobilização devem ser resistentes e leves.</a:t>
            </a:r>
          </a:p>
          <a:p>
            <a:pPr>
              <a:buNone/>
            </a:pPr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647114"/>
            <a:ext cx="7848872" cy="528801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que duas superfícies corporais fiquem em contato, para evitar lesões ou aderências, portanto, protegê-los com algodão ou gaze;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voltas deverão sempre percorrer o caminho mais curto, para evitar que se soltem com facilidade;</a:t>
            </a:r>
          </a:p>
          <a:p>
            <a:pPr algn="just">
              <a:buNone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porção terminal da atadura não deverá ser aplicada em parte do corpo que se estreita, porque se desajusta facilmente, nem sobre a lesão, porque pode traumatizar;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82880"/>
            <a:ext cx="8534400" cy="10450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Bandagem sobre curativos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773722"/>
            <a:ext cx="7983801" cy="532532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NUNCA 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 ser aplicada diretamente sobre uma ferida ou 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Como agir em caso de queimaduras"/>
              </a:rPr>
              <a:t>QUEIMADURA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preciso fazer curativos com gaze.</a:t>
            </a:r>
          </a:p>
          <a:p>
            <a:pPr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bandagem é aplicada de baixo para cima, a partir das extremidades até a raiz de um membro, para não dificultar a circulação venosa. 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Também é recomendado que venha de dentro para fora, ou seja, as voltas sejam feitas da esquerda para a direita. </a:t>
            </a:r>
          </a:p>
          <a:p>
            <a:pPr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 deve ficar apertada o suficiente, mas não deve impedir a </a:t>
            </a:r>
            <a:r>
              <a:rPr lang="pt-BR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tooltip="Má circulação: sintomas, causas e tratamento"/>
              </a:rPr>
              <a:t>CIRCULAÇÃO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sanguínea. Deve ser retirada imediatamente se a pessoa ferida se sentir incomodada, se queixar de dormência ou diminuição da sensibilidade nos dedos.</a:t>
            </a:r>
          </a:p>
          <a:p>
            <a:pPr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Quando vedamos um membro, sempre deixamos os dedos descobertos. Isso permite verificar a circulação sanguínea. Se for sobre o braço, a mão deve ser posicionada um pouco acima do nível do cotovelo e todas as bijuterias devem ser removidas.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Bandagem Triangular</a:t>
            </a:r>
            <a:endParaRPr lang="pt-BR" dirty="0"/>
          </a:p>
        </p:txBody>
      </p:sp>
      <p:pic>
        <p:nvPicPr>
          <p:cNvPr id="5" name="Picture 2" descr="Resultado de imagem para bandagens triangulo pp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15106" cy="4175760"/>
          </a:xfrm>
          <a:prstGeom prst="rect">
            <a:avLst/>
          </a:prstGeom>
          <a:noFill/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sultado de imagem para animaÃ§Ã£o mumia 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714" y="522515"/>
            <a:ext cx="3654335" cy="586522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99654" y="1306286"/>
            <a:ext cx="5036122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Vamos Praticar!!!!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168" y="287383"/>
            <a:ext cx="6683765" cy="103196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REFERÊNCIAS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725" y="1866363"/>
            <a:ext cx="8699863" cy="377762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AMARAL,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M.L.Manual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de Introdução à Enfermagem- técnicas básicas. Apostila da Cruz Vermelha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Brasileira. Belo Horizonte, 2008.</a:t>
            </a:r>
          </a:p>
          <a:p>
            <a:pPr marL="0" indent="0"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DEALEY, C. Cuidados de feridas. 2ed. Editora Atheneu, São Paulo,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2001. </a:t>
            </a:r>
          </a:p>
          <a:p>
            <a:pPr marL="0" indent="0" algn="just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KNEESHAW, D. Bandagem de ombro no meio clínico. Trabalho apresentado em uma reunião clínica de fisioterapia do Hospital Salgado Filho. 2002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SILVA J. G. A. &amp; BRITO M. N. C. Entorse, Luxação, Fraturas. Belém-Pa. 2008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Profª Andréia Silva</a:t>
            </a:r>
            <a:endParaRPr lang="pt-BR"/>
          </a:p>
        </p:txBody>
      </p:sp>
      <p:pic>
        <p:nvPicPr>
          <p:cNvPr id="2050" name="Picture 2" descr="Imagem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1611</TotalTime>
  <Words>2382</Words>
  <Application>Microsoft Office PowerPoint</Application>
  <PresentationFormat>Apresentação na tela (4:3)</PresentationFormat>
  <Paragraphs>460</Paragraphs>
  <Slides>87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5" baseType="lpstr">
      <vt:lpstr>American Classic</vt:lpstr>
      <vt:lpstr>Arial</vt:lpstr>
      <vt:lpstr>Calibri</vt:lpstr>
      <vt:lpstr>Garamond</vt:lpstr>
      <vt:lpstr>Georgia</vt:lpstr>
      <vt:lpstr>Times New Roman</vt:lpstr>
      <vt:lpstr>Wingdings</vt:lpstr>
      <vt:lpstr>Orgânico</vt:lpstr>
      <vt:lpstr>Revisão: Anatomia Sistema Esquelético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Fraturas,entorses e luxações Imobilizações e bandagens</vt:lpstr>
      <vt:lpstr>Apresentação do PowerPoint</vt:lpstr>
      <vt:lpstr> Definição</vt:lpstr>
      <vt:lpstr>Apresentação do PowerPoint</vt:lpstr>
      <vt:lpstr>Apresentação do PowerPoint</vt:lpstr>
      <vt:lpstr>Fratura Aberta ou Exposta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Fratura em Galho Verde</vt:lpstr>
      <vt:lpstr>Fratura Cominutiva</vt:lpstr>
      <vt:lpstr>Apresentação do PowerPoint</vt:lpstr>
      <vt:lpstr>SINAIS E SINTOMAS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BÁSICOS  IMOBILIZAÇÃO</vt:lpstr>
      <vt:lpstr>PRINCÍPIOS BÁSICOS SOBRE A IMOBOLIZAÇÃO</vt:lpstr>
      <vt:lpstr>  FRATURAS NA COLUNA VERTEBRAL</vt:lpstr>
      <vt:lpstr>Apresentação do PowerPoint</vt:lpstr>
      <vt:lpstr>Apresentação do PowerPoint</vt:lpstr>
      <vt:lpstr>TRAUMATISMO RAQUI-MEDULAR (TRM) </vt:lpstr>
      <vt:lpstr>Apresentação do PowerPoint</vt:lpstr>
      <vt:lpstr>Apresentação do PowerPoint</vt:lpstr>
      <vt:lpstr>Apresentação do PowerPoint</vt:lpstr>
      <vt:lpstr>Apresentação do PowerPoint</vt:lpstr>
      <vt:lpstr> Classificação </vt:lpstr>
      <vt:lpstr>Apresentação do PowerPoint</vt:lpstr>
      <vt:lpstr>Conduta</vt:lpstr>
      <vt:lpstr>Sinais sugestivos de TRM</vt:lpstr>
      <vt:lpstr>Apresentação do PowerPoint</vt:lpstr>
      <vt:lpstr>Ataduras / Bandagens </vt:lpstr>
      <vt:lpstr>Atadura ou bandagem</vt:lpstr>
      <vt:lpstr>Apresentação do PowerPoint</vt:lpstr>
      <vt:lpstr>Tamanho</vt:lpstr>
      <vt:lpstr>Método de enfaixamento</vt:lpstr>
      <vt:lpstr>Método de enfaixamento</vt:lpstr>
      <vt:lpstr>TIPOS DE BANDAGEM</vt:lpstr>
      <vt:lpstr>TIPOS DE BANDAGEM</vt:lpstr>
      <vt:lpstr>TIPOS DE BANDAGEM</vt:lpstr>
      <vt:lpstr>TIPOS DE BANDAGEM</vt:lpstr>
      <vt:lpstr>TIPOS DE BANDAGEM</vt:lpstr>
      <vt:lpstr>Observações</vt:lpstr>
      <vt:lpstr>Apresentação do PowerPoint</vt:lpstr>
      <vt:lpstr>Bandagem sobre curativos </vt:lpstr>
      <vt:lpstr>Bandagem Triangular</vt:lpstr>
      <vt:lpstr>Apresentação do PowerPoint</vt:lpstr>
      <vt:lpstr>REFERÊNCIAS  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</dc:creator>
  <cp:lastModifiedBy>Usuário do Windows</cp:lastModifiedBy>
  <cp:revision>117</cp:revision>
  <dcterms:created xsi:type="dcterms:W3CDTF">2008-01-14T22:34:10Z</dcterms:created>
  <dcterms:modified xsi:type="dcterms:W3CDTF">2022-09-21T21:09:28Z</dcterms:modified>
</cp:coreProperties>
</file>