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23" r:id="rId3"/>
    <p:sldMasterId id="2147483726" r:id="rId4"/>
    <p:sldMasterId id="2147483729" r:id="rId5"/>
    <p:sldMasterId id="2147483732" r:id="rId6"/>
    <p:sldMasterId id="2147483735" r:id="rId7"/>
    <p:sldMasterId id="2147483738" r:id="rId8"/>
    <p:sldMasterId id="2147483741" r:id="rId9"/>
    <p:sldMasterId id="2147483744" r:id="rId10"/>
    <p:sldMasterId id="2147483747" r:id="rId11"/>
  </p:sldMasterIdLst>
  <p:notesMasterIdLst>
    <p:notesMasterId r:id="rId58"/>
  </p:notesMasterIdLst>
  <p:sldIdLst>
    <p:sldId id="256" r:id="rId12"/>
    <p:sldId id="352" r:id="rId13"/>
    <p:sldId id="357" r:id="rId14"/>
    <p:sldId id="358" r:id="rId15"/>
    <p:sldId id="360" r:id="rId16"/>
    <p:sldId id="361" r:id="rId17"/>
    <p:sldId id="362" r:id="rId18"/>
    <p:sldId id="363" r:id="rId19"/>
    <p:sldId id="364" r:id="rId20"/>
    <p:sldId id="365" r:id="rId21"/>
    <p:sldId id="377" r:id="rId22"/>
    <p:sldId id="379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93" r:id="rId36"/>
    <p:sldId id="394" r:id="rId37"/>
    <p:sldId id="395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06" r:id="rId49"/>
    <p:sldId id="407" r:id="rId50"/>
    <p:sldId id="408" r:id="rId51"/>
    <p:sldId id="297" r:id="rId52"/>
    <p:sldId id="298" r:id="rId53"/>
    <p:sldId id="299" r:id="rId54"/>
    <p:sldId id="300" r:id="rId55"/>
    <p:sldId id="351" r:id="rId56"/>
    <p:sldId id="380" r:id="rId5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765277-B1EC-4C7E-AEBF-954471BDF3C4}" v="8" dt="2022-11-29T21:52:57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2" autoAdjust="0"/>
    <p:restoredTop sz="94660"/>
  </p:normalViewPr>
  <p:slideViewPr>
    <p:cSldViewPr snapToGrid="0">
      <p:cViewPr varScale="1">
        <p:scale>
          <a:sx n="59" d="100"/>
          <a:sy n="59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dre Valmir" userId="37be0ea8e2dd2062" providerId="LiveId" clId="{9D765277-B1EC-4C7E-AEBF-954471BDF3C4}"/>
    <pc:docChg chg="undo custSel addSld delSld modSld">
      <pc:chgData name="Padre Valmir" userId="37be0ea8e2dd2062" providerId="LiveId" clId="{9D765277-B1EC-4C7E-AEBF-954471BDF3C4}" dt="2022-11-29T21:53:26.256" v="144" actId="20577"/>
      <pc:docMkLst>
        <pc:docMk/>
      </pc:docMkLst>
      <pc:sldChg chg="delSp modSp add del mod">
        <pc:chgData name="Padre Valmir" userId="37be0ea8e2dd2062" providerId="LiveId" clId="{9D765277-B1EC-4C7E-AEBF-954471BDF3C4}" dt="2022-11-29T21:53:26.256" v="144" actId="20577"/>
        <pc:sldMkLst>
          <pc:docMk/>
          <pc:sldMk cId="3821316945" sldId="297"/>
        </pc:sldMkLst>
        <pc:spChg chg="del mod">
          <ac:chgData name="Padre Valmir" userId="37be0ea8e2dd2062" providerId="LiveId" clId="{9D765277-B1EC-4C7E-AEBF-954471BDF3C4}" dt="2022-11-29T21:52:49.517" v="74" actId="478"/>
          <ac:spMkLst>
            <pc:docMk/>
            <pc:sldMk cId="3821316945" sldId="297"/>
            <ac:spMk id="2" creationId="{00000000-0000-0000-0000-000000000000}"/>
          </ac:spMkLst>
        </pc:spChg>
        <pc:spChg chg="mod">
          <ac:chgData name="Padre Valmir" userId="37be0ea8e2dd2062" providerId="LiveId" clId="{9D765277-B1EC-4C7E-AEBF-954471BDF3C4}" dt="2022-11-29T21:53:26.256" v="144" actId="20577"/>
          <ac:spMkLst>
            <pc:docMk/>
            <pc:sldMk cId="3821316945" sldId="297"/>
            <ac:spMk id="3" creationId="{00000000-0000-0000-0000-000000000000}"/>
          </ac:spMkLst>
        </pc:spChg>
        <pc:picChg chg="mod">
          <ac:chgData name="Padre Valmir" userId="37be0ea8e2dd2062" providerId="LiveId" clId="{9D765277-B1EC-4C7E-AEBF-954471BDF3C4}" dt="2022-11-29T21:52:15.760" v="56" actId="1076"/>
          <ac:picMkLst>
            <pc:docMk/>
            <pc:sldMk cId="3821316945" sldId="297"/>
            <ac:picMk id="4" creationId="{00000000-0000-0000-0000-000000000000}"/>
          </ac:picMkLst>
        </pc:picChg>
      </pc:sldChg>
      <pc:sldChg chg="modSp mod">
        <pc:chgData name="Padre Valmir" userId="37be0ea8e2dd2062" providerId="LiveId" clId="{9D765277-B1EC-4C7E-AEBF-954471BDF3C4}" dt="2022-11-29T21:49:18.819" v="51" actId="20577"/>
        <pc:sldMkLst>
          <pc:docMk/>
          <pc:sldMk cId="1638890035" sldId="352"/>
        </pc:sldMkLst>
        <pc:spChg chg="mod">
          <ac:chgData name="Padre Valmir" userId="37be0ea8e2dd2062" providerId="LiveId" clId="{9D765277-B1EC-4C7E-AEBF-954471BDF3C4}" dt="2022-11-29T21:49:18.819" v="51" actId="20577"/>
          <ac:spMkLst>
            <pc:docMk/>
            <pc:sldMk cId="1638890035" sldId="352"/>
            <ac:spMk id="2" creationId="{00000000-0000-0000-0000-000000000000}"/>
          </ac:spMkLst>
        </pc:spChg>
      </pc:sldChg>
      <pc:sldChg chg="delSp new del">
        <pc:chgData name="Padre Valmir" userId="37be0ea8e2dd2062" providerId="LiveId" clId="{9D765277-B1EC-4C7E-AEBF-954471BDF3C4}" dt="2022-11-29T21:52:25.002" v="57" actId="47"/>
        <pc:sldMkLst>
          <pc:docMk/>
          <pc:sldMk cId="138565433" sldId="409"/>
        </pc:sldMkLst>
        <pc:picChg chg="del">
          <ac:chgData name="Padre Valmir" userId="37be0ea8e2dd2062" providerId="LiveId" clId="{9D765277-B1EC-4C7E-AEBF-954471BDF3C4}" dt="2022-11-29T21:51:58.782" v="53"/>
          <ac:picMkLst>
            <pc:docMk/>
            <pc:sldMk cId="138565433" sldId="409"/>
            <ac:picMk id="2" creationId="{67E4AF26-501C-B04C-5C90-565DBE4A6B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8CE5C-CCE8-438F-8491-1CE54CFED5C6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B7498-1F42-4292-B6AC-11EF49414E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45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90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71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924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7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08F8085-90DC-4F60-A1DF-60013C01B03D}" type="datetimeFigureOut">
              <a:rPr lang="pt-BR"/>
              <a:pPr>
                <a:defRPr/>
              </a:pPr>
              <a:t>29/11/2022</a:t>
            </a:fld>
            <a:endParaRPr lang="pt-BR"/>
          </a:p>
        </p:txBody>
      </p:sp>
      <p:sp>
        <p:nvSpPr>
          <p:cNvPr id="10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>
              <a:solidFill>
                <a:srgbClr val="EBDDC3"/>
              </a:solidFill>
            </a:endParaRPr>
          </a:p>
        </p:txBody>
      </p:sp>
      <p:sp>
        <p:nvSpPr>
          <p:cNvPr id="11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9CC38C-3718-4EB1-BA93-201B7FEEE647}" type="slidenum">
              <a:rPr lang="pt-BR" altLang="pt-BR">
                <a:solidFill>
                  <a:srgbClr val="EBDDC3"/>
                </a:solidFill>
              </a:rPr>
              <a:pPr/>
              <a:t>‹nº›</a:t>
            </a:fld>
            <a:endParaRPr lang="pt-BR" altLang="pt-BR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92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879F3-D879-49FA-B95B-6C03CE2928A1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29/11/2022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1703D-1677-49AF-9E0A-5448701107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74434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7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07A81-E938-4551-B0C2-6324BF5AA548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29/11/2022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E560538B-5624-4BCD-87FD-FE12919D96BB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30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A59418D-C824-48FD-8A3A-23DC14659680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29/11/2022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072542-FD46-4908-8731-A71EE042996A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7" name="Espaço Reservado para Rodapé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6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DA1BCB-A3F0-413F-B051-7978C34768A4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29/11/2022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Número de Slide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590F06-0441-479D-B261-A10735A7A31D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43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C6137-8E63-4005-ABAE-F66270F583EF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29/11/2022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2361A-4B7A-41B1-8C99-540849F1F5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3320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685E4-17C5-4B9A-B3FD-6978CEE9A01D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29/11/2022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7C3C50-3421-4711-8CD6-8F523810E269}" type="slidenum">
              <a:rPr lang="pt-BR" altLang="pt-BR">
                <a:solidFill>
                  <a:srgbClr val="775F55"/>
                </a:solidFill>
              </a:rPr>
              <a:pPr/>
              <a:t>‹nº›</a:t>
            </a:fld>
            <a:endParaRPr lang="pt-BR" alt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99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81F07-DB66-490B-A2FB-AA86D8B8310D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29/11/2022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90F2F-8678-4EFA-BDED-720A3204D01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1002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36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9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123B305-63DF-41A4-BC6C-E2067344E213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29/11/2022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10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/>
          <a:lstStyle>
            <a:lvl1pPr>
              <a:defRPr sz="2800"/>
            </a:lvl1pPr>
          </a:lstStyle>
          <a:p>
            <a:fld id="{D376B14E-D49F-4409-9D20-2075F309C313}" type="slidenum">
              <a:rPr lang="pt-BR" altLang="pt-BR"/>
              <a:pPr/>
              <a:t>‹nº›</a:t>
            </a:fld>
            <a:endParaRPr lang="pt-BR" altLang="pt-BR"/>
          </a:p>
        </p:txBody>
      </p:sp>
      <p:sp>
        <p:nvSpPr>
          <p:cNvPr id="11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81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0D212-CD1C-4E25-9E6E-ECBC87BABDD7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29/11/2022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833E0-6153-479F-B724-F07C3AC702A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4623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B6763-69AB-40CF-BD67-46708002FA2A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29/11/2022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fld id="{5CDC701A-A075-4689-880A-42DF9823004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2304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312828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341258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3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12496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3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5121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505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6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6343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32687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91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90823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1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- A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7021" y="146900"/>
            <a:ext cx="4637251" cy="56193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pt-BR" dirty="0"/>
              <a:t>Nome da Disciplina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1469" y="269831"/>
            <a:ext cx="3090531" cy="4531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67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pt-BR" dirty="0" err="1"/>
              <a:t>Prof</a:t>
            </a:r>
            <a:r>
              <a:rPr lang="pt-BR" dirty="0"/>
              <a:t>(a). Nome Professor</a:t>
            </a:r>
          </a:p>
        </p:txBody>
      </p:sp>
      <p:sp>
        <p:nvSpPr>
          <p:cNvPr id="8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97021" y="723017"/>
            <a:ext cx="4013472" cy="4111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Aula / Atividade / Revisão</a:t>
            </a:r>
          </a:p>
        </p:txBody>
      </p:sp>
    </p:spTree>
    <p:extLst>
      <p:ext uri="{BB962C8B-B14F-4D97-AF65-F5344CB8AC3E}">
        <p14:creationId xmlns:p14="http://schemas.microsoft.com/office/powerpoint/2010/main" val="245763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7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Freeform 2"/>
          <p:cNvSpPr>
            <a:spLocks/>
          </p:cNvSpPr>
          <p:nvPr/>
        </p:nvSpPr>
        <p:spPr bwMode="blackWhite">
          <a:xfrm>
            <a:off x="27517" y="12701"/>
            <a:ext cx="1186180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fr-FR" noProof="0"/>
              <a:t>Clique para editar o estilo do título mestre</a:t>
            </a:r>
          </a:p>
        </p:txBody>
      </p:sp>
      <p:sp>
        <p:nvSpPr>
          <p:cNvPr id="4864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7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fr-FR" noProof="0"/>
              <a:t>Clique para editar o estilo do subtítulo mestre</a:t>
            </a:r>
          </a:p>
        </p:txBody>
      </p:sp>
      <p:sp>
        <p:nvSpPr>
          <p:cNvPr id="48640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86406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8640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EEAF0AD3-1AB3-49E8-B2B4-73792507EF47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486408" name="Group 8"/>
          <p:cNvGrpSpPr>
            <a:grpSpLocks/>
          </p:cNvGrpSpPr>
          <p:nvPr/>
        </p:nvGrpSpPr>
        <p:grpSpPr bwMode="auto">
          <a:xfrm>
            <a:off x="260351" y="234950"/>
            <a:ext cx="5050367" cy="1778000"/>
            <a:chOff x="123" y="148"/>
            <a:chExt cx="2386" cy="1120"/>
          </a:xfrm>
        </p:grpSpPr>
        <p:sp>
          <p:nvSpPr>
            <p:cNvPr id="486409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6410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6411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grpSp>
          <p:nvGrpSpPr>
            <p:cNvPr id="486412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486413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14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15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16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17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86418" name="Group 18"/>
          <p:cNvGrpSpPr>
            <a:grpSpLocks/>
          </p:cNvGrpSpPr>
          <p:nvPr/>
        </p:nvGrpSpPr>
        <p:grpSpPr bwMode="auto">
          <a:xfrm>
            <a:off x="10553700" y="4368801"/>
            <a:ext cx="990600" cy="1058863"/>
            <a:chOff x="4986" y="2752"/>
            <a:chExt cx="468" cy="667"/>
          </a:xfrm>
        </p:grpSpPr>
        <p:sp>
          <p:nvSpPr>
            <p:cNvPr id="486419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6420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6421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grpSp>
          <p:nvGrpSpPr>
            <p:cNvPr id="486422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486423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24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25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26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6427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86428" name="Freeform 28"/>
          <p:cNvSpPr>
            <a:spLocks/>
          </p:cNvSpPr>
          <p:nvPr/>
        </p:nvSpPr>
        <p:spPr bwMode="auto">
          <a:xfrm>
            <a:off x="1202267" y="5054601"/>
            <a:ext cx="9076267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86429" name="Freeform 29"/>
          <p:cNvSpPr>
            <a:spLocks/>
          </p:cNvSpPr>
          <p:nvPr/>
        </p:nvSpPr>
        <p:spPr bwMode="auto">
          <a:xfrm>
            <a:off x="5435600" y="1930400"/>
            <a:ext cx="1185333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1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2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845B4-248E-4AC0-B907-38E27796E33C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72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BC8E9-5C8E-41A9-8657-DF95F7F1AB32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63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F6F6D-8A39-4E3B-A6AC-48E2EDD8DE8F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97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AF997-140B-4F9A-8F74-460F8069802F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1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CE14F-6ED3-42BD-8DB6-E6C42096A749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65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7728E-0144-429D-AC8F-1ED23E8ACBCC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80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65EC6-86B1-4FC7-9561-989F895C27FD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054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4340E-004B-44F5-983C-BD67C4124279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40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01D3C-8A43-4858-AF80-6A5CBFF55F4F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615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BAD4C-96F5-4CF7-9E12-EE75E266FB23}" type="slidenum">
              <a:rPr lang="fr-FR">
                <a:solidFill>
                  <a:srgbClr val="000000"/>
                </a:solidFill>
              </a:rPr>
              <a:pPr/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1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42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52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97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26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73000" b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96AEA-8D32-44C8-AEC8-2D3F589E0AD7}" type="datetimeFigureOut">
              <a:rPr lang="pt-BR" smtClean="0"/>
              <a:t>29/11/2022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A4A04-E427-4B29-9123-A57121788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7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5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Freeform 2"/>
          <p:cNvSpPr>
            <a:spLocks/>
          </p:cNvSpPr>
          <p:nvPr/>
        </p:nvSpPr>
        <p:spPr bwMode="auto">
          <a:xfrm rot="-3172564">
            <a:off x="10564284" y="-362479"/>
            <a:ext cx="1162050" cy="2779183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093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 para editar o estilo do título mestre</a:t>
            </a:r>
          </a:p>
        </p:txBody>
      </p:sp>
      <p:sp>
        <p:nvSpPr>
          <p:cNvPr id="4853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 para editar os estilos do texto mestre</a:t>
            </a:r>
          </a:p>
          <a:p>
            <a:pPr lvl="1"/>
            <a:r>
              <a:rPr lang="fr-FR"/>
              <a:t>Segundo nível</a:t>
            </a:r>
          </a:p>
          <a:p>
            <a:pPr lvl="2"/>
            <a:r>
              <a:rPr lang="fr-FR"/>
              <a:t>Terceiro nível</a:t>
            </a:r>
          </a:p>
          <a:p>
            <a:pPr lvl="3"/>
            <a:r>
              <a:rPr lang="fr-FR"/>
              <a:t>Quarto nível</a:t>
            </a:r>
          </a:p>
          <a:p>
            <a:pPr lvl="4"/>
            <a:r>
              <a:rPr lang="fr-FR"/>
              <a:t>Quinto nível</a:t>
            </a:r>
          </a:p>
        </p:txBody>
      </p:sp>
      <p:sp>
        <p:nvSpPr>
          <p:cNvPr id="4853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853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333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853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7733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E565FE-F044-49F7-B413-45B13AC86A6D}" type="slidenum">
              <a:rPr lang="fr-F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85384" name="Freeform 8"/>
          <p:cNvSpPr>
            <a:spLocks/>
          </p:cNvSpPr>
          <p:nvPr/>
        </p:nvSpPr>
        <p:spPr bwMode="auto">
          <a:xfrm rot="-3172564">
            <a:off x="10681230" y="-324907"/>
            <a:ext cx="1165225" cy="2796116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85385" name="Freeform 9"/>
          <p:cNvSpPr>
            <a:spLocks/>
          </p:cNvSpPr>
          <p:nvPr/>
        </p:nvSpPr>
        <p:spPr bwMode="auto">
          <a:xfrm rot="-3172564">
            <a:off x="10612439" y="-69849"/>
            <a:ext cx="1025525" cy="2095500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grpSp>
        <p:nvGrpSpPr>
          <p:cNvPr id="485386" name="Group 10"/>
          <p:cNvGrpSpPr>
            <a:grpSpLocks/>
          </p:cNvGrpSpPr>
          <p:nvPr/>
        </p:nvGrpSpPr>
        <p:grpSpPr bwMode="auto">
          <a:xfrm>
            <a:off x="10584" y="5540375"/>
            <a:ext cx="2379133" cy="1246188"/>
            <a:chOff x="5" y="3490"/>
            <a:chExt cx="1124" cy="785"/>
          </a:xfrm>
        </p:grpSpPr>
        <p:sp>
          <p:nvSpPr>
            <p:cNvPr id="48538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538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538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539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539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539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539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539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539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grpSp>
          <p:nvGrpSpPr>
            <p:cNvPr id="48539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8539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48539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39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0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85401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5402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5403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85404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485405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06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07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08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09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10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11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12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485413" name="Group 37"/>
          <p:cNvGrpSpPr>
            <a:grpSpLocks/>
          </p:cNvGrpSpPr>
          <p:nvPr/>
        </p:nvGrpSpPr>
        <p:grpSpPr bwMode="auto">
          <a:xfrm>
            <a:off x="11573934" y="2116139"/>
            <a:ext cx="514351" cy="4308475"/>
            <a:chOff x="5468" y="1333"/>
            <a:chExt cx="243" cy="2714"/>
          </a:xfrm>
        </p:grpSpPr>
        <p:sp>
          <p:nvSpPr>
            <p:cNvPr id="485414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  <p:sp>
          <p:nvSpPr>
            <p:cNvPr id="485415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</p:grpSp>
      <p:grpSp>
        <p:nvGrpSpPr>
          <p:cNvPr id="485416" name="Group 40"/>
          <p:cNvGrpSpPr>
            <a:grpSpLocks/>
          </p:cNvGrpSpPr>
          <p:nvPr/>
        </p:nvGrpSpPr>
        <p:grpSpPr bwMode="auto">
          <a:xfrm>
            <a:off x="9757833" y="90488"/>
            <a:ext cx="2844800" cy="1911350"/>
            <a:chOff x="4610" y="57"/>
            <a:chExt cx="1344" cy="1204"/>
          </a:xfrm>
        </p:grpSpPr>
        <p:grpSp>
          <p:nvGrpSpPr>
            <p:cNvPr id="48541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485418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t-BR" sz="16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8541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485420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1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2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3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4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5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6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5427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8542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t-BR" sz="16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11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1027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1BA3166-E293-4513-AA22-18FCF03D961E}" type="datetimeFigureOut">
              <a:rPr lang="pt-BR">
                <a:solidFill>
                  <a:srgbClr val="775F55"/>
                </a:solidFill>
              </a:rPr>
              <a:pPr>
                <a:defRPr/>
              </a:pPr>
              <a:t>29/11/2022</a:t>
            </a:fld>
            <a:endParaRPr lang="pt-BR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srgbClr val="775F55"/>
              </a:solidFill>
            </a:endParaRPr>
          </a:p>
        </p:txBody>
      </p:sp>
      <p:sp>
        <p:nvSpPr>
          <p:cNvPr id="7" name="Retângulo 6"/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CD6320-DBB4-4CB5-B620-5BB54EFE915E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1252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0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7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11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8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Número de Slide 7"/>
          <p:cNvSpPr>
            <a:spLocks noGrp="1"/>
          </p:cNvSpPr>
          <p:nvPr>
            <p:ph type="sldNum" sz="quarter" idx="4"/>
          </p:nvPr>
        </p:nvSpPr>
        <p:spPr>
          <a:xfrm>
            <a:off x="11594299" y="6606539"/>
            <a:ext cx="597701" cy="251461"/>
          </a:xfrm>
          <a:prstGeom prst="rect">
            <a:avLst/>
          </a:prstGeom>
        </p:spPr>
        <p:txBody>
          <a:bodyPr vert="horz" lIns="73509" tIns="36754" rIns="73509" bIns="36754" rtlCol="0" anchor="ctr"/>
          <a:lstStyle>
            <a:lvl1pPr algn="r">
              <a:defRPr sz="1333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B024E8-4EB8-4A8F-8081-11272BA9E8BB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2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push/>
      </p:transition>
    </mc:Choice>
    <mc:Fallback xmlns="">
      <p:transition spd="slow" advClick="0">
        <p:push/>
      </p:transition>
    </mc:Fallback>
  </mc:AlternateConten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31859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5pPr>
      <a:lvl6pPr marL="49004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6pPr>
      <a:lvl7pPr marL="98009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7pPr>
      <a:lvl8pPr marL="1470135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8pPr>
      <a:lvl9pPr marL="1960180" algn="ctr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F606B"/>
          </a:solidFill>
          <a:latin typeface="Arial" charset="0"/>
        </a:defRPr>
      </a:lvl9pPr>
    </p:titleStyle>
    <p:bodyStyle>
      <a:lvl1pPr marL="367533" marR="0" indent="-36753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kumimoji="0" lang="pt-BR" sz="3867" b="0" i="0" u="none" strike="noStrike" kern="0" cap="none" spc="0" normalizeH="0" baseline="0" noProof="0">
          <a:ln>
            <a:noFill/>
          </a:ln>
          <a:solidFill>
            <a:srgbClr val="000000"/>
          </a:solidFill>
          <a:effectLst/>
          <a:uLnTx/>
          <a:uFillTx/>
          <a:latin typeface="+mn-lt"/>
          <a:ea typeface="+mn-ea"/>
          <a:cs typeface="+mn-cs"/>
        </a:defRPr>
      </a:lvl1pPr>
      <a:lvl2pPr marL="796324" marR="0" indent="-306278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3600">
          <a:solidFill>
            <a:schemeClr val="tx1"/>
          </a:solidFill>
          <a:latin typeface="+mn-lt"/>
        </a:defRPr>
      </a:lvl2pPr>
      <a:lvl3pPr marL="1225113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•"/>
        <a:tabLst/>
        <a:defRPr sz="3467">
          <a:solidFill>
            <a:schemeClr val="tx1"/>
          </a:solidFill>
          <a:latin typeface="+mn-lt"/>
        </a:defRPr>
      </a:lvl3pPr>
      <a:lvl4pPr marL="1715158" marR="0" indent="-245023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Char char="–"/>
        <a:tabLst/>
        <a:defRPr sz="2133">
          <a:solidFill>
            <a:schemeClr val="tx1"/>
          </a:solidFill>
          <a:latin typeface="+mn-lt"/>
        </a:defRPr>
      </a:lvl4pPr>
      <a:lvl5pPr marL="1960180" marR="0" indent="0" algn="l" defTabSz="980090" rtl="0" eaLnBrk="1" fontAlgn="base" latinLnBrk="0" hangingPunct="1">
        <a:lnSpc>
          <a:spcPct val="100000"/>
        </a:lnSpc>
        <a:spcBef>
          <a:spcPts val="0"/>
        </a:spcBef>
        <a:spcAft>
          <a:spcPct val="0"/>
        </a:spcAft>
        <a:buClr>
          <a:srgbClr val="000000"/>
        </a:buClr>
        <a:buSzTx/>
        <a:buFontTx/>
        <a:buNone/>
        <a:tabLst/>
        <a:defRPr sz="2133">
          <a:solidFill>
            <a:schemeClr val="tx1"/>
          </a:solidFill>
          <a:latin typeface="+mn-lt"/>
        </a:defRPr>
      </a:lvl5pPr>
      <a:lvl6pPr marL="269524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6pPr>
      <a:lvl7pPr marL="318529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7pPr>
      <a:lvl8pPr marL="3675339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8pPr>
      <a:lvl9pPr marL="4165384" indent="-24502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9004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8009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47013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96018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450225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40270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30317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920362" algn="l" defTabSz="98009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owbor.org.br/" TargetMode="Externa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o.unisal.br/sistemas/professores/fernando/arquivos/Comunica%C3%A7%C3%A3o%20Empresarial.ppt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62679" y="2640168"/>
            <a:ext cx="9144000" cy="939095"/>
          </a:xfrm>
        </p:spPr>
        <p:txBody>
          <a:bodyPr>
            <a:normAutofit/>
          </a:bodyPr>
          <a:lstStyle/>
          <a:p>
            <a:r>
              <a:rPr lang="pt-BR" dirty="0"/>
              <a:t>PSICOLOGIA APLICADA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62679" y="4259474"/>
            <a:ext cx="9144000" cy="1655762"/>
          </a:xfrm>
        </p:spPr>
        <p:txBody>
          <a:bodyPr/>
          <a:lstStyle/>
          <a:p>
            <a:r>
              <a:rPr lang="pt-BR" dirty="0"/>
              <a:t>Ms. Valmir </a:t>
            </a:r>
            <a:r>
              <a:rPr lang="pt-BR" dirty="0" err="1"/>
              <a:t>Pasa</a:t>
            </a:r>
            <a:endParaRPr lang="pt-BR" dirty="0"/>
          </a:p>
          <a:p>
            <a:r>
              <a:rPr lang="pt-BR" dirty="0"/>
              <a:t>Aula 9</a:t>
            </a:r>
          </a:p>
          <a:p>
            <a:r>
              <a:rPr lang="pt-BR" dirty="0"/>
              <a:t>Técnico em Segurança no Trabalho</a:t>
            </a:r>
          </a:p>
        </p:txBody>
      </p:sp>
    </p:spTree>
    <p:extLst>
      <p:ext uri="{BB962C8B-B14F-4D97-AF65-F5344CB8AC3E}">
        <p14:creationId xmlns:p14="http://schemas.microsoft.com/office/powerpoint/2010/main" val="2783419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A2FE-ACDD-4793-8CBF-8CA449F877ED}" type="slidenum">
              <a:rPr lang="fr-FR">
                <a:solidFill>
                  <a:srgbClr val="000000"/>
                </a:solidFill>
              </a:rPr>
              <a:pPr/>
              <a:t>10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91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98614" y="949326"/>
            <a:ext cx="8955087" cy="60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pt-BR" sz="2800" b="1">
                <a:latin typeface="Tahoma" panose="020B0604030504040204" pitchFamily="34" charset="0"/>
              </a:rPr>
              <a:t> </a:t>
            </a:r>
            <a:r>
              <a:rPr lang="pt-BR" sz="2800" b="1">
                <a:solidFill>
                  <a:schemeClr val="tx2"/>
                </a:solidFill>
                <a:latin typeface="Tahoma" panose="020B0604030504040204" pitchFamily="34" charset="0"/>
              </a:rPr>
              <a:t>Exemplos de Comunicação Interna</a:t>
            </a:r>
          </a:p>
          <a:p>
            <a:pPr marL="0" indent="0">
              <a:buNone/>
            </a:pPr>
            <a:endParaRPr lang="pt-BR" sz="2000" b="1">
              <a:latin typeface="Tahoma" panose="020B0604030504040204" pitchFamily="34" charset="0"/>
            </a:endParaRPr>
          </a:p>
        </p:txBody>
      </p:sp>
      <p:sp>
        <p:nvSpPr>
          <p:cNvPr id="491524" name="Freeform 4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pic>
        <p:nvPicPr>
          <p:cNvPr id="4915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r="22771"/>
          <a:stretch>
            <a:fillRect/>
          </a:stretch>
        </p:blipFill>
        <p:spPr bwMode="auto">
          <a:xfrm>
            <a:off x="4303713" y="1731963"/>
            <a:ext cx="354330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26" name="Text Box 6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95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412B8-326E-4C36-A2E0-7C321E8F7923}" type="slidenum">
              <a:rPr lang="fr-FR">
                <a:solidFill>
                  <a:srgbClr val="000000"/>
                </a:solidFill>
              </a:rPr>
              <a:pPr/>
              <a:t>11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73094" name="Picture 6" descr="fr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4" y="1096963"/>
            <a:ext cx="7488237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30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246438" y="5392739"/>
            <a:ext cx="5949950" cy="1114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pt-BR" sz="2800" b="1">
                <a:latin typeface="Tahoma" panose="020B0604030504040204" pitchFamily="34" charset="0"/>
              </a:rPr>
              <a:t>Boa oratória, Boa escrita, Leitura, Boas idéias, Conhecimento etc...</a:t>
            </a:r>
          </a:p>
          <a:p>
            <a:pPr lvl="2" algn="ctr">
              <a:buFontTx/>
              <a:buNone/>
            </a:pPr>
            <a:endParaRPr lang="pt-BR" sz="1800">
              <a:latin typeface="Tahoma" panose="020B0604030504040204" pitchFamily="34" charset="0"/>
            </a:endParaRPr>
          </a:p>
        </p:txBody>
      </p:sp>
      <p:sp>
        <p:nvSpPr>
          <p:cNvPr id="473100" name="Freeform 12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73101" name="Text Box 13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09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004E-6902-41D6-8B7D-58771F2FAB92}" type="slidenum">
              <a:rPr lang="fr-FR">
                <a:solidFill>
                  <a:srgbClr val="000000"/>
                </a:solidFill>
              </a:rPr>
              <a:pPr/>
              <a:t>12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94595" name="Freeform 3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94599" name="Rectangle 7"/>
          <p:cNvSpPr>
            <a:spLocks noChangeArrowheads="1"/>
          </p:cNvSpPr>
          <p:nvPr/>
        </p:nvSpPr>
        <p:spPr bwMode="auto">
          <a:xfrm>
            <a:off x="4333875" y="3879851"/>
            <a:ext cx="5759450" cy="26638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94600" name="Rectangle 8"/>
          <p:cNvSpPr>
            <a:spLocks noChangeArrowheads="1"/>
          </p:cNvSpPr>
          <p:nvPr/>
        </p:nvSpPr>
        <p:spPr bwMode="auto">
          <a:xfrm>
            <a:off x="1628775" y="895350"/>
            <a:ext cx="5759450" cy="25923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4333875" y="6434139"/>
            <a:ext cx="5761038" cy="396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>
                <a:solidFill>
                  <a:srgbClr val="FFFFFF"/>
                </a:solidFill>
                <a:latin typeface="Tahoma" panose="020B0604030504040204" pitchFamily="34" charset="0"/>
              </a:rPr>
              <a:t>ajude e sirva o outro</a:t>
            </a:r>
          </a:p>
        </p:txBody>
      </p:sp>
      <p:sp>
        <p:nvSpPr>
          <p:cNvPr id="494603" name="Rectangle 11"/>
          <p:cNvSpPr>
            <a:spLocks noChangeArrowheads="1"/>
          </p:cNvSpPr>
          <p:nvPr/>
        </p:nvSpPr>
        <p:spPr bwMode="auto">
          <a:xfrm>
            <a:off x="1628775" y="3416300"/>
            <a:ext cx="5759450" cy="381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900" b="1">
                <a:solidFill>
                  <a:srgbClr val="FFFFFF"/>
                </a:solidFill>
                <a:latin typeface="Tahoma" panose="020B0604030504040204" pitchFamily="34" charset="0"/>
              </a:rPr>
              <a:t>Use a excelência em tudo </a:t>
            </a:r>
          </a:p>
        </p:txBody>
      </p:sp>
      <p:pic>
        <p:nvPicPr>
          <p:cNvPr id="494604" name="Picture 12" descr="benevolenci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t="10919" r="8095" b="15230"/>
          <a:stretch>
            <a:fillRect/>
          </a:stretch>
        </p:blipFill>
        <p:spPr bwMode="auto">
          <a:xfrm>
            <a:off x="1700214" y="966789"/>
            <a:ext cx="395922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605" name="Picture 13" descr="benevolenci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9" t="10919" r="8095" b="15230"/>
          <a:stretch>
            <a:fillRect/>
          </a:stretch>
        </p:blipFill>
        <p:spPr bwMode="auto">
          <a:xfrm>
            <a:off x="5588000" y="966789"/>
            <a:ext cx="1728788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606" name="Picture 14" descr="benevolencia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11786"/>
          <a:stretch>
            <a:fillRect/>
          </a:stretch>
        </p:blipFill>
        <p:spPr bwMode="auto">
          <a:xfrm>
            <a:off x="4911725" y="3951288"/>
            <a:ext cx="4679950" cy="25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607" name="Picture 15" descr="benevolencia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4" t="6947" b="11786"/>
          <a:stretch>
            <a:fillRect/>
          </a:stretch>
        </p:blipFill>
        <p:spPr bwMode="auto">
          <a:xfrm>
            <a:off x="9520239" y="3951288"/>
            <a:ext cx="503237" cy="25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4608" name="Picture 16" descr="benevolencia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r="99051" b="11786"/>
          <a:stretch>
            <a:fillRect/>
          </a:stretch>
        </p:blipFill>
        <p:spPr bwMode="auto">
          <a:xfrm>
            <a:off x="4406901" y="3951288"/>
            <a:ext cx="576263" cy="25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4609" name="Text Box 17"/>
          <p:cNvSpPr txBox="1">
            <a:spLocks noChangeArrowheads="1"/>
          </p:cNvSpPr>
          <p:nvPr/>
        </p:nvSpPr>
        <p:spPr bwMode="auto">
          <a:xfrm>
            <a:off x="5157789" y="1482726"/>
            <a:ext cx="216058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600" b="1">
                <a:solidFill>
                  <a:srgbClr val="FFFFFF"/>
                </a:solidFill>
                <a:latin typeface="Tahoma" panose="020B0604030504040204" pitchFamily="34" charset="0"/>
              </a:rPr>
              <a:t>“se fizer bem as  pequenas coisas, as grandes nascem melhores”</a:t>
            </a:r>
          </a:p>
        </p:txBody>
      </p:sp>
      <p:sp>
        <p:nvSpPr>
          <p:cNvPr id="494610" name="Text Box 18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7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9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9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9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94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9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94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9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599" grpId="0" animBg="1"/>
      <p:bldP spid="494600" grpId="0" animBg="1"/>
      <p:bldP spid="494602" grpId="0" animBg="1"/>
      <p:bldP spid="494603" grpId="0" animBg="1"/>
      <p:bldP spid="4946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46974" y="618186"/>
            <a:ext cx="58842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0" dirty="0"/>
              <a:t>A arte de ouvir, falar e decidir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678" y="3013288"/>
            <a:ext cx="4719563" cy="35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17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777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57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77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90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9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06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77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71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1" y="0"/>
            <a:ext cx="12100239" cy="78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15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076" y="352156"/>
            <a:ext cx="8472689" cy="635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81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893" y="1514173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pt-BR" dirty="0"/>
              <a:t>Comunicação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7893" y="3509437"/>
            <a:ext cx="11954107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pt-BR" sz="3600" dirty="0"/>
              <a:t>9.1. Endomarketing</a:t>
            </a:r>
          </a:p>
          <a:p>
            <a:pPr marL="457200" lvl="1" indent="0">
              <a:buNone/>
            </a:pPr>
            <a:r>
              <a:rPr lang="pt-BR" sz="3600" dirty="0"/>
              <a:t>9.2. A arte de ouvir, falar e decidir</a:t>
            </a:r>
          </a:p>
          <a:p>
            <a:pPr marL="457200" lvl="1" indent="0">
              <a:buNone/>
            </a:pPr>
            <a:r>
              <a:rPr lang="pt-BR" sz="3600" dirty="0"/>
              <a:t>9.3. Elementos do processo de comunicação</a:t>
            </a:r>
          </a:p>
          <a:p>
            <a:pPr marL="457200" lvl="1" indent="0">
              <a:buNone/>
            </a:pPr>
            <a:r>
              <a:rPr lang="pt-BR" sz="3600" dirty="0"/>
              <a:t>9.4. Comunicação do século XXI</a:t>
            </a:r>
          </a:p>
          <a:p>
            <a:pPr marL="457200" lvl="1" indent="0">
              <a:buNone/>
            </a:pP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638890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057759" y="642802"/>
            <a:ext cx="71388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dirty="0"/>
              <a:t>Inter-relação comunicacional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34" y="794331"/>
            <a:ext cx="4781550" cy="58102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197" y="2246491"/>
            <a:ext cx="6096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43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02" y="210489"/>
            <a:ext cx="9919416" cy="743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16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49" y="0"/>
            <a:ext cx="10234411" cy="767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92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94" y="210489"/>
            <a:ext cx="9885071" cy="74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60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77" y="94579"/>
            <a:ext cx="9747697" cy="731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4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0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1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9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24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771" y="339277"/>
            <a:ext cx="9902244" cy="742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32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18" y="455187"/>
            <a:ext cx="9490120" cy="71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90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48" y="197610"/>
            <a:ext cx="10584824" cy="79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9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FFD70-92B0-404B-B16E-5179C8FA56AD}" type="slidenum">
              <a:rPr lang="fr-FR">
                <a:solidFill>
                  <a:srgbClr val="000000"/>
                </a:solidFill>
              </a:rPr>
              <a:pPr/>
              <a:t>3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48522" name="Picture 10" descr="benevolencia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r="17610" b="13408"/>
          <a:stretch>
            <a:fillRect/>
          </a:stretch>
        </p:blipFill>
        <p:spPr bwMode="auto">
          <a:xfrm>
            <a:off x="2840039" y="965201"/>
            <a:ext cx="6486525" cy="579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48518" name="Text Box 6"/>
          <p:cNvSpPr txBox="1">
            <a:spLocks noChangeArrowheads="1"/>
          </p:cNvSpPr>
          <p:nvPr/>
        </p:nvSpPr>
        <p:spPr bwMode="auto">
          <a:xfrm>
            <a:off x="2925763" y="1062038"/>
            <a:ext cx="6310312" cy="409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O que é Comunicação Empresarial (Interna)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O que é Assessoria de Imprensa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O que é Endomarketing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Papel do Comunicador no Processo para Mudanças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Ferramentas da Comunicação Interna</a:t>
            </a:r>
          </a:p>
          <a:p>
            <a:pPr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 3" panose="05040102010807070707" pitchFamily="18" charset="2"/>
              <a:buChar char="ˆ"/>
            </a:pPr>
            <a:r>
              <a:rPr lang="pt-BR" sz="2000" b="1">
                <a:solidFill>
                  <a:srgbClr val="000000"/>
                </a:solidFill>
                <a:latin typeface="Tahoma" panose="020B0604030504040204" pitchFamily="34" charset="0"/>
              </a:rPr>
              <a:t>Exemplos de Comunicação Interna</a:t>
            </a:r>
          </a:p>
        </p:txBody>
      </p:sp>
      <p:sp>
        <p:nvSpPr>
          <p:cNvPr id="448521" name="Freeform 9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08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48" y="274882"/>
            <a:ext cx="9850729" cy="738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35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254" y="480945"/>
            <a:ext cx="9606030" cy="72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83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132" y="223366"/>
            <a:ext cx="9206785" cy="690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2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56" y="442309"/>
            <a:ext cx="9490120" cy="71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58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65" y="274883"/>
            <a:ext cx="9915123" cy="74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66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77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83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587" y="352157"/>
            <a:ext cx="9610323" cy="72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33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981" y="262004"/>
            <a:ext cx="9876486" cy="740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8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02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437" y="339277"/>
            <a:ext cx="8923449" cy="669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2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D8B8-5F51-4E3B-92A3-B36DF49F0DD2}" type="slidenum">
              <a:rPr lang="fr-FR">
                <a:solidFill>
                  <a:srgbClr val="000000"/>
                </a:solidFill>
              </a:rPr>
              <a:pPr/>
              <a:t>4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449548" name="Picture 12" descr="tranquilidade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6" b="13066"/>
          <a:stretch>
            <a:fillRect/>
          </a:stretch>
        </p:blipFill>
        <p:spPr bwMode="auto">
          <a:xfrm>
            <a:off x="6596063" y="4427539"/>
            <a:ext cx="3454400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95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689100" y="1035051"/>
            <a:ext cx="81661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 algn="ctr">
              <a:buNone/>
            </a:pPr>
            <a:r>
              <a:rPr lang="pt-BR" sz="2800" b="1">
                <a:latin typeface="Tahoma" panose="020B0604030504040204" pitchFamily="34" charset="0"/>
              </a:rPr>
              <a:t> </a:t>
            </a:r>
            <a:r>
              <a:rPr lang="pt-BR" sz="2800" b="1">
                <a:solidFill>
                  <a:schemeClr val="tx2"/>
                </a:solidFill>
                <a:latin typeface="Tahoma" panose="020B0604030504040204" pitchFamily="34" charset="0"/>
              </a:rPr>
              <a:t>O que é Comunicação Empresarial (Interna)</a:t>
            </a:r>
          </a:p>
          <a:p>
            <a:pPr marL="0" indent="0"/>
            <a:endParaRPr lang="pt-BR" sz="1800" b="1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 marL="0" indent="0"/>
            <a:r>
              <a:rPr lang="pt-BR" sz="2000">
                <a:latin typeface="Tahoma" panose="020B0604030504040204" pitchFamily="34" charset="0"/>
              </a:rPr>
              <a:t> É um conjunto de atividades que visa comunicar com clareza e eficácia as informações internas para seus públicos prioritários.</a:t>
            </a:r>
          </a:p>
          <a:p>
            <a:pPr marL="0" indent="0"/>
            <a:endParaRPr lang="pt-BR" sz="2000">
              <a:latin typeface="Tahoma" panose="020B0604030504040204" pitchFamily="34" charset="0"/>
            </a:endParaRPr>
          </a:p>
          <a:p>
            <a:pPr marL="0" indent="0"/>
            <a:r>
              <a:rPr lang="pt-BR" sz="2000">
                <a:latin typeface="Tahoma" panose="020B0604030504040204" pitchFamily="34" charset="0"/>
              </a:rPr>
              <a:t> O objetivo é estabelecer uma conexão de motivação e transparência entre os empregados e empresa, através da divulgação de normas, procedimentos, notícias, eventos, treinamento, metas e qualquer outro tipo de informação que esteja relacionada a sua rotina de trabalho dentro da empresa.</a:t>
            </a:r>
          </a:p>
        </p:txBody>
      </p:sp>
      <p:sp>
        <p:nvSpPr>
          <p:cNvPr id="449547" name="Freeform 11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49549" name="Text Box 13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9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49551" y="2967335"/>
            <a:ext cx="5692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 no trabalho?????</a:t>
            </a:r>
          </a:p>
        </p:txBody>
      </p:sp>
    </p:spTree>
    <p:extLst>
      <p:ext uri="{BB962C8B-B14F-4D97-AF65-F5344CB8AC3E}">
        <p14:creationId xmlns:p14="http://schemas.microsoft.com/office/powerpoint/2010/main" val="347453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69496" y="669471"/>
            <a:ext cx="6335461" cy="4603960"/>
          </a:xfrm>
        </p:spPr>
        <p:txBody>
          <a:bodyPr>
            <a:noAutofit/>
          </a:bodyPr>
          <a:lstStyle/>
          <a:p>
            <a:r>
              <a:rPr lang="pt-BR" sz="6000" dirty="0"/>
              <a:t>Mapa conceitual de </a:t>
            </a:r>
          </a:p>
          <a:p>
            <a:r>
              <a:rPr lang="pt-BR" sz="6000" dirty="0"/>
              <a:t>Saúde mental </a:t>
            </a:r>
            <a:r>
              <a:rPr lang="pt-BR" sz="6000"/>
              <a:t>no trabalho</a:t>
            </a:r>
            <a:endParaRPr lang="pt-BR" sz="6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802" y="1933416"/>
            <a:ext cx="3799267" cy="33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16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35521"/>
            <a:ext cx="12050332" cy="682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24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62" y="-1"/>
            <a:ext cx="11999937" cy="69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10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40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524001" y="260350"/>
            <a:ext cx="6696075" cy="419100"/>
          </a:xfr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pt-BR" sz="2400" b="1" u="sng" dirty="0">
                <a:solidFill>
                  <a:schemeClr val="tx1"/>
                </a:solidFill>
                <a:latin typeface="AR CENA" pitchFamily="2" charset="0"/>
              </a:rPr>
              <a:t>Leituras </a:t>
            </a:r>
          </a:p>
        </p:txBody>
      </p:sp>
      <p:sp>
        <p:nvSpPr>
          <p:cNvPr id="247811" name="Rectangle 3"/>
          <p:cNvSpPr>
            <a:spLocks noGrp="1"/>
          </p:cNvSpPr>
          <p:nvPr>
            <p:ph type="body" idx="4294967295"/>
          </p:nvPr>
        </p:nvSpPr>
        <p:spPr>
          <a:xfrm>
            <a:off x="1524000" y="908050"/>
            <a:ext cx="8135938" cy="5761038"/>
          </a:xfrm>
        </p:spPr>
        <p:txBody>
          <a:bodyPr>
            <a:noAutofit/>
          </a:bodyPr>
          <a:lstStyle/>
          <a:p>
            <a:pPr>
              <a:buFont typeface="Wingdings 2" pitchFamily="18" charset="2"/>
              <a:buNone/>
            </a:pPr>
            <a:endParaRPr lang="pt-BR" sz="11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 err="1"/>
              <a:t>Dawbor</a:t>
            </a:r>
            <a:r>
              <a:rPr lang="pt-BR" sz="1600" b="1" dirty="0"/>
              <a:t>, </a:t>
            </a:r>
            <a:r>
              <a:rPr lang="pt-BR" sz="1600" b="1" dirty="0" err="1"/>
              <a:t>Ladislau</a:t>
            </a:r>
            <a:r>
              <a:rPr lang="pt-BR" sz="1600" b="1" dirty="0"/>
              <a:t>. </a:t>
            </a:r>
            <a:r>
              <a:rPr lang="pt-BR" sz="1600" b="1" u="sng" dirty="0"/>
              <a:t>Democracia Econômica</a:t>
            </a:r>
            <a:r>
              <a:rPr lang="pt-BR" sz="1600" b="1" dirty="0"/>
              <a:t>. São Paulo: Vozes (</a:t>
            </a:r>
            <a:r>
              <a:rPr lang="pt-BR" sz="1600" b="1" dirty="0">
                <a:hlinkClick r:id="rId2"/>
              </a:rPr>
              <a:t>www.dowbor.org.br</a:t>
            </a:r>
            <a:r>
              <a:rPr lang="pt-BR" sz="1600" b="1" dirty="0"/>
              <a:t>).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 err="1"/>
              <a:t>Gadrey</a:t>
            </a:r>
            <a:r>
              <a:rPr lang="pt-BR" sz="1600" b="1" dirty="0"/>
              <a:t>, Jean. </a:t>
            </a:r>
            <a:r>
              <a:rPr lang="pt-BR" sz="1600" b="1" u="sng" dirty="0"/>
              <a:t>Novos Indicadores de Riqueza</a:t>
            </a:r>
            <a:r>
              <a:rPr lang="pt-BR" sz="1600" b="1" dirty="0"/>
              <a:t>, São Paulo: SENAC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/>
              <a:t>Limongi-França, Ana Cristina. </a:t>
            </a:r>
            <a:r>
              <a:rPr lang="pt-BR" sz="1600" b="1" u="sng" dirty="0"/>
              <a:t>Qualidade de Vida: práticas e conceitos na sociedade pós-industrial</a:t>
            </a:r>
            <a:r>
              <a:rPr lang="pt-BR" sz="1600" b="1" dirty="0"/>
              <a:t>. /são Paulo: Editora Atlas, 2005.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 err="1"/>
              <a:t>Ramazzini</a:t>
            </a:r>
            <a:r>
              <a:rPr lang="pt-BR" sz="1600" b="1" dirty="0"/>
              <a:t>, Bernardino (1700). </a:t>
            </a:r>
            <a:r>
              <a:rPr lang="pt-BR" sz="1600" b="1" u="sng" dirty="0"/>
              <a:t>A Doença dos Trabalhadores</a:t>
            </a:r>
            <a:r>
              <a:rPr lang="pt-BR" sz="1600" b="1" dirty="0"/>
              <a:t>. Fundacentro, 1999.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 err="1"/>
              <a:t>Sant´Anna</a:t>
            </a:r>
            <a:r>
              <a:rPr lang="pt-BR" sz="1600" b="1" dirty="0"/>
              <a:t>, Anderson M. &amp; </a:t>
            </a:r>
            <a:r>
              <a:rPr lang="pt-BR" sz="1600" b="1" dirty="0" err="1"/>
              <a:t>Kiliminik</a:t>
            </a:r>
            <a:r>
              <a:rPr lang="pt-BR" sz="1600" b="1" dirty="0"/>
              <a:t>, Zélia (</a:t>
            </a:r>
            <a:r>
              <a:rPr lang="pt-BR" sz="1600" b="1" dirty="0" err="1"/>
              <a:t>org</a:t>
            </a:r>
            <a:r>
              <a:rPr lang="pt-BR" sz="1600" b="1" dirty="0"/>
              <a:t>) Qualidade de Vida no Trabalho. Belo Horizonte: Campus e Fundação Dom Cabral, 2011.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/>
              <a:t>Viveret, Patrick. Reconsiderar a riqueza (on </a:t>
            </a:r>
            <a:r>
              <a:rPr lang="pt-BR" sz="1600" b="1" dirty="0" err="1"/>
              <a:t>line</a:t>
            </a:r>
            <a:r>
              <a:rPr lang="pt-BR" sz="1600" b="1" dirty="0"/>
              <a:t>);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u="sng" dirty="0"/>
              <a:t>Revista Educação e Psicologia . </a:t>
            </a:r>
            <a:r>
              <a:rPr lang="pt-BR" sz="1600" b="1" dirty="0"/>
              <a:t>Vol. 1  (1-4). Coord. Durval </a:t>
            </a:r>
            <a:r>
              <a:rPr lang="pt-BR" sz="1600" b="1" dirty="0" err="1"/>
              <a:t>Mazzei</a:t>
            </a:r>
            <a:r>
              <a:rPr lang="pt-BR" sz="1600" b="1" dirty="0"/>
              <a:t> Nogueira Filho. São Paulo: Editora Segmento. março de </a:t>
            </a:r>
            <a:r>
              <a:rPr lang="pt-BR" sz="1600" b="1"/>
              <a:t>2009.</a:t>
            </a:r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endParaRPr lang="pt-BR" sz="1600" b="1" dirty="0"/>
          </a:p>
          <a:p>
            <a:pPr>
              <a:buFont typeface="Arial" pitchFamily="34" charset="0"/>
              <a:buChar char="•"/>
            </a:pPr>
            <a:r>
              <a:rPr lang="pt-BR" sz="1600" b="1" dirty="0"/>
              <a:t>Mercado ético (mercadoetico.org.br).</a:t>
            </a:r>
          </a:p>
          <a:p>
            <a:pPr>
              <a:buFont typeface="Wingdings 2" pitchFamily="18" charset="2"/>
              <a:buNone/>
            </a:pPr>
            <a:endParaRPr lang="pt-BR" sz="1050" b="1" dirty="0"/>
          </a:p>
        </p:txBody>
      </p:sp>
    </p:spTree>
    <p:extLst>
      <p:ext uri="{BB962C8B-B14F-4D97-AF65-F5344CB8AC3E}">
        <p14:creationId xmlns:p14="http://schemas.microsoft.com/office/powerpoint/2010/main" val="284646244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REFERENCIAS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713833" y="1600200"/>
            <a:ext cx="10871200" cy="4495800"/>
          </a:xfrm>
        </p:spPr>
        <p:txBody>
          <a:bodyPr/>
          <a:lstStyle/>
          <a:p>
            <a:pPr marL="0" indent="0">
              <a:buNone/>
            </a:pPr>
            <a:r>
              <a:rPr lang="pt-BR" sz="1600" dirty="0">
                <a:hlinkClick r:id="rId2"/>
              </a:rPr>
              <a:t>http://www.lo.unisal.br/sistemas/professores/fernando/arquivos/Comunica%C3%A7%C3%A3o%20Empresarial.ppt</a:t>
            </a:r>
            <a:endParaRPr lang="pt-BR" sz="1600" dirty="0"/>
          </a:p>
          <a:p>
            <a:pPr marL="0" indent="0">
              <a:buNone/>
            </a:pPr>
            <a:r>
              <a:rPr lang="pt-BR" dirty="0"/>
              <a:t>https://pt.slideshare.net/miltonh/treinamento-comunicao-embali</a:t>
            </a:r>
          </a:p>
        </p:txBody>
      </p:sp>
    </p:spTree>
    <p:extLst>
      <p:ext uri="{BB962C8B-B14F-4D97-AF65-F5344CB8AC3E}">
        <p14:creationId xmlns:p14="http://schemas.microsoft.com/office/powerpoint/2010/main" val="2156766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19971-897D-4092-80A5-A676E5AD5F1C}" type="slidenum">
              <a:rPr lang="fr-FR">
                <a:solidFill>
                  <a:srgbClr val="000000"/>
                </a:solidFill>
              </a:rPr>
              <a:pPr/>
              <a:t>5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505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709739" y="1030288"/>
            <a:ext cx="8093075" cy="3452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pt-BR" sz="2800" b="1">
                <a:solidFill>
                  <a:schemeClr val="tx2"/>
                </a:solidFill>
                <a:latin typeface="Tahoma" panose="020B0604030504040204" pitchFamily="34" charset="0"/>
              </a:rPr>
              <a:t>O que é Endomarketing</a:t>
            </a:r>
          </a:p>
          <a:p>
            <a:pPr marL="0" indent="0"/>
            <a:endParaRPr lang="pt-BR" sz="1600" b="1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 marL="0" indent="0"/>
            <a:r>
              <a:rPr lang="pt-BR" sz="2000" b="1">
                <a:latin typeface="Tahoma" panose="020B0604030504040204" pitchFamily="34" charset="0"/>
              </a:rPr>
              <a:t> Endomarketing</a:t>
            </a:r>
            <a:r>
              <a:rPr lang="pt-BR" sz="2000">
                <a:latin typeface="Tahoma" panose="020B0604030504040204" pitchFamily="34" charset="0"/>
              </a:rPr>
              <a:t> é uma atividade que funciona alinhada à comunicação interna, destinada ao público interno (funcionários/colaboradores) de uma organização que busca adaptar estratégias e elementos do marketing para atingir os seus objetivos.</a:t>
            </a:r>
          </a:p>
          <a:p>
            <a:pPr marL="0" indent="0"/>
            <a:r>
              <a:rPr lang="pt-BR" sz="2000">
                <a:latin typeface="Tahoma" panose="020B0604030504040204" pitchFamily="34" charset="0"/>
              </a:rPr>
              <a:t> O endomarketing busca satisfação do público interno e o seu comprometimento com os objetivos organizacional.</a:t>
            </a:r>
          </a:p>
          <a:p>
            <a:pPr marL="0" indent="0"/>
            <a:r>
              <a:rPr lang="pt-BR" sz="2000">
                <a:latin typeface="Tahoma" panose="020B0604030504040204" pitchFamily="34" charset="0"/>
              </a:rPr>
              <a:t> Realiza ações com envolvimento da família e da comunidade local. </a:t>
            </a:r>
          </a:p>
        </p:txBody>
      </p:sp>
      <p:sp>
        <p:nvSpPr>
          <p:cNvPr id="450572" name="Freeform 12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pic>
        <p:nvPicPr>
          <p:cNvPr id="450573" name="Picture 13" descr="absorcao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r="7346" b="12512"/>
          <a:stretch>
            <a:fillRect/>
          </a:stretch>
        </p:blipFill>
        <p:spPr bwMode="auto">
          <a:xfrm>
            <a:off x="6692901" y="4224339"/>
            <a:ext cx="3432175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74" name="Text Box 14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7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0882-3473-4322-AF3F-6AB8CD25D3DB}" type="slidenum">
              <a:rPr lang="fr-FR">
                <a:solidFill>
                  <a:srgbClr val="000000"/>
                </a:solidFill>
              </a:rPr>
              <a:pPr/>
              <a:t>6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53636" name="Rectangle 4"/>
          <p:cNvSpPr>
            <a:spLocks noChangeArrowheads="1"/>
          </p:cNvSpPr>
          <p:nvPr/>
        </p:nvSpPr>
        <p:spPr bwMode="auto">
          <a:xfrm>
            <a:off x="2682875" y="981076"/>
            <a:ext cx="68072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Papel do Comunicador 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Processo para Mudanças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53637" name="Picture 5" descr="BD0497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9" y="2947988"/>
            <a:ext cx="1519237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38" name="Picture 6" descr="BD05081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4" y="3246438"/>
            <a:ext cx="1730375" cy="13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39" name="Picture 7" descr="BD05503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40114"/>
            <a:ext cx="1638300" cy="15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640" name="Text Box 8"/>
          <p:cNvSpPr txBox="1">
            <a:spLocks noChangeArrowheads="1"/>
          </p:cNvSpPr>
          <p:nvPr/>
        </p:nvSpPr>
        <p:spPr bwMode="auto">
          <a:xfrm>
            <a:off x="1638300" y="4133850"/>
            <a:ext cx="16954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Conhecimento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Divulgação da informação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Criação de E-mails, Cartazes, Folhetos, Jornal e Quadros de Avisos</a:t>
            </a:r>
          </a:p>
        </p:txBody>
      </p:sp>
      <p:sp>
        <p:nvSpPr>
          <p:cNvPr id="453641" name="Text Box 9"/>
          <p:cNvSpPr txBox="1">
            <a:spLocks noChangeArrowheads="1"/>
          </p:cNvSpPr>
          <p:nvPr/>
        </p:nvSpPr>
        <p:spPr bwMode="auto">
          <a:xfrm>
            <a:off x="3371850" y="5048250"/>
            <a:ext cx="16192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Compreensão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Atuação do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Comunicador</a:t>
            </a: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 junto ao Cliente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Reuniões, Kit de Comunicação e Intranet</a:t>
            </a:r>
            <a:endParaRPr lang="en-US" sz="10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53642" name="Text Box 10"/>
          <p:cNvSpPr txBox="1">
            <a:spLocks noChangeArrowheads="1"/>
          </p:cNvSpPr>
          <p:nvPr/>
        </p:nvSpPr>
        <p:spPr bwMode="auto">
          <a:xfrm>
            <a:off x="5114926" y="4643438"/>
            <a:ext cx="16097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Adoção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Comunicador </a:t>
            </a: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como elemento motivador/follow-up junto ao Cliente</a:t>
            </a:r>
          </a:p>
        </p:txBody>
      </p:sp>
      <p:sp>
        <p:nvSpPr>
          <p:cNvPr id="453643" name="Text Box 11"/>
          <p:cNvSpPr txBox="1">
            <a:spLocks noChangeArrowheads="1"/>
          </p:cNvSpPr>
          <p:nvPr/>
        </p:nvSpPr>
        <p:spPr bwMode="auto">
          <a:xfrm>
            <a:off x="6967538" y="4300538"/>
            <a:ext cx="1676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Compromisso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Cliente participando consistentemente do processo com suporte do 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Comunicador</a:t>
            </a:r>
            <a:endParaRPr lang="en-US" sz="1000" i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53644" name="Text Box 12"/>
          <p:cNvSpPr txBox="1">
            <a:spLocks noChangeArrowheads="1"/>
          </p:cNvSpPr>
          <p:nvPr/>
        </p:nvSpPr>
        <p:spPr bwMode="auto">
          <a:xfrm>
            <a:off x="8715375" y="3538539"/>
            <a:ext cx="1733550" cy="12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Faz parte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de mim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Cliente como multiplicador do processo de Comunicação </a:t>
            </a: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453645" name="Picture 13" descr="BD04981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6" y="1817689"/>
            <a:ext cx="1617663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46" name="Picture 14" descr="BD05533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4" y="2497139"/>
            <a:ext cx="1404937" cy="17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653" name="Freeform 21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53654" name="Text Box 22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1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88C74-4680-4071-929C-784F092A919B}" type="slidenum">
              <a:rPr lang="fr-FR">
                <a:solidFill>
                  <a:srgbClr val="000000"/>
                </a:solidFill>
              </a:rPr>
              <a:pPr/>
              <a:t>7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54662" name="Rectangle 6"/>
          <p:cNvSpPr>
            <a:spLocks noChangeArrowheads="1"/>
          </p:cNvSpPr>
          <p:nvPr/>
        </p:nvSpPr>
        <p:spPr bwMode="auto">
          <a:xfrm>
            <a:off x="1714500" y="776288"/>
            <a:ext cx="876300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Exemplo</a:t>
            </a:r>
            <a:endParaRPr lang="en-US" sz="2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Campanha “Ginástica Laboral”</a:t>
            </a:r>
            <a:endParaRPr lang="en-US" sz="2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pic>
        <p:nvPicPr>
          <p:cNvPr id="454663" name="Picture 7" descr="BD04970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025651"/>
            <a:ext cx="166370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664" name="Picture 8" descr="BD05081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2054225"/>
            <a:ext cx="1601788" cy="12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665" name="Picture 9" descr="BD05503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4" y="2011363"/>
            <a:ext cx="1362075" cy="13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4666" name="Text Box 10"/>
          <p:cNvSpPr txBox="1">
            <a:spLocks noChangeArrowheads="1"/>
          </p:cNvSpPr>
          <p:nvPr/>
        </p:nvSpPr>
        <p:spPr bwMode="auto">
          <a:xfrm>
            <a:off x="1814513" y="3214688"/>
            <a:ext cx="16954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Conhecimento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Divulgação pela área de Comunicação da informação, via: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Criação de E-mails, Cartazes, Folhetos e Jornal Interno</a:t>
            </a:r>
          </a:p>
        </p:txBody>
      </p:sp>
      <p:sp>
        <p:nvSpPr>
          <p:cNvPr id="454667" name="Text Box 11"/>
          <p:cNvSpPr txBox="1">
            <a:spLocks noChangeArrowheads="1"/>
          </p:cNvSpPr>
          <p:nvPr/>
        </p:nvSpPr>
        <p:spPr bwMode="auto">
          <a:xfrm>
            <a:off x="3594100" y="3221038"/>
            <a:ext cx="16192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Compreensão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Comunicador </a:t>
            </a: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divulga e explica aos Clientes a importância da campanha, seus benefícios, horários e locais.</a:t>
            </a:r>
            <a:endParaRPr lang="en-US" sz="10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54668" name="Text Box 12"/>
          <p:cNvSpPr txBox="1">
            <a:spLocks noChangeArrowheads="1"/>
          </p:cNvSpPr>
          <p:nvPr/>
        </p:nvSpPr>
        <p:spPr bwMode="auto">
          <a:xfrm>
            <a:off x="5286376" y="3221038"/>
            <a:ext cx="16097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Adoção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Comunicador </a:t>
            </a: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também participa das ginásticas, motiva os Clientes, cobra a participação de cada um.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É entregue o “cartão de pontos” para os empregados que realizam as atividades.</a:t>
            </a: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54669" name="Text Box 13"/>
          <p:cNvSpPr txBox="1">
            <a:spLocks noChangeArrowheads="1"/>
          </p:cNvSpPr>
          <p:nvPr/>
        </p:nvSpPr>
        <p:spPr bwMode="auto">
          <a:xfrm>
            <a:off x="6946900" y="3216275"/>
            <a:ext cx="1676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Compromisso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Cliente começa a participar das sessões de ginástica e percebe os benefícios que eles trazem.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</a:t>
            </a:r>
            <a:r>
              <a:rPr lang="pt-BR" sz="10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Comunicador </a:t>
            </a: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participa como suporte em caso de necessidade de novos materiais de explicação, apostilas/ slides.</a:t>
            </a:r>
            <a:endParaRPr lang="en-US" sz="10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54670" name="Text Box 14"/>
          <p:cNvSpPr txBox="1">
            <a:spLocks noChangeArrowheads="1"/>
          </p:cNvSpPr>
          <p:nvPr/>
        </p:nvSpPr>
        <p:spPr bwMode="auto">
          <a:xfrm>
            <a:off x="8607425" y="3221038"/>
            <a:ext cx="142240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Faz parte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de mim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O Cliente participa efetivamente da ginástica e começa a incentivar outros empregados a participarem também.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rPr>
              <a:t>Valoriza e reconhece a ação de RH como fator de melhoria da sua qualidade de vida.</a:t>
            </a:r>
            <a:endParaRPr lang="en-US" sz="14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</a:endParaRPr>
          </a:p>
        </p:txBody>
      </p:sp>
      <p:pic>
        <p:nvPicPr>
          <p:cNvPr id="454671" name="Picture 15" descr="BD04981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826" y="2025651"/>
            <a:ext cx="12160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672" name="Picture 16" descr="BD05533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2011364"/>
            <a:ext cx="9906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4673" name="AutoShape 17"/>
          <p:cNvSpPr>
            <a:spLocks/>
          </p:cNvSpPr>
          <p:nvPr/>
        </p:nvSpPr>
        <p:spPr bwMode="auto">
          <a:xfrm rot="5962150">
            <a:off x="3626644" y="3325019"/>
            <a:ext cx="762000" cy="4176712"/>
          </a:xfrm>
          <a:prstGeom prst="rightBrace">
            <a:avLst>
              <a:gd name="adj1" fmla="val 45677"/>
              <a:gd name="adj2" fmla="val 50019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54674" name="Text Box 18"/>
          <p:cNvSpPr txBox="1">
            <a:spLocks noChangeArrowheads="1"/>
          </p:cNvSpPr>
          <p:nvPr/>
        </p:nvSpPr>
        <p:spPr bwMode="auto">
          <a:xfrm>
            <a:off x="3741739" y="5870576"/>
            <a:ext cx="4937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pt-BR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Atuação Ativa das Gerências e do RH</a:t>
            </a:r>
            <a:endParaRPr lang="en-US" sz="2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454679" name="Freeform 23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sp>
        <p:nvSpPr>
          <p:cNvPr id="454680" name="Text Box 24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27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5FEB7-1D18-4F75-A898-C4B51197CB07}" type="slidenum">
              <a:rPr lang="fr-FR">
                <a:solidFill>
                  <a:srgbClr val="000000"/>
                </a:solidFill>
              </a:rPr>
              <a:pPr/>
              <a:t>8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63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87714" y="850900"/>
            <a:ext cx="5894387" cy="5468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25000"/>
              </a:lnSpc>
              <a:buFontTx/>
              <a:buNone/>
            </a:pPr>
            <a:r>
              <a:rPr lang="pt-BR" sz="2400" b="1">
                <a:solidFill>
                  <a:schemeClr val="tx2"/>
                </a:solidFill>
                <a:latin typeface="Tahoma" panose="020B0604030504040204" pitchFamily="34" charset="0"/>
              </a:rPr>
              <a:t>Meios da Comunicação Interna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E-mail			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Quadro de Avisos 		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Intranet 	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Panfletagem 	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Banner 	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Mensagem da Gerência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Mensagem Falada</a:t>
            </a:r>
          </a:p>
          <a:p>
            <a:pPr>
              <a:lnSpc>
                <a:spcPct val="125000"/>
              </a:lnSpc>
            </a:pPr>
            <a:r>
              <a:rPr lang="pt-BR" sz="1700">
                <a:latin typeface="Tahoma" panose="020B0604030504040204" pitchFamily="34" charset="0"/>
              </a:rPr>
              <a:t>Campanhas Internas		</a:t>
            </a:r>
          </a:p>
          <a:p>
            <a:pPr>
              <a:lnSpc>
                <a:spcPct val="125000"/>
              </a:lnSpc>
            </a:pPr>
            <a:r>
              <a:rPr lang="en-US" sz="1700">
                <a:latin typeface="Tahoma" panose="020B0604030504040204" pitchFamily="34" charset="0"/>
              </a:rPr>
              <a:t>Jornal Interno</a:t>
            </a:r>
          </a:p>
          <a:p>
            <a:pPr>
              <a:lnSpc>
                <a:spcPct val="125000"/>
              </a:lnSpc>
            </a:pPr>
            <a:r>
              <a:rPr lang="en-US" sz="1700">
                <a:latin typeface="Tahoma" panose="020B0604030504040204" pitchFamily="34" charset="0"/>
              </a:rPr>
              <a:t>Revistas</a:t>
            </a:r>
          </a:p>
          <a:p>
            <a:pPr>
              <a:lnSpc>
                <a:spcPct val="125000"/>
              </a:lnSpc>
            </a:pPr>
            <a:r>
              <a:rPr lang="en-US" sz="1700">
                <a:latin typeface="Tahoma" panose="020B0604030504040204" pitchFamily="34" charset="0"/>
              </a:rPr>
              <a:t>Rádio Interna</a:t>
            </a:r>
          </a:p>
          <a:p>
            <a:pPr>
              <a:lnSpc>
                <a:spcPct val="125000"/>
              </a:lnSpc>
            </a:pPr>
            <a:r>
              <a:rPr lang="en-US" sz="1700">
                <a:latin typeface="Tahoma" panose="020B0604030504040204" pitchFamily="34" charset="0"/>
              </a:rPr>
              <a:t>Caixa de Sugestões</a:t>
            </a:r>
          </a:p>
          <a:p>
            <a:pPr>
              <a:lnSpc>
                <a:spcPct val="125000"/>
              </a:lnSpc>
            </a:pPr>
            <a:r>
              <a:rPr lang="en-US" sz="1700">
                <a:latin typeface="Tahoma" panose="020B0604030504040204" pitchFamily="34" charset="0"/>
              </a:rPr>
              <a:t>Reuniões de Café</a:t>
            </a:r>
          </a:p>
        </p:txBody>
      </p:sp>
      <p:sp>
        <p:nvSpPr>
          <p:cNvPr id="463884" name="Freeform 12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pic>
        <p:nvPicPr>
          <p:cNvPr id="463885" name="Picture 13" descr="absorcao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r="8499" b="12772"/>
          <a:stretch>
            <a:fillRect/>
          </a:stretch>
        </p:blipFill>
        <p:spPr bwMode="auto">
          <a:xfrm>
            <a:off x="6376988" y="4067175"/>
            <a:ext cx="3732212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886" name="Text Box 14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7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3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1C59B-D285-4190-85DF-3916A1CD8A5A}" type="slidenum">
              <a:rPr lang="fr-FR">
                <a:solidFill>
                  <a:srgbClr val="000000"/>
                </a:solidFill>
              </a:rPr>
              <a:pPr/>
              <a:t>9</a:t>
            </a:fld>
            <a:endParaRPr lang="fr-FR">
              <a:solidFill>
                <a:srgbClr val="000000"/>
              </a:solidFill>
            </a:endParaRPr>
          </a:p>
        </p:txBody>
      </p:sp>
      <p:sp>
        <p:nvSpPr>
          <p:cNvPr id="4526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98614" y="949326"/>
            <a:ext cx="8955087" cy="606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pt-BR" sz="2800" b="1">
                <a:latin typeface="Tahoma" panose="020B0604030504040204" pitchFamily="34" charset="0"/>
              </a:rPr>
              <a:t> </a:t>
            </a:r>
            <a:r>
              <a:rPr lang="pt-BR" sz="2800" b="1">
                <a:solidFill>
                  <a:schemeClr val="tx2"/>
                </a:solidFill>
                <a:latin typeface="Tahoma" panose="020B0604030504040204" pitchFamily="34" charset="0"/>
              </a:rPr>
              <a:t>Exemplos de Comunicação Interna</a:t>
            </a:r>
          </a:p>
          <a:p>
            <a:pPr marL="0" indent="0">
              <a:buNone/>
            </a:pPr>
            <a:endParaRPr lang="pt-BR" sz="2000" b="1">
              <a:latin typeface="Tahoma" panose="020B0604030504040204" pitchFamily="34" charset="0"/>
            </a:endParaRPr>
          </a:p>
        </p:txBody>
      </p:sp>
      <p:sp>
        <p:nvSpPr>
          <p:cNvPr id="452628" name="Freeform 20"/>
          <p:cNvSpPr>
            <a:spLocks/>
          </p:cNvSpPr>
          <p:nvPr/>
        </p:nvSpPr>
        <p:spPr bwMode="auto">
          <a:xfrm>
            <a:off x="1524001" y="639764"/>
            <a:ext cx="7693025" cy="192087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sz="1600">
              <a:solidFill>
                <a:srgbClr val="000000"/>
              </a:solidFill>
            </a:endParaRPr>
          </a:p>
        </p:txBody>
      </p:sp>
      <p:pic>
        <p:nvPicPr>
          <p:cNvPr id="45262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4" t="17058" r="28581" b="7335"/>
          <a:stretch>
            <a:fillRect/>
          </a:stretch>
        </p:blipFill>
        <p:spPr bwMode="auto">
          <a:xfrm>
            <a:off x="4206876" y="1677988"/>
            <a:ext cx="3757613" cy="500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2630" name="Text Box 22"/>
          <p:cNvSpPr txBox="1">
            <a:spLocks noChangeArrowheads="1"/>
          </p:cNvSpPr>
          <p:nvPr/>
        </p:nvSpPr>
        <p:spPr bwMode="auto">
          <a:xfrm>
            <a:off x="1684338" y="-381000"/>
            <a:ext cx="8902700" cy="112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190500" indent="-190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210000"/>
              </a:lnSpc>
              <a:spcBef>
                <a:spcPct val="50000"/>
              </a:spcBef>
              <a:spcAft>
                <a:spcPct val="0"/>
              </a:spcAft>
              <a:buClr>
                <a:srgbClr val="FFFF00"/>
              </a:buClr>
              <a:buFont typeface="Wingdings 3" panose="05040102010807070707" pitchFamily="18" charset="2"/>
              <a:buNone/>
            </a:pPr>
            <a:r>
              <a:rPr lang="pt-BR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Comunicação Empresarial</a:t>
            </a:r>
            <a:endParaRPr lang="fr-FR" sz="3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522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1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4.xml><?xml version="1.0" encoding="utf-8"?>
<a:theme xmlns:a="http://schemas.openxmlformats.org/drawingml/2006/main" name="1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5.xml><?xml version="1.0" encoding="utf-8"?>
<a:theme xmlns:a="http://schemas.openxmlformats.org/drawingml/2006/main" name="2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6.xml><?xml version="1.0" encoding="utf-8"?>
<a:theme xmlns:a="http://schemas.openxmlformats.org/drawingml/2006/main" name="3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7.xml><?xml version="1.0" encoding="utf-8"?>
<a:theme xmlns:a="http://schemas.openxmlformats.org/drawingml/2006/main" name="4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8.xml><?xml version="1.0" encoding="utf-8"?>
<a:theme xmlns:a="http://schemas.openxmlformats.org/drawingml/2006/main" name="5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9.xml><?xml version="1.0" encoding="utf-8"?>
<a:theme xmlns:a="http://schemas.openxmlformats.org/drawingml/2006/main" name="6_Tema_AulasGravadas_v1.1">
  <a:themeElements>
    <a:clrScheme name="Personalizad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009900"/>
      </a:accent2>
      <a:accent3>
        <a:srgbClr val="9933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7F7F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60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ersonalizar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rsonalizar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AulasGravadas_v1.1" id="{AD78B759-D98E-4DFE-BD8A-1DFE99766BF3}" vid="{DDA36782-6345-47FF-8C17-8D88350FB9DD}"/>
    </a:ext>
  </a:extLst>
</a:theme>
</file>

<file path=ppt/theme/themeOverride1.xml><?xml version="1.0" encoding="utf-8"?>
<a:themeOverride xmlns:a="http://schemas.openxmlformats.org/drawingml/2006/main">
  <a:clrScheme name="Mediano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792</Words>
  <Application>Microsoft Office PowerPoint</Application>
  <PresentationFormat>Widescreen</PresentationFormat>
  <Paragraphs>127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11</vt:i4>
      </vt:variant>
      <vt:variant>
        <vt:lpstr>Títulos de slides</vt:lpstr>
      </vt:variant>
      <vt:variant>
        <vt:i4>46</vt:i4>
      </vt:variant>
    </vt:vector>
  </HeadingPairs>
  <TitlesOfParts>
    <vt:vector size="68" baseType="lpstr">
      <vt:lpstr>AR CENA</vt:lpstr>
      <vt:lpstr>Arial</vt:lpstr>
      <vt:lpstr>Calibri</vt:lpstr>
      <vt:lpstr>Calibri Light</vt:lpstr>
      <vt:lpstr>Comic Sans MS</vt:lpstr>
      <vt:lpstr>Tahoma</vt:lpstr>
      <vt:lpstr>Tw Cen MT</vt:lpstr>
      <vt:lpstr>Verdana</vt:lpstr>
      <vt:lpstr>Wingdings</vt:lpstr>
      <vt:lpstr>Wingdings 2</vt:lpstr>
      <vt:lpstr>Wingdings 3</vt:lpstr>
      <vt:lpstr>Tema do Office</vt:lpstr>
      <vt:lpstr>1_Mediano</vt:lpstr>
      <vt:lpstr>Tema_AulasGravadas_v1.1</vt:lpstr>
      <vt:lpstr>1_Tema_AulasGravadas_v1.1</vt:lpstr>
      <vt:lpstr>2_Tema_AulasGravadas_v1.1</vt:lpstr>
      <vt:lpstr>3_Tema_AulasGravadas_v1.1</vt:lpstr>
      <vt:lpstr>4_Tema_AulasGravadas_v1.1</vt:lpstr>
      <vt:lpstr>5_Tema_AulasGravadas_v1.1</vt:lpstr>
      <vt:lpstr>6_Tema_AulasGravadas_v1.1</vt:lpstr>
      <vt:lpstr>7_Tema_AulasGravadas_v1.1</vt:lpstr>
      <vt:lpstr>Crayons</vt:lpstr>
      <vt:lpstr>PSICOLOGIA APLICADA</vt:lpstr>
      <vt:lpstr>Comunicação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Leituras </vt:lpstr>
      <vt:lpstr>REFERENCIAS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PSICOOGIAVOTAAPARAAEMERMAGEM</dc:title>
  <dc:creator>Padre Valmir</dc:creator>
  <cp:lastModifiedBy>Padre Valmir</cp:lastModifiedBy>
  <cp:revision>84</cp:revision>
  <dcterms:created xsi:type="dcterms:W3CDTF">2019-02-25T15:44:54Z</dcterms:created>
  <dcterms:modified xsi:type="dcterms:W3CDTF">2022-11-29T21:53:27Z</dcterms:modified>
</cp:coreProperties>
</file>