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24" r:id="rId4"/>
    <p:sldId id="325" r:id="rId5"/>
    <p:sldId id="326" r:id="rId6"/>
    <p:sldId id="327" r:id="rId7"/>
    <p:sldId id="328" r:id="rId8"/>
    <p:sldId id="329" r:id="rId9"/>
    <p:sldId id="300" r:id="rId10"/>
    <p:sldId id="301" r:id="rId11"/>
    <p:sldId id="302" r:id="rId12"/>
    <p:sldId id="303" r:id="rId13"/>
    <p:sldId id="307" r:id="rId14"/>
    <p:sldId id="304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05" r:id="rId23"/>
    <p:sldId id="306" r:id="rId24"/>
    <p:sldId id="330" r:id="rId25"/>
    <p:sldId id="334" r:id="rId26"/>
    <p:sldId id="308" r:id="rId27"/>
    <p:sldId id="335" r:id="rId28"/>
    <p:sldId id="336" r:id="rId29"/>
    <p:sldId id="337" r:id="rId30"/>
    <p:sldId id="331" r:id="rId31"/>
    <p:sldId id="338" r:id="rId32"/>
    <p:sldId id="332" r:id="rId33"/>
    <p:sldId id="333" r:id="rId34"/>
    <p:sldId id="281" r:id="rId35"/>
    <p:sldId id="290" r:id="rId36"/>
    <p:sldId id="291" r:id="rId37"/>
    <p:sldId id="292" r:id="rId38"/>
    <p:sldId id="293" r:id="rId39"/>
    <p:sldId id="295" r:id="rId40"/>
    <p:sldId id="296" r:id="rId41"/>
    <p:sldId id="339" r:id="rId42"/>
    <p:sldId id="340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8568E-B2A2-4D7D-8ECA-B732BDF35E20}" v="3" dt="2022-11-07T22:08:10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re Valmir" userId="37be0ea8e2dd2062" providerId="LiveId" clId="{5B18568E-B2A2-4D7D-8ECA-B732BDF35E20}"/>
    <pc:docChg chg="undo custSel addSld delSld modSld sldOrd">
      <pc:chgData name="Padre Valmir" userId="37be0ea8e2dd2062" providerId="LiveId" clId="{5B18568E-B2A2-4D7D-8ECA-B732BDF35E20}" dt="2022-11-07T22:09:56.894" v="80" actId="20577"/>
      <pc:docMkLst>
        <pc:docMk/>
      </pc:docMkLst>
      <pc:sldChg chg="del">
        <pc:chgData name="Padre Valmir" userId="37be0ea8e2dd2062" providerId="LiveId" clId="{5B18568E-B2A2-4D7D-8ECA-B732BDF35E20}" dt="2022-11-07T22:08:25.591" v="36" actId="47"/>
        <pc:sldMkLst>
          <pc:docMk/>
          <pc:sldMk cId="1395784319" sldId="269"/>
        </pc:sldMkLst>
      </pc:sldChg>
      <pc:sldChg chg="add del">
        <pc:chgData name="Padre Valmir" userId="37be0ea8e2dd2062" providerId="LiveId" clId="{5B18568E-B2A2-4D7D-8ECA-B732BDF35E20}" dt="2022-11-07T22:08:58.270" v="43" actId="47"/>
        <pc:sldMkLst>
          <pc:docMk/>
          <pc:sldMk cId="3724835645" sldId="271"/>
        </pc:sldMkLst>
      </pc:sldChg>
      <pc:sldChg chg="modSp del mod">
        <pc:chgData name="Padre Valmir" userId="37be0ea8e2dd2062" providerId="LiveId" clId="{5B18568E-B2A2-4D7D-8ECA-B732BDF35E20}" dt="2022-11-07T22:06:15.324" v="29" actId="47"/>
        <pc:sldMkLst>
          <pc:docMk/>
          <pc:sldMk cId="75411196" sldId="279"/>
        </pc:sldMkLst>
        <pc:spChg chg="mod">
          <ac:chgData name="Padre Valmir" userId="37be0ea8e2dd2062" providerId="LiveId" clId="{5B18568E-B2A2-4D7D-8ECA-B732BDF35E20}" dt="2022-11-07T22:00:24.862" v="27" actId="20577"/>
          <ac:spMkLst>
            <pc:docMk/>
            <pc:sldMk cId="75411196" sldId="279"/>
            <ac:spMk id="3" creationId="{00000000-0000-0000-0000-000000000000}"/>
          </ac:spMkLst>
        </pc:spChg>
      </pc:sldChg>
      <pc:sldChg chg="del">
        <pc:chgData name="Padre Valmir" userId="37be0ea8e2dd2062" providerId="LiveId" clId="{5B18568E-B2A2-4D7D-8ECA-B732BDF35E20}" dt="2022-11-07T22:08:28.056" v="37" actId="47"/>
        <pc:sldMkLst>
          <pc:docMk/>
          <pc:sldMk cId="2974682557" sldId="280"/>
        </pc:sldMkLst>
      </pc:sldChg>
      <pc:sldChg chg="del">
        <pc:chgData name="Padre Valmir" userId="37be0ea8e2dd2062" providerId="LiveId" clId="{5B18568E-B2A2-4D7D-8ECA-B732BDF35E20}" dt="2022-11-07T22:08:22.755" v="35" actId="47"/>
        <pc:sldMkLst>
          <pc:docMk/>
          <pc:sldMk cId="2524934074" sldId="282"/>
        </pc:sldMkLst>
      </pc:sldChg>
      <pc:sldChg chg="del">
        <pc:chgData name="Padre Valmir" userId="37be0ea8e2dd2062" providerId="LiveId" clId="{5B18568E-B2A2-4D7D-8ECA-B732BDF35E20}" dt="2022-11-07T22:07:19.064" v="31" actId="47"/>
        <pc:sldMkLst>
          <pc:docMk/>
          <pc:sldMk cId="2291359585" sldId="283"/>
        </pc:sldMkLst>
      </pc:sldChg>
      <pc:sldChg chg="del">
        <pc:chgData name="Padre Valmir" userId="37be0ea8e2dd2062" providerId="LiveId" clId="{5B18568E-B2A2-4D7D-8ECA-B732BDF35E20}" dt="2022-11-07T22:07:19.064" v="31" actId="47"/>
        <pc:sldMkLst>
          <pc:docMk/>
          <pc:sldMk cId="67295549" sldId="284"/>
        </pc:sldMkLst>
      </pc:sldChg>
      <pc:sldChg chg="del">
        <pc:chgData name="Padre Valmir" userId="37be0ea8e2dd2062" providerId="LiveId" clId="{5B18568E-B2A2-4D7D-8ECA-B732BDF35E20}" dt="2022-11-07T22:07:19.064" v="31" actId="47"/>
        <pc:sldMkLst>
          <pc:docMk/>
          <pc:sldMk cId="1476333381" sldId="285"/>
        </pc:sldMkLst>
      </pc:sldChg>
      <pc:sldChg chg="del">
        <pc:chgData name="Padre Valmir" userId="37be0ea8e2dd2062" providerId="LiveId" clId="{5B18568E-B2A2-4D7D-8ECA-B732BDF35E20}" dt="2022-11-07T22:07:19.064" v="31" actId="47"/>
        <pc:sldMkLst>
          <pc:docMk/>
          <pc:sldMk cId="1330123119" sldId="286"/>
        </pc:sldMkLst>
      </pc:sldChg>
      <pc:sldChg chg="add del">
        <pc:chgData name="Padre Valmir" userId="37be0ea8e2dd2062" providerId="LiveId" clId="{5B18568E-B2A2-4D7D-8ECA-B732BDF35E20}" dt="2022-11-07T22:08:55.857" v="42" actId="47"/>
        <pc:sldMkLst>
          <pc:docMk/>
          <pc:sldMk cId="2839126697" sldId="287"/>
        </pc:sldMkLst>
      </pc:sldChg>
      <pc:sldChg chg="add del">
        <pc:chgData name="Padre Valmir" userId="37be0ea8e2dd2062" providerId="LiveId" clId="{5B18568E-B2A2-4D7D-8ECA-B732BDF35E20}" dt="2022-11-07T22:09:12.212" v="44" actId="47"/>
        <pc:sldMkLst>
          <pc:docMk/>
          <pc:sldMk cId="3602558235" sldId="288"/>
        </pc:sldMkLst>
      </pc:sldChg>
      <pc:sldChg chg="add del">
        <pc:chgData name="Padre Valmir" userId="37be0ea8e2dd2062" providerId="LiveId" clId="{5B18568E-B2A2-4D7D-8ECA-B732BDF35E20}" dt="2022-11-07T22:09:13.330" v="45" actId="47"/>
        <pc:sldMkLst>
          <pc:docMk/>
          <pc:sldMk cId="3906328767" sldId="289"/>
        </pc:sldMkLst>
      </pc:sldChg>
      <pc:sldChg chg="del">
        <pc:chgData name="Padre Valmir" userId="37be0ea8e2dd2062" providerId="LiveId" clId="{5B18568E-B2A2-4D7D-8ECA-B732BDF35E20}" dt="2022-11-07T22:08:39.540" v="40" actId="47"/>
        <pc:sldMkLst>
          <pc:docMk/>
          <pc:sldMk cId="2630895577" sldId="294"/>
        </pc:sldMkLst>
      </pc:sldChg>
      <pc:sldChg chg="del">
        <pc:chgData name="Padre Valmir" userId="37be0ea8e2dd2062" providerId="LiveId" clId="{5B18568E-B2A2-4D7D-8ECA-B732BDF35E20}" dt="2022-11-07T22:08:41.756" v="41" actId="47"/>
        <pc:sldMkLst>
          <pc:docMk/>
          <pc:sldMk cId="1983920415" sldId="298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3234459654" sldId="299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3402118035" sldId="300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1496557434" sldId="301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2365089409" sldId="302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1103398155" sldId="303"/>
        </pc:sldMkLst>
      </pc:sldChg>
      <pc:sldChg chg="add del">
        <pc:chgData name="Padre Valmir" userId="37be0ea8e2dd2062" providerId="LiveId" clId="{5B18568E-B2A2-4D7D-8ECA-B732BDF35E20}" dt="2022-11-07T22:08:10.754" v="34"/>
        <pc:sldMkLst>
          <pc:docMk/>
          <pc:sldMk cId="2463171170" sldId="304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3038923575" sldId="305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3296581211" sldId="306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3545713691" sldId="307"/>
        </pc:sldMkLst>
      </pc:sldChg>
      <pc:sldChg chg="add ord">
        <pc:chgData name="Padre Valmir" userId="37be0ea8e2dd2062" providerId="LiveId" clId="{5B18568E-B2A2-4D7D-8ECA-B732BDF35E20}" dt="2022-11-07T22:09:30.798" v="47"/>
        <pc:sldMkLst>
          <pc:docMk/>
          <pc:sldMk cId="1443929371" sldId="308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506276244" sldId="317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957989796" sldId="318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736283523" sldId="319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2509596681" sldId="320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1929329681" sldId="321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2118437977" sldId="322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906103785" sldId="323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1446348090" sldId="324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2644115650" sldId="325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310041906" sldId="326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4042677870" sldId="327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2007855749" sldId="328"/>
        </pc:sldMkLst>
      </pc:sldChg>
      <pc:sldChg chg="add">
        <pc:chgData name="Padre Valmir" userId="37be0ea8e2dd2062" providerId="LiveId" clId="{5B18568E-B2A2-4D7D-8ECA-B732BDF35E20}" dt="2022-11-07T22:06:06.245" v="28"/>
        <pc:sldMkLst>
          <pc:docMk/>
          <pc:sldMk cId="2809494722" sldId="329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3913418702" sldId="330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2955804443" sldId="331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2862967794" sldId="332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1769253431" sldId="333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424458431" sldId="334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3859752272" sldId="335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1397898855" sldId="336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547551300" sldId="337"/>
        </pc:sldMkLst>
      </pc:sldChg>
      <pc:sldChg chg="add">
        <pc:chgData name="Padre Valmir" userId="37be0ea8e2dd2062" providerId="LiveId" clId="{5B18568E-B2A2-4D7D-8ECA-B732BDF35E20}" dt="2022-11-07T22:08:10.754" v="34"/>
        <pc:sldMkLst>
          <pc:docMk/>
          <pc:sldMk cId="69470476" sldId="338"/>
        </pc:sldMkLst>
      </pc:sldChg>
      <pc:sldChg chg="add ord">
        <pc:chgData name="Padre Valmir" userId="37be0ea8e2dd2062" providerId="LiveId" clId="{5B18568E-B2A2-4D7D-8ECA-B732BDF35E20}" dt="2022-11-07T22:09:41.681" v="49"/>
        <pc:sldMkLst>
          <pc:docMk/>
          <pc:sldMk cId="1556377401" sldId="339"/>
        </pc:sldMkLst>
      </pc:sldChg>
      <pc:sldChg chg="modSp add mod ord">
        <pc:chgData name="Padre Valmir" userId="37be0ea8e2dd2062" providerId="LiveId" clId="{5B18568E-B2A2-4D7D-8ECA-B732BDF35E20}" dt="2022-11-07T22:09:56.894" v="80" actId="20577"/>
        <pc:sldMkLst>
          <pc:docMk/>
          <pc:sldMk cId="1536267945" sldId="340"/>
        </pc:sldMkLst>
        <pc:spChg chg="mod">
          <ac:chgData name="Padre Valmir" userId="37be0ea8e2dd2062" providerId="LiveId" clId="{5B18568E-B2A2-4D7D-8ECA-B732BDF35E20}" dt="2022-11-07T22:09:56.894" v="80" actId="20577"/>
          <ac:spMkLst>
            <pc:docMk/>
            <pc:sldMk cId="1536267945" sldId="340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07/11/2022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ecretariadograciele.blogspot.com/2012/10/behaviorismo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a.world/IPA/IPA_Docs/Portuguese_about.pdf" TargetMode="External"/><Relationship Id="rId2" Type="http://schemas.openxmlformats.org/officeDocument/2006/relationships/hyperlink" Target="http://petdocs.ufc.br/index_artigo_id_398_desc_Psicologia%20M%C3%A9dica_pagina__subtopico_50_busca_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ernandomagalhaes.pt/modelos-de-intervencao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/>
              <a:t>PSICOLOGIA APLICADA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/>
              <a:t>Ms. Valmir </a:t>
            </a:r>
            <a:r>
              <a:rPr lang="pt-BR" dirty="0" err="1"/>
              <a:t>Pasa</a:t>
            </a:r>
            <a:endParaRPr lang="pt-BR" dirty="0"/>
          </a:p>
          <a:p>
            <a:r>
              <a:rPr lang="pt-BR" dirty="0"/>
              <a:t>Aula 3 – TÉCNICO EM SEGURANÇA NO TRABALHO</a:t>
            </a:r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800" cy="63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7" y="0"/>
            <a:ext cx="11165305" cy="6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8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61155"/>
            <a:ext cx="10515600" cy="602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    </a:t>
            </a:r>
            <a:r>
              <a:rPr lang="pt-BR" dirty="0">
                <a:solidFill>
                  <a:srgbClr val="FF0000"/>
                </a:solidFill>
              </a:rPr>
              <a:t>De Aristóteles (384 a.C.) e a “tábula rasa”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Para o Behaviorismo (sec. XIX – XX)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497" y="1764501"/>
            <a:ext cx="4011303" cy="32981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051" y="1917090"/>
            <a:ext cx="3924869" cy="33136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21227">
            <a:off x="4898079" y="2708827"/>
            <a:ext cx="2391259" cy="14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9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história da Psicologia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6603" y="1825625"/>
            <a:ext cx="11627893" cy="4889074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De Sócrates (469 a.C.): 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FF0000"/>
                </a:solidFill>
              </a:rPr>
              <a:t>“Maiêutica: arte de </a:t>
            </a:r>
            <a:r>
              <a:rPr lang="pt-BR" dirty="0" err="1">
                <a:solidFill>
                  <a:srgbClr val="FF0000"/>
                </a:solidFill>
              </a:rPr>
              <a:t>paturir</a:t>
            </a:r>
            <a:r>
              <a:rPr lang="pt-BR" dirty="0">
                <a:solidFill>
                  <a:srgbClr val="FF0000"/>
                </a:solidFill>
              </a:rPr>
              <a:t> ideias”</a:t>
            </a:r>
          </a:p>
          <a:p>
            <a:pPr marL="457200" lvl="1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pt-BR" dirty="0">
                <a:solidFill>
                  <a:srgbClr val="FF0000"/>
                </a:solidFill>
              </a:rPr>
              <a:t>							            Ao </a:t>
            </a:r>
            <a:r>
              <a:rPr lang="pt-BR" dirty="0" err="1">
                <a:solidFill>
                  <a:srgbClr val="FF0000"/>
                </a:solidFill>
              </a:rPr>
              <a:t>Inatismo</a:t>
            </a:r>
            <a:r>
              <a:rPr lang="pt-BR" dirty="0">
                <a:solidFill>
                  <a:srgbClr val="FF0000"/>
                </a:solidFill>
              </a:rPr>
              <a:t> de Freud (1859)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08" y="3521121"/>
            <a:ext cx="4958095" cy="30516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39" y="1690688"/>
            <a:ext cx="4523057" cy="30153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200" y="3521121"/>
            <a:ext cx="2010239" cy="11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1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36" y="-1"/>
            <a:ext cx="10996863" cy="73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1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669925"/>
            <a:ext cx="10515600" cy="6188075"/>
          </a:xfrm>
        </p:spPr>
        <p:txBody>
          <a:bodyPr>
            <a:normAutofit fontScale="90000"/>
          </a:bodyPr>
          <a:lstStyle/>
          <a:p>
            <a:r>
              <a:rPr lang="pt-BR" dirty="0"/>
              <a:t>Comportamentalismo – “Behaviorismo”</a:t>
            </a:r>
            <a:br>
              <a:rPr lang="pt-BR" dirty="0"/>
            </a:br>
            <a:br>
              <a:rPr lang="pt-BR" dirty="0"/>
            </a:br>
            <a:r>
              <a:rPr lang="pt-BR" sz="3600" i="1" dirty="0"/>
              <a:t>(</a:t>
            </a:r>
            <a:r>
              <a:rPr lang="pt-BR" sz="3600" i="1" dirty="0" err="1"/>
              <a:t>Behaviorism</a:t>
            </a:r>
            <a:r>
              <a:rPr lang="pt-BR" sz="3600" i="1" dirty="0"/>
              <a:t> em inglês, de </a:t>
            </a:r>
            <a:r>
              <a:rPr lang="pt-BR" sz="3600" i="1" dirty="0" err="1"/>
              <a:t>behaviour</a:t>
            </a:r>
            <a:r>
              <a:rPr lang="pt-BR" sz="3600" i="1" dirty="0"/>
              <a:t> (RU) ou </a:t>
            </a:r>
            <a:r>
              <a:rPr lang="pt-BR" sz="3600" i="1" dirty="0" err="1"/>
              <a:t>behavior</a:t>
            </a:r>
            <a:r>
              <a:rPr lang="pt-BR" sz="3600" i="1" dirty="0"/>
              <a:t> (EUA): comportamento, conduta),</a:t>
            </a:r>
            <a:r>
              <a:rPr lang="pt-BR" sz="3600" dirty="0"/>
              <a:t> também designado de comportamentalismo, ou às vezes </a:t>
            </a:r>
            <a:r>
              <a:rPr lang="pt-BR" sz="3600" dirty="0" err="1"/>
              <a:t>comportamentismo</a:t>
            </a:r>
            <a:r>
              <a:rPr lang="pt-BR" sz="3600" dirty="0"/>
              <a:t>, é o conjunto das teorias psicológicas (dentre elas a Análise do Comportamento, a Psicologia Objetiva) que postulam o comportamento como o mais adequado objeto de estudo da Psicologia. Comportamento geralmente é definido por meio das unidades analíticas respostas e estímulos. Historicamente, a observação e descrição do comportamento fez oposição ao uso do método de introspecção. (CALISTO, 2012)</a:t>
            </a:r>
          </a:p>
        </p:txBody>
      </p:sp>
    </p:spTree>
    <p:extLst>
      <p:ext uri="{BB962C8B-B14F-4D97-AF65-F5344CB8AC3E}">
        <p14:creationId xmlns:p14="http://schemas.microsoft.com/office/powerpoint/2010/main" val="50627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2926"/>
          </a:xfrm>
        </p:spPr>
        <p:txBody>
          <a:bodyPr/>
          <a:lstStyle/>
          <a:p>
            <a:r>
              <a:rPr lang="pt-BR" dirty="0"/>
              <a:t>1. IVAN PAVLOV</a:t>
            </a:r>
            <a:br>
              <a:rPr lang="pt-BR" dirty="0"/>
            </a:br>
            <a:r>
              <a:rPr lang="pt-BR" sz="3600" dirty="0"/>
              <a:t>(1849-1936)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602909"/>
            <a:ext cx="5505450" cy="4351338"/>
          </a:xfrm>
        </p:spPr>
        <p:txBody>
          <a:bodyPr/>
          <a:lstStyle/>
          <a:p>
            <a:r>
              <a:rPr lang="pt-BR" dirty="0"/>
              <a:t>Condicionamento clássico</a:t>
            </a:r>
          </a:p>
          <a:p>
            <a:r>
              <a:rPr lang="pt-BR" dirty="0"/>
              <a:t>Estimulo = resposta</a:t>
            </a:r>
          </a:p>
          <a:p>
            <a:pPr marL="0" indent="0">
              <a:buNone/>
            </a:pPr>
            <a:r>
              <a:rPr lang="pt-BR" dirty="0"/>
              <a:t>estímulo condicionado = resposta condicionada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0"/>
            <a:ext cx="584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JONH WATSON </a:t>
            </a:r>
            <a:r>
              <a:rPr lang="pt-BR" sz="3600" dirty="0"/>
              <a:t>(1878-1958)</a:t>
            </a:r>
            <a:br>
              <a:rPr lang="pt-BR" dirty="0"/>
            </a:br>
            <a:r>
              <a:rPr lang="pt-BR" sz="3200" dirty="0"/>
              <a:t>Behaviorismo Clássico ou metodológico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1137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“</a:t>
            </a:r>
            <a:r>
              <a:rPr lang="pt-BR" dirty="0" err="1"/>
              <a:t>Dêem-me</a:t>
            </a:r>
            <a:r>
              <a:rPr lang="pt-BR" dirty="0"/>
              <a:t> uma dúzia de crianças sadias, bem constituídas e a espécie do mundo que preciso para as educar, e eu garanto que, tomando qualquer uma delas ao acaso, prepará-la-ei para se tornar num especialista que eu </a:t>
            </a:r>
            <a:r>
              <a:rPr lang="pt-BR" dirty="0" err="1"/>
              <a:t>seleccione</a:t>
            </a:r>
            <a:r>
              <a:rPr lang="pt-BR" dirty="0"/>
              <a:t>: um médico, um comerciante, um advogado e sim, até um pedinte ou ladrão, independentemente dos seus talentos, inclinações, tendências, aptidões, assim como da profissão e da raça dos seus ancestrais”. (WATSON, 1925, p. 85)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COMPORTAMENTO = ESTÍMULO</a:t>
            </a:r>
          </a:p>
        </p:txBody>
      </p:sp>
    </p:spTree>
    <p:extLst>
      <p:ext uri="{BB962C8B-B14F-4D97-AF65-F5344CB8AC3E}">
        <p14:creationId xmlns:p14="http://schemas.microsoft.com/office/powerpoint/2010/main" val="736283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92112"/>
            <a:ext cx="6762750" cy="6073775"/>
          </a:xfrm>
        </p:spPr>
        <p:txBody>
          <a:bodyPr>
            <a:normAutofit/>
          </a:bodyPr>
          <a:lstStyle/>
          <a:p>
            <a:r>
              <a:rPr lang="pt-BR" sz="2800" dirty="0">
                <a:sym typeface="Wingdings" panose="05000000000000000000" pitchFamily="2" charset="2"/>
              </a:rPr>
              <a:t> Pai do Behaviorismo</a:t>
            </a:r>
            <a:br>
              <a:rPr lang="pt-BR" sz="2800" dirty="0">
                <a:sym typeface="Wingdings" panose="05000000000000000000" pitchFamily="2" charset="2"/>
              </a:rPr>
            </a:br>
            <a:br>
              <a:rPr lang="pt-BR" sz="2800" dirty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 Condicionamento – reflexo</a:t>
            </a:r>
            <a:br>
              <a:rPr lang="pt-BR" sz="2800" dirty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ex. saliva, bocejo, espirro</a:t>
            </a:r>
            <a:br>
              <a:rPr lang="pt-BR" sz="2800" dirty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* com estímulo </a:t>
            </a:r>
            <a:br>
              <a:rPr lang="pt-BR" sz="2800" dirty="0">
                <a:sym typeface="Wingdings" panose="05000000000000000000" pitchFamily="2" charset="2"/>
              </a:rPr>
            </a:br>
            <a:br>
              <a:rPr lang="pt-BR" sz="2800" dirty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 Condicionamento operante</a:t>
            </a:r>
            <a:br>
              <a:rPr lang="pt-BR" sz="2800" dirty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ex. uma boa piada</a:t>
            </a:r>
            <a:br>
              <a:rPr lang="pt-BR" sz="2800" dirty="0">
                <a:sym typeface="Wingdings" panose="05000000000000000000" pitchFamily="2" charset="2"/>
              </a:rPr>
            </a:br>
            <a:r>
              <a:rPr lang="pt-BR" sz="2800" dirty="0">
                <a:sym typeface="Wingdings" panose="05000000000000000000" pitchFamily="2" charset="2"/>
              </a:rPr>
              <a:t>	*  automático</a:t>
            </a:r>
            <a:br>
              <a:rPr lang="pt-BR" sz="2800" dirty="0">
                <a:sym typeface="Wingdings" panose="05000000000000000000" pitchFamily="2" charset="2"/>
              </a:rPr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9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897" y="437323"/>
            <a:ext cx="5848350" cy="2853566"/>
          </a:xfrm>
        </p:spPr>
        <p:txBody>
          <a:bodyPr>
            <a:normAutofit/>
          </a:bodyPr>
          <a:lstStyle/>
          <a:p>
            <a:r>
              <a:rPr lang="pt-BR" dirty="0"/>
              <a:t>EDWARD C. TOLMAN</a:t>
            </a:r>
            <a:br>
              <a:rPr lang="pt-BR" dirty="0"/>
            </a:br>
            <a:r>
              <a:rPr lang="pt-BR" sz="3600" dirty="0"/>
              <a:t>(1886-1959)</a:t>
            </a:r>
            <a:br>
              <a:rPr lang="pt-BR" dirty="0"/>
            </a:br>
            <a:r>
              <a:rPr lang="pt-BR" dirty="0" err="1"/>
              <a:t>Neobehaviorismo</a:t>
            </a:r>
            <a:r>
              <a:rPr lang="pt-BR" dirty="0"/>
              <a:t> </a:t>
            </a:r>
            <a:r>
              <a:rPr lang="pt-BR" dirty="0" err="1"/>
              <a:t>Mediacional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857750"/>
            <a:ext cx="11144250" cy="2000250"/>
          </a:xfrm>
        </p:spPr>
        <p:txBody>
          <a:bodyPr>
            <a:normAutofit lnSpcReduction="10000"/>
          </a:bodyPr>
          <a:lstStyle/>
          <a:p>
            <a:r>
              <a:rPr lang="pt-BR" sz="3600" dirty="0"/>
              <a:t>S-O-R (estímulo-organismo-resposta) onde, entre o estímulo e a resposta, o organismo passa por eventos </a:t>
            </a:r>
            <a:r>
              <a:rPr lang="pt-BR" sz="3600" dirty="0" err="1"/>
              <a:t>mediacionais</a:t>
            </a:r>
            <a:r>
              <a:rPr lang="pt-BR" sz="3600" dirty="0"/>
              <a:t>, que </a:t>
            </a:r>
            <a:r>
              <a:rPr lang="pt-BR" sz="3600" dirty="0" err="1"/>
              <a:t>Tolman</a:t>
            </a:r>
            <a:r>
              <a:rPr lang="pt-BR" sz="3600" dirty="0"/>
              <a:t> chama de variáveis intervenientes </a:t>
            </a:r>
            <a:r>
              <a:rPr lang="pt-BR" dirty="0"/>
              <a:t>(CALISTO).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0"/>
            <a:ext cx="6662057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Aula 3</a:t>
            </a:r>
            <a:endParaRPr lang="pt-BR" sz="3200" b="1" dirty="0"/>
          </a:p>
          <a:p>
            <a:pPr lvl="0"/>
            <a:r>
              <a:rPr lang="pt-BR" dirty="0"/>
              <a:t>PSICOLOGIA COMO CIÊNCIA</a:t>
            </a:r>
          </a:p>
          <a:p>
            <a:pPr lvl="1"/>
            <a:r>
              <a:rPr lang="pt-BR" dirty="0"/>
              <a:t>História da Psicologia;</a:t>
            </a:r>
          </a:p>
          <a:p>
            <a:pPr lvl="1"/>
            <a:r>
              <a:rPr lang="pt-BR" dirty="0"/>
              <a:t>Dos inícios, os gregos como pioneiros: Sócrates e Aristóteles;</a:t>
            </a:r>
          </a:p>
          <a:p>
            <a:pPr lvl="1"/>
            <a:r>
              <a:rPr lang="pt-BR" dirty="0"/>
              <a:t>A influência dos medievos, a compreensão da “psique";</a:t>
            </a:r>
          </a:p>
          <a:p>
            <a:pPr lvl="1"/>
            <a:r>
              <a:rPr lang="pt-BR" dirty="0"/>
              <a:t>Wilhelm </a:t>
            </a:r>
            <a:r>
              <a:rPr lang="pt-BR" dirty="0" err="1"/>
              <a:t>Wundt</a:t>
            </a:r>
            <a:r>
              <a:rPr lang="pt-BR" dirty="0"/>
              <a:t> e o primeiro Laboratório de Psicologia;</a:t>
            </a:r>
          </a:p>
          <a:p>
            <a:pPr lvl="1"/>
            <a:r>
              <a:rPr lang="pt-BR" dirty="0"/>
              <a:t>Os iluministas e sistematização das ciências;</a:t>
            </a:r>
          </a:p>
          <a:p>
            <a:pPr lvl="1"/>
            <a:r>
              <a:rPr lang="pt-BR" dirty="0"/>
              <a:t>As escolas de Psicologia: Behaviorismo, Gestalt, Psicanálise, Construtivismo, </a:t>
            </a:r>
            <a:r>
              <a:rPr lang="pt-BR" dirty="0" err="1"/>
              <a:t>sócio-interacionismo</a:t>
            </a:r>
            <a:r>
              <a:rPr lang="pt-BR" dirty="0"/>
              <a:t> e abordagem humanista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445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SKINNER </a:t>
            </a:r>
            <a:r>
              <a:rPr lang="pt-BR" sz="3600" dirty="0"/>
              <a:t>(1904 – 1990)</a:t>
            </a:r>
            <a:br>
              <a:rPr lang="pt-BR" dirty="0"/>
            </a:br>
            <a:r>
              <a:rPr lang="pt-BR" dirty="0"/>
              <a:t>Behaviorismo Radical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362700" cy="4351338"/>
          </a:xfrm>
        </p:spPr>
        <p:txBody>
          <a:bodyPr/>
          <a:lstStyle/>
          <a:p>
            <a:r>
              <a:rPr lang="pt-BR" dirty="0"/>
              <a:t>Reforço positivo – estímulos adicionados</a:t>
            </a:r>
          </a:p>
          <a:p>
            <a:r>
              <a:rPr lang="pt-BR" dirty="0"/>
              <a:t>Reforço negativo – estímulos  retirados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72" y="-15082"/>
            <a:ext cx="4745828" cy="51966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6" y="3314700"/>
            <a:ext cx="381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3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Críticas e Vantagens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- Desconsidera o livre-arbítrio;</a:t>
            </a:r>
          </a:p>
          <a:p>
            <a:pPr marL="0" indent="0">
              <a:buNone/>
            </a:pPr>
            <a:r>
              <a:rPr lang="pt-BR" dirty="0"/>
              <a:t>- Desconsidera os comportamentos ocultos;</a:t>
            </a:r>
          </a:p>
          <a:p>
            <a:pPr marL="0" indent="0">
              <a:buNone/>
            </a:pPr>
            <a:r>
              <a:rPr lang="pt-BR" dirty="0"/>
              <a:t>- Desconsidera os sentimentos;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+ Comportamento observado</a:t>
            </a:r>
          </a:p>
          <a:p>
            <a:pPr marL="0" indent="0">
              <a:buNone/>
            </a:pPr>
            <a:r>
              <a:rPr lang="pt-BR" dirty="0"/>
              <a:t>+ Terapia cognitiva comportamental</a:t>
            </a:r>
          </a:p>
          <a:p>
            <a:pPr marL="0" indent="0">
              <a:buNone/>
            </a:pPr>
            <a:r>
              <a:rPr lang="pt-BR" dirty="0"/>
              <a:t>+ Uso em animais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+ Análise e observação do comportamento (</a:t>
            </a:r>
          </a:p>
        </p:txBody>
      </p:sp>
    </p:spTree>
    <p:extLst>
      <p:ext uri="{BB962C8B-B14F-4D97-AF65-F5344CB8AC3E}">
        <p14:creationId xmlns:p14="http://schemas.microsoft.com/office/powerpoint/2010/main" val="906103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>
            <a:normAutofit/>
          </a:bodyPr>
          <a:lstStyle/>
          <a:p>
            <a:r>
              <a:rPr lang="pt-BR" dirty="0" err="1"/>
              <a:t>gestalt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256128" cy="4893089"/>
          </a:xfrm>
          <a:prstGeom prst="rect">
            <a:avLst/>
          </a:prstGeom>
        </p:spPr>
      </p:pic>
      <p:pic>
        <p:nvPicPr>
          <p:cNvPr id="1026" name="Picture 2" descr="Pedagogia ao Pé da Le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53" y="639170"/>
            <a:ext cx="4266301" cy="462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Está na hora de aposentar a Gestalt? | FOROALF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279" y="3722213"/>
            <a:ext cx="2664939" cy="26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23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865"/>
            <a:ext cx="105156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1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0147" y="1789044"/>
            <a:ext cx="6596270" cy="4452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6000" dirty="0"/>
              <a:t>SIGMUND FREUD </a:t>
            </a:r>
            <a:r>
              <a:rPr lang="pt-BR" sz="3600" dirty="0"/>
              <a:t>(1856 – 1939)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6000" dirty="0"/>
              <a:t>INATISMO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31" y="0"/>
            <a:ext cx="487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18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8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4907"/>
            <a:ext cx="10515601" cy="72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29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6200000">
            <a:off x="-1369008" y="3021496"/>
            <a:ext cx="4072453" cy="931693"/>
          </a:xfrm>
        </p:spPr>
        <p:txBody>
          <a:bodyPr/>
          <a:lstStyle/>
          <a:p>
            <a:r>
              <a:rPr lang="pt-BR" sz="4800" dirty="0"/>
              <a:t>A PSICANÁLISE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6" y="0"/>
            <a:ext cx="467530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0"/>
            <a:ext cx="6383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52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/>
          <a:lstStyle/>
          <a:p>
            <a:r>
              <a:rPr lang="pt-BR" sz="4400" dirty="0"/>
              <a:t>ID: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Traumas;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Bloqueios (timidez , anomia </a:t>
            </a:r>
            <a:r>
              <a:rPr lang="pt-BR" sz="4400" dirty="0" err="1">
                <a:sym typeface="Wingdings" panose="05000000000000000000" pitchFamily="2" charset="2"/>
              </a:rPr>
              <a:t>etc</a:t>
            </a:r>
            <a:r>
              <a:rPr lang="pt-BR" sz="4400" dirty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Neuroses, psicoses;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Histerias;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Ansiedades, inibições, depressão;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Recalques, desejos, medos;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Repressão.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7898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3981"/>
            <a:ext cx="10515600" cy="1325563"/>
          </a:xfrm>
        </p:spPr>
        <p:txBody>
          <a:bodyPr/>
          <a:lstStyle/>
          <a:p>
            <a:r>
              <a:rPr lang="pt-BR" dirty="0"/>
              <a:t>SUPEREGO: “castração”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97723"/>
            <a:ext cx="8073981" cy="56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04" y="140534"/>
            <a:ext cx="10627895" cy="70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4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Psicologia das fases - LIBIDO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I – A </a:t>
            </a:r>
            <a:r>
              <a:rPr lang="pt-BR" b="1" dirty="0"/>
              <a:t>fase</a:t>
            </a:r>
            <a:r>
              <a:rPr lang="pt-BR" dirty="0"/>
              <a:t> oral (0 – 1 ano): amamentação e sucção</a:t>
            </a:r>
          </a:p>
          <a:p>
            <a:pPr marL="0" indent="0">
              <a:buNone/>
            </a:pPr>
            <a:r>
              <a:rPr lang="pt-BR" dirty="0"/>
              <a:t>II – A </a:t>
            </a:r>
            <a:r>
              <a:rPr lang="pt-BR" b="1" dirty="0"/>
              <a:t>fase</a:t>
            </a:r>
            <a:r>
              <a:rPr lang="pt-BR" dirty="0"/>
              <a:t> anal (1 – 3 anos): brincar com as fezes (criatividade)</a:t>
            </a:r>
          </a:p>
          <a:p>
            <a:pPr marL="0" indent="0">
              <a:buNone/>
            </a:pPr>
            <a:r>
              <a:rPr lang="pt-BR" dirty="0"/>
              <a:t>III – A </a:t>
            </a:r>
            <a:r>
              <a:rPr lang="pt-BR" b="1" dirty="0"/>
              <a:t>fase</a:t>
            </a:r>
            <a:r>
              <a:rPr lang="pt-BR" dirty="0"/>
              <a:t> fálica (3 – 5 anos): descoberta da </a:t>
            </a:r>
            <a:r>
              <a:rPr lang="pt-BR" dirty="0" err="1"/>
              <a:t>genitalidade</a:t>
            </a:r>
            <a:r>
              <a:rPr lang="pt-BR" dirty="0"/>
              <a:t> – </a:t>
            </a:r>
            <a:r>
              <a:rPr lang="pt-BR" dirty="0">
                <a:solidFill>
                  <a:srgbClr val="FF0000"/>
                </a:solidFill>
              </a:rPr>
              <a:t>Édipo e Electra</a:t>
            </a:r>
          </a:p>
          <a:p>
            <a:pPr marL="0" indent="0">
              <a:buNone/>
            </a:pPr>
            <a:r>
              <a:rPr lang="pt-BR" dirty="0"/>
              <a:t>IV – O período de latência (5 anos – puberdade): ambientação e autoafirmação</a:t>
            </a:r>
          </a:p>
          <a:p>
            <a:pPr marL="0" indent="0">
              <a:buNone/>
            </a:pPr>
            <a:r>
              <a:rPr lang="pt-BR" dirty="0"/>
              <a:t>V- A </a:t>
            </a:r>
            <a:r>
              <a:rPr lang="pt-BR" b="1" dirty="0"/>
              <a:t>fase</a:t>
            </a:r>
            <a:r>
              <a:rPr lang="pt-BR" dirty="0"/>
              <a:t> genital (puberdade e vida adulta): erotismo interpessoal</a:t>
            </a:r>
          </a:p>
          <a:p>
            <a:pPr marL="0" indent="0">
              <a:buNone/>
            </a:pPr>
            <a:r>
              <a:rPr lang="pt-BR" dirty="0"/>
              <a:t>(FERREIRA, 2014)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804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"/>
            <a:ext cx="12192001" cy="72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0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7200" dirty="0"/>
              <a:t>A Hipnose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/>
              <a:t>ADI – abordagem Direta do Inconsciente;</a:t>
            </a:r>
          </a:p>
          <a:p>
            <a:r>
              <a:rPr lang="pt-BR" sz="4000" dirty="0"/>
              <a:t>Tratamento de Coaching – pela fala;</a:t>
            </a:r>
          </a:p>
          <a:p>
            <a:r>
              <a:rPr lang="pt-BR" sz="4000" dirty="0"/>
              <a:t>A terapia do sonho.</a:t>
            </a:r>
          </a:p>
        </p:txBody>
      </p:sp>
    </p:spTree>
    <p:extLst>
      <p:ext uri="{BB962C8B-B14F-4D97-AF65-F5344CB8AC3E}">
        <p14:creationId xmlns:p14="http://schemas.microsoft.com/office/powerpoint/2010/main" val="2862967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Mecanismos de defesa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Repressão: </a:t>
            </a:r>
          </a:p>
          <a:p>
            <a:r>
              <a:rPr lang="pt-BR" dirty="0"/>
              <a:t>Regressão:</a:t>
            </a:r>
          </a:p>
          <a:p>
            <a:r>
              <a:rPr lang="pt-BR" dirty="0"/>
              <a:t>Projeção:</a:t>
            </a:r>
          </a:p>
          <a:p>
            <a:r>
              <a:rPr lang="pt-BR" dirty="0"/>
              <a:t>Negação:</a:t>
            </a:r>
          </a:p>
          <a:p>
            <a:r>
              <a:rPr lang="pt-BR" dirty="0"/>
              <a:t>Racionalização</a:t>
            </a:r>
          </a:p>
          <a:p>
            <a:r>
              <a:rPr lang="pt-BR" dirty="0"/>
              <a:t>Compensação: </a:t>
            </a:r>
          </a:p>
          <a:p>
            <a:r>
              <a:rPr lang="pt-BR" dirty="0"/>
              <a:t>Transferência e Sublimação:</a:t>
            </a:r>
          </a:p>
          <a:p>
            <a:r>
              <a:rPr lang="pt-BR" dirty="0"/>
              <a:t>Formação reativa:</a:t>
            </a:r>
          </a:p>
          <a:p>
            <a:r>
              <a:rPr lang="pt-BR" dirty="0"/>
              <a:t>Dissociação: 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à"/>
            </a:pPr>
            <a:r>
              <a:rPr lang="pt-BR" dirty="0">
                <a:sym typeface="Wingdings" panose="05000000000000000000" pitchFamily="2" charset="2"/>
              </a:rPr>
              <a:t>diminuir a ansiedade ou culpa, dor;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>
                <a:sym typeface="Wingdings" panose="05000000000000000000" pitchFamily="2" charset="2"/>
              </a:rPr>
              <a:t>Negar em si o que condena nos outros;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>
                <a:sym typeface="Wingdings" panose="05000000000000000000" pitchFamily="2" charset="2"/>
              </a:rPr>
              <a:t> Justificar obsessões e fobias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9253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2926"/>
          </a:xfrm>
        </p:spPr>
        <p:txBody>
          <a:bodyPr/>
          <a:lstStyle/>
          <a:p>
            <a:r>
              <a:rPr lang="pt-BR" dirty="0"/>
              <a:t>1. IVAN PAVLOV</a:t>
            </a:r>
            <a:br>
              <a:rPr lang="pt-BR" dirty="0"/>
            </a:br>
            <a:r>
              <a:rPr lang="pt-BR" sz="3600" dirty="0"/>
              <a:t>(1849-1936)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602909"/>
            <a:ext cx="5505450" cy="4351338"/>
          </a:xfrm>
        </p:spPr>
        <p:txBody>
          <a:bodyPr/>
          <a:lstStyle/>
          <a:p>
            <a:r>
              <a:rPr lang="pt-BR" dirty="0"/>
              <a:t>Condicionamento clássico</a:t>
            </a:r>
          </a:p>
          <a:p>
            <a:r>
              <a:rPr lang="pt-BR" dirty="0"/>
              <a:t>Estimulo = resposta</a:t>
            </a:r>
          </a:p>
          <a:p>
            <a:pPr marL="0" indent="0">
              <a:buNone/>
            </a:pPr>
            <a:r>
              <a:rPr lang="pt-BR" dirty="0"/>
              <a:t>estímulo condicionado = resposta condicionada</a:t>
            </a:r>
          </a:p>
        </p:txBody>
      </p:sp>
    </p:spTree>
    <p:extLst>
      <p:ext uri="{BB962C8B-B14F-4D97-AF65-F5344CB8AC3E}">
        <p14:creationId xmlns:p14="http://schemas.microsoft.com/office/powerpoint/2010/main" val="2740076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0147" y="1789044"/>
            <a:ext cx="6596270" cy="4452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6000" dirty="0"/>
              <a:t>SIGMUND FREUD </a:t>
            </a:r>
            <a:r>
              <a:rPr lang="pt-BR" sz="3600" dirty="0"/>
              <a:t>(1856 – 1939)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6000" dirty="0"/>
              <a:t>INATISMO</a:t>
            </a:r>
          </a:p>
        </p:txBody>
      </p:sp>
    </p:spTree>
    <p:extLst>
      <p:ext uri="{BB962C8B-B14F-4D97-AF65-F5344CB8AC3E}">
        <p14:creationId xmlns:p14="http://schemas.microsoft.com/office/powerpoint/2010/main" val="2442190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rot="16200000">
            <a:off x="-1369008" y="3021496"/>
            <a:ext cx="4072453" cy="931693"/>
          </a:xfrm>
        </p:spPr>
        <p:txBody>
          <a:bodyPr/>
          <a:lstStyle/>
          <a:p>
            <a:r>
              <a:rPr lang="pt-BR" sz="4800" dirty="0"/>
              <a:t>A PSICANÁLISE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6" y="0"/>
            <a:ext cx="467530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0"/>
            <a:ext cx="6383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3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/>
          <a:lstStyle/>
          <a:p>
            <a:r>
              <a:rPr lang="pt-BR" sz="4400" dirty="0"/>
              <a:t>ID: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Traumas;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Bloqueios (timidez , anomia </a:t>
            </a:r>
            <a:r>
              <a:rPr lang="pt-BR" sz="4400" dirty="0" err="1">
                <a:sym typeface="Wingdings" panose="05000000000000000000" pitchFamily="2" charset="2"/>
              </a:rPr>
              <a:t>etc</a:t>
            </a:r>
            <a:r>
              <a:rPr lang="pt-BR" sz="4400" dirty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Neuroses, psicoses;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Histerias;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Ansiedades, inibições, depressão;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Recalques, desejos, medos;</a:t>
            </a:r>
          </a:p>
          <a:p>
            <a:pPr marL="457200" lvl="1" indent="0">
              <a:buNone/>
            </a:pPr>
            <a:r>
              <a:rPr lang="pt-BR" sz="4400" dirty="0">
                <a:sym typeface="Wingdings" panose="05000000000000000000" pitchFamily="2" charset="2"/>
              </a:rPr>
              <a:t>Repressão.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041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Psicologia das fases - LIBIDO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I – A </a:t>
            </a:r>
            <a:r>
              <a:rPr lang="pt-BR" b="1" dirty="0"/>
              <a:t>fase</a:t>
            </a:r>
            <a:r>
              <a:rPr lang="pt-BR" dirty="0"/>
              <a:t> oral (0 – 1 ano): amamentação e sucção</a:t>
            </a:r>
          </a:p>
          <a:p>
            <a:pPr marL="0" indent="0">
              <a:buNone/>
            </a:pPr>
            <a:r>
              <a:rPr lang="pt-BR" dirty="0"/>
              <a:t>II – A </a:t>
            </a:r>
            <a:r>
              <a:rPr lang="pt-BR" b="1" dirty="0"/>
              <a:t>fase</a:t>
            </a:r>
            <a:r>
              <a:rPr lang="pt-BR" dirty="0"/>
              <a:t> anal (1 – 3 anos): brincar com as fezes (criatividade)</a:t>
            </a:r>
          </a:p>
          <a:p>
            <a:pPr marL="0" indent="0">
              <a:buNone/>
            </a:pPr>
            <a:r>
              <a:rPr lang="pt-BR" dirty="0"/>
              <a:t>III – A </a:t>
            </a:r>
            <a:r>
              <a:rPr lang="pt-BR" b="1" dirty="0"/>
              <a:t>fase</a:t>
            </a:r>
            <a:r>
              <a:rPr lang="pt-BR" dirty="0"/>
              <a:t> fálica (3 – 5 anos): descoberta da </a:t>
            </a:r>
            <a:r>
              <a:rPr lang="pt-BR" dirty="0" err="1"/>
              <a:t>genitalidade</a:t>
            </a:r>
            <a:r>
              <a:rPr lang="pt-BR" dirty="0"/>
              <a:t> – </a:t>
            </a:r>
            <a:r>
              <a:rPr lang="pt-BR" dirty="0">
                <a:solidFill>
                  <a:srgbClr val="FF0000"/>
                </a:solidFill>
              </a:rPr>
              <a:t>Édipo e Electra</a:t>
            </a:r>
          </a:p>
          <a:p>
            <a:pPr marL="0" indent="0">
              <a:buNone/>
            </a:pPr>
            <a:r>
              <a:rPr lang="pt-BR" dirty="0"/>
              <a:t>IV – O período de latência (5 anos – puberdade): ambientação e autoafirmação</a:t>
            </a:r>
          </a:p>
          <a:p>
            <a:pPr marL="0" indent="0">
              <a:buNone/>
            </a:pPr>
            <a:r>
              <a:rPr lang="pt-BR" dirty="0"/>
              <a:t>V- A </a:t>
            </a:r>
            <a:r>
              <a:rPr lang="pt-BR" b="1" dirty="0"/>
              <a:t>fase</a:t>
            </a:r>
            <a:r>
              <a:rPr lang="pt-BR" dirty="0"/>
              <a:t> genital (puberdade e vida adulta): erotismo interpessoal</a:t>
            </a:r>
          </a:p>
          <a:p>
            <a:pPr marL="0" indent="0">
              <a:buNone/>
            </a:pPr>
            <a:r>
              <a:rPr lang="pt-BR" dirty="0"/>
              <a:t>(FERREIRA, 2014)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850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7200" dirty="0"/>
              <a:t>A Hipnose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/>
              <a:t>ADI – abordagem Direta do Inconsciente;</a:t>
            </a:r>
          </a:p>
          <a:p>
            <a:r>
              <a:rPr lang="pt-BR" sz="4000" dirty="0"/>
              <a:t>Tratamento de Coaching – pela fala;</a:t>
            </a:r>
          </a:p>
          <a:p>
            <a:r>
              <a:rPr lang="pt-BR" sz="4000" dirty="0"/>
              <a:t>A terapia do sonho.</a:t>
            </a:r>
          </a:p>
        </p:txBody>
      </p:sp>
    </p:spTree>
    <p:extLst>
      <p:ext uri="{BB962C8B-B14F-4D97-AF65-F5344CB8AC3E}">
        <p14:creationId xmlns:p14="http://schemas.microsoft.com/office/powerpoint/2010/main" val="173741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863"/>
            <a:ext cx="10515600" cy="7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5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Mecanismos de defesa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Repressão: </a:t>
            </a:r>
          </a:p>
          <a:p>
            <a:r>
              <a:rPr lang="pt-BR" dirty="0"/>
              <a:t>Regressão:</a:t>
            </a:r>
          </a:p>
          <a:p>
            <a:r>
              <a:rPr lang="pt-BR" dirty="0"/>
              <a:t>Projeção:</a:t>
            </a:r>
          </a:p>
          <a:p>
            <a:r>
              <a:rPr lang="pt-BR" dirty="0"/>
              <a:t>Negação:</a:t>
            </a:r>
          </a:p>
          <a:p>
            <a:r>
              <a:rPr lang="pt-BR" dirty="0"/>
              <a:t>Racionalização</a:t>
            </a:r>
          </a:p>
          <a:p>
            <a:r>
              <a:rPr lang="pt-BR" dirty="0"/>
              <a:t>Compensação: </a:t>
            </a:r>
          </a:p>
          <a:p>
            <a:r>
              <a:rPr lang="pt-BR" dirty="0"/>
              <a:t>Transferência e Sublimação:</a:t>
            </a:r>
          </a:p>
          <a:p>
            <a:r>
              <a:rPr lang="pt-BR" dirty="0"/>
              <a:t>Formação reativa:</a:t>
            </a:r>
          </a:p>
          <a:p>
            <a:r>
              <a:rPr lang="pt-BR" dirty="0"/>
              <a:t>Dissociação: 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à"/>
            </a:pPr>
            <a:r>
              <a:rPr lang="pt-BR" dirty="0">
                <a:sym typeface="Wingdings" panose="05000000000000000000" pitchFamily="2" charset="2"/>
              </a:rPr>
              <a:t>diminuir a ansiedade ou culpa, dor;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>
                <a:sym typeface="Wingdings" panose="05000000000000000000" pitchFamily="2" charset="2"/>
              </a:rPr>
              <a:t>Negar em si o que condena nos outros;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>
                <a:sym typeface="Wingdings" panose="05000000000000000000" pitchFamily="2" charset="2"/>
              </a:rPr>
              <a:t> Justificar obsessões e fobias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938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do BEHAVIORISMO: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500" y="1825624"/>
            <a:ext cx="11628120" cy="5032375"/>
          </a:xfrm>
        </p:spPr>
        <p:txBody>
          <a:bodyPr>
            <a:normAutofit/>
          </a:bodyPr>
          <a:lstStyle/>
          <a:p>
            <a:r>
              <a:rPr lang="pt-BR" dirty="0"/>
              <a:t>CALISTO, G. </a:t>
            </a:r>
            <a:r>
              <a:rPr lang="pt-BR" b="1" dirty="0"/>
              <a:t>Behaviorismo</a:t>
            </a:r>
            <a:r>
              <a:rPr lang="pt-BR" dirty="0"/>
              <a:t>. </a:t>
            </a:r>
            <a:r>
              <a:rPr lang="pt-BR" i="1" dirty="0"/>
              <a:t>In. </a:t>
            </a:r>
            <a:r>
              <a:rPr lang="pt-BR" dirty="0"/>
              <a:t>Psicologia Comportamental. 2012. Disponível em: </a:t>
            </a:r>
            <a:r>
              <a:rPr lang="pt-BR" dirty="0">
                <a:hlinkClick r:id="rId2"/>
              </a:rPr>
              <a:t>http://secretariadograciele.blogspot.com/2012/10/behaviorismo.html</a:t>
            </a:r>
            <a:r>
              <a:rPr lang="pt-BR" dirty="0"/>
              <a:t> . Acesso em 11.març.2019.</a:t>
            </a:r>
          </a:p>
          <a:p>
            <a:r>
              <a:rPr lang="pt-BR" dirty="0"/>
              <a:t>WATSON, J., </a:t>
            </a:r>
            <a:r>
              <a:rPr lang="pt-BR" b="1" dirty="0" err="1"/>
              <a:t>Behaviorism</a:t>
            </a:r>
            <a:r>
              <a:rPr lang="pt-BR" dirty="0"/>
              <a:t>. Norton, 1925, p. 85</a:t>
            </a:r>
          </a:p>
          <a:p>
            <a:r>
              <a:rPr lang="pt-BR" dirty="0"/>
              <a:t>LUZIA, J.C</a:t>
            </a:r>
            <a:r>
              <a:rPr lang="pt-BR" i="1" dirty="0"/>
              <a:t>. et al</a:t>
            </a:r>
            <a:r>
              <a:rPr lang="pt-BR" dirty="0"/>
              <a:t>. </a:t>
            </a:r>
            <a:r>
              <a:rPr lang="pt-BR" b="1" dirty="0"/>
              <a:t>Psicologia e análise do comportamento</a:t>
            </a:r>
            <a:r>
              <a:rPr lang="pt-BR" dirty="0"/>
              <a:t>. Londrina: Universidade Estadual de Londrina, 2016.</a:t>
            </a:r>
          </a:p>
          <a:p>
            <a:r>
              <a:rPr lang="pt-BR" dirty="0"/>
              <a:t>ORGANIZAÇÃO MUNDIAL DE SAÚDE. Classificação de Transtornos Mentais de Comportamento da CID-10: descrições clínicas e diretrizes diagnósticas. Porto Alegre: Artes Médicas, 1993.</a:t>
            </a:r>
          </a:p>
        </p:txBody>
      </p:sp>
    </p:spTree>
    <p:extLst>
      <p:ext uri="{BB962C8B-B14F-4D97-AF65-F5344CB8AC3E}">
        <p14:creationId xmlns:p14="http://schemas.microsoft.com/office/powerpoint/2010/main" val="1556377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OUTRAS 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809" y="1825625"/>
            <a:ext cx="10995991" cy="4351338"/>
          </a:xfrm>
        </p:spPr>
        <p:txBody>
          <a:bodyPr/>
          <a:lstStyle/>
          <a:p>
            <a:r>
              <a:rPr lang="pt-BR" dirty="0"/>
              <a:t>FERREIRA, D. de J. F. </a:t>
            </a:r>
            <a:r>
              <a:rPr lang="pt-BR" b="1" dirty="0"/>
              <a:t>As fases do desenvolvimento psicossexual humano.</a:t>
            </a:r>
            <a:r>
              <a:rPr lang="pt-BR" dirty="0"/>
              <a:t>  2014. Disponível em: </a:t>
            </a:r>
            <a:r>
              <a:rPr lang="pt-BR" dirty="0">
                <a:hlinkClick r:id="rId2"/>
              </a:rPr>
              <a:t>http://petdocs.ufc.br/index_artigo_id_398_desc_Psicologia%20M%C3%A9dica_pagina__subtopico_50_busca_</a:t>
            </a:r>
            <a:r>
              <a:rPr lang="pt-BR" dirty="0"/>
              <a:t> . Acesso em: 11.març.2019.</a:t>
            </a:r>
          </a:p>
          <a:p>
            <a:r>
              <a:rPr lang="pt-BR" dirty="0"/>
              <a:t>Verbete: </a:t>
            </a:r>
            <a:r>
              <a:rPr lang="pt-BR" b="1" dirty="0"/>
              <a:t>Sobre a Psicanálise. </a:t>
            </a:r>
            <a:r>
              <a:rPr lang="pt-BR" dirty="0"/>
              <a:t>Disponível em: </a:t>
            </a:r>
            <a:r>
              <a:rPr lang="pt-BR" dirty="0">
                <a:hlinkClick r:id="rId3"/>
              </a:rPr>
              <a:t>https://www.ipa.world/IPA/IPA_Docs/Portuguese_about.pdf</a:t>
            </a:r>
            <a:r>
              <a:rPr lang="pt-BR" dirty="0"/>
              <a:t> . Acesso em: 11.març.2019.</a:t>
            </a:r>
          </a:p>
          <a:p>
            <a:r>
              <a:rPr lang="pt-BR" dirty="0">
                <a:hlinkClick r:id="rId4"/>
              </a:rPr>
              <a:t>https://fernandomagalhaes.pt/modelos-de-intervencao/</a:t>
            </a:r>
            <a:endParaRPr lang="pt-BR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3626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15601" cy="70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6991"/>
            <a:ext cx="10515601" cy="70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7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73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5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"/>
            <a:ext cx="10515600" cy="74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9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892"/>
            <a:ext cx="10515600" cy="73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18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1133</Words>
  <Application>Microsoft Office PowerPoint</Application>
  <PresentationFormat>Widescreen</PresentationFormat>
  <Paragraphs>146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Tema do Office</vt:lpstr>
      <vt:lpstr>PSICOLOGIA APLICADA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história da Psicologia</vt:lpstr>
      <vt:lpstr>Apresentação do PowerPoint</vt:lpstr>
      <vt:lpstr>Comportamentalismo – “Behaviorismo”  (Behaviorism em inglês, de behaviour (RU) ou behavior (EUA): comportamento, conduta), também designado de comportamentalismo, ou às vezes comportamentismo, é o conjunto das teorias psicológicas (dentre elas a Análise do Comportamento, a Psicologia Objetiva) que postulam o comportamento como o mais adequado objeto de estudo da Psicologia. Comportamento geralmente é definido por meio das unidades analíticas respostas e estímulos. Historicamente, a observação e descrição do comportamento fez oposição ao uso do método de introspecção. (CALISTO, 2012)</vt:lpstr>
      <vt:lpstr>1. IVAN PAVLOV (1849-1936)</vt:lpstr>
      <vt:lpstr>JONH WATSON (1878-1958) Behaviorismo Clássico ou metodológico</vt:lpstr>
      <vt:lpstr> Pai do Behaviorismo   Condicionamento – reflexo  ex. saliva, bocejo, espirro  * com estímulo    Condicionamento operante  ex. uma boa piada  *  automático </vt:lpstr>
      <vt:lpstr>EDWARD C. TOLMAN (1886-1959) Neobehaviorismo Mediacional</vt:lpstr>
      <vt:lpstr>SKINNER (1904 – 1990) Behaviorismo Radical</vt:lpstr>
      <vt:lpstr>Críticas e Vantagens</vt:lpstr>
      <vt:lpstr>gestalt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SUPEREGO: “castração”</vt:lpstr>
      <vt:lpstr>Psicologia das fases - LIBIDO</vt:lpstr>
      <vt:lpstr>Apresentação do PowerPoint</vt:lpstr>
      <vt:lpstr>A Hipnose</vt:lpstr>
      <vt:lpstr>Mecanismos de defesa</vt:lpstr>
      <vt:lpstr>1. IVAN PAVLOV (1849-1936)</vt:lpstr>
      <vt:lpstr>Apresentação do PowerPoint</vt:lpstr>
      <vt:lpstr>Apresentação do PowerPoint</vt:lpstr>
      <vt:lpstr>Apresentação do PowerPoint</vt:lpstr>
      <vt:lpstr>Psicologia das fases - LIBIDO</vt:lpstr>
      <vt:lpstr>A Hipnose</vt:lpstr>
      <vt:lpstr>Mecanismos de defesa</vt:lpstr>
      <vt:lpstr>Referências do BEHAVIORISMO:</vt:lpstr>
      <vt:lpstr>OUTRAS 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Padre Valmir</cp:lastModifiedBy>
  <cp:revision>65</cp:revision>
  <dcterms:created xsi:type="dcterms:W3CDTF">2019-02-25T15:44:54Z</dcterms:created>
  <dcterms:modified xsi:type="dcterms:W3CDTF">2022-11-07T22:09:57Z</dcterms:modified>
</cp:coreProperties>
</file>