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59" r:id="rId9"/>
    <p:sldId id="260" r:id="rId10"/>
    <p:sldId id="262" r:id="rId11"/>
    <p:sldId id="261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19/09/2022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19/09/2022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97FF641-F313-4AD0-BA92-8145B9101A50}" type="datetime1">
              <a:rPr lang="pt-BR" smtClean="0"/>
              <a:t>19/09/2022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288EE4-F830-4159-BFF9-E721BA7AE0AB}" type="datetime1">
              <a:rPr lang="pt-BR" smtClean="0"/>
              <a:t>19/09/2022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8899-C6DA-43D3-8986-CFC20CD4B104}" type="datetime1">
              <a:rPr lang="pt-BR" smtClean="0"/>
              <a:t>19/09/2022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D1A4693-2F41-43D3-BCDB-D5059F2986DB}" type="datetime1">
              <a:rPr lang="pt-BR" smtClean="0"/>
              <a:t>19/09/2022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BB8AB2-DE16-44F3-8F59-40B18FC602F6}" type="datetime1">
              <a:rPr lang="pt-BR" smtClean="0"/>
              <a:t>19/09/2022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A5D35-0539-48FA-A753-0871E1ECAF0D}" type="datetime1">
              <a:rPr lang="pt-BR" smtClean="0"/>
              <a:t>19/09/2022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371F0-AB78-4B7A-B042-3B5D124F9CC4}" type="datetime1">
              <a:rPr lang="pt-BR" smtClean="0"/>
              <a:t>19/09/2022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59013-4240-4BCB-9D6D-0402FB62C003}" type="datetime1">
              <a:rPr lang="pt-BR" smtClean="0"/>
              <a:t>19/09/2022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90243F5-F020-403B-84E8-3610E6C6CB4F}" type="datetime1">
              <a:rPr lang="pt-BR" smtClean="0"/>
              <a:t>19/09/2022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D7AD476-FCE1-4F4C-AFD1-546A99681531}" type="datetime1">
              <a:rPr lang="pt-BR" smtClean="0"/>
              <a:t>19/09/2022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19/09/2022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ângu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ângu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>
                <a:solidFill>
                  <a:schemeClr val="tx1"/>
                </a:solidFill>
              </a:rPr>
              <a:t>O</a:t>
            </a:r>
            <a:r>
              <a:rPr lang="pt-br" sz="4400" dirty="0">
                <a:solidFill>
                  <a:schemeClr val="tx1"/>
                </a:solidFill>
              </a:rPr>
              <a:t>bstetrícia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chemeClr val="tx1"/>
                </a:solidFill>
              </a:rPr>
              <a:t>E</a:t>
            </a:r>
            <a:r>
              <a:rPr lang="pt-br" dirty="0">
                <a:solidFill>
                  <a:schemeClr val="tx1"/>
                </a:solidFill>
              </a:rPr>
              <a:t>nfermeira Daniela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78F8919-31DC-4354-B4C1-5B353805E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7" t="12754" r="23169"/>
          <a:stretch/>
        </p:blipFill>
        <p:spPr>
          <a:xfrm>
            <a:off x="7051430" y="826478"/>
            <a:ext cx="4624755" cy="55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AB359-5190-4F61-ADF9-65965417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A GESTANTE DEVE PROCURAR A MATERNIDADE: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27451-6F0F-4551-AB64-8D5FFA6F8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EM CASOS DE INTERCORRÊNCIAS GESTACIONAIS: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BR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SANGRAMENTO VAGINAL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CÓLICAS/CONTRAÇÕES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AUSÊNCIA DE MF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PERDA DE 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TPP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b="1" dirty="0"/>
              <a:t>TRABALHO DE PARTO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0EE984-F0C1-4B11-A12A-4AB31D9B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C7D3AC-F02B-4D1B-AB05-57CD0634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8333" b="26474"/>
          <a:stretch/>
        </p:blipFill>
        <p:spPr>
          <a:xfrm rot="5400000">
            <a:off x="6815526" y="2860044"/>
            <a:ext cx="4554415" cy="2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0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C17C0-C3B0-4091-95B6-54FE1E18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O PAPEL DO ENFERMEIRO (A) FRENTE À GESTANTE: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AA901C-1863-4F1E-98D0-6237F76B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461" y="2365782"/>
            <a:ext cx="10058400" cy="38496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O cuidado para com o ser humano sempre esteve atrelado aos deveres e atribuições do profissional de enfermagem. Portanto, não é surpresa que o enfermeiro tenha um papel de destaque em um tema que está ganhando muita relevância ultimamente: o parto humanizado.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Em teoria, todo parto deveria ser humanizado, no sentido de 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aleway" pitchFamily="2" charset="0"/>
              </a:rPr>
              <a:t>repeitar</a:t>
            </a: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 o ser humano. Todavia, ao longo dos últimos anos, por diversos fatores, a mulher perdeu o protagonismo desse momento único na vida. Consequentemente, o parto, que deveria ser encarado como um processo fisiológico, tornou-se um procedimento hospitalar.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Visando mudar essa ótima, restaurar o protagonismo da mãe durante o parto e respeitar as condições fisiológicas do nascimento do bebê surgiu o movimento do parto humanizado. Basicamente, é o nome dado ao parto que respeita todas essas condições e prevê intervenção externa somente quanto necessário.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4C1B70-81D1-4D84-8C66-B1056FB7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8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5986C-E1BD-4BA5-BEB9-5208D4D3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 E NORMAS DO PARTO HUMANIZADO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0846A6-415F-4482-9379-BEC6ED661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As principais diretrizes sobre o parto normal no Brasil foram estipuladas pela Secretaria de Atenção a Saúde do Ministério da Saúde, por meio da Portaria 353/2017, publicada no 353/2017. O documento foi o resultado de uma série de debates com agentes especialistas na área.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333333"/>
              </a:solidFill>
              <a:effectLst/>
              <a:latin typeface="Raleway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Incluindo, a área técnica de Saúde da Mulher do Ministério da Saúde, a Comissão Nacional de Incorporação de Tecnologias no SUS (</a:t>
            </a:r>
            <a:r>
              <a:rPr lang="pt-BR" b="0" i="0" dirty="0" err="1">
                <a:solidFill>
                  <a:srgbClr val="333333"/>
                </a:solidFill>
                <a:effectLst/>
                <a:latin typeface="Raleway" pitchFamily="2" charset="0"/>
              </a:rPr>
              <a:t>Conitec</a:t>
            </a: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) e entidades representativas da Enfermagem e Medicina. Participando também atores da sociedade civil.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333333"/>
              </a:solidFill>
              <a:effectLst/>
              <a:latin typeface="Raleway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Uma das especificações que as diretrizes trazem é quando aos profissionais aptos e autorizados a conduzir o parto: médicos e enfermeiros obstétricos. Dessa maneira, a humanização do parto é incentivada pelos órgãos de saúde, o que inclui a regulamentação e o incentivo da qualificação dos profissionais de enfermagem.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5B9BCD-23E0-47E5-A554-7CAA66C5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4B178-5542-47F0-B345-FA681476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IMPORTÂNCIA DO ENFERMEIRO NO PARTO HUMANIZADO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C2A113-63E4-4485-B1B7-B5884CD17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80" y="1962196"/>
            <a:ext cx="11157439" cy="429768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A própria Organização Mundial de Saúde (OMS) estabelece que gestações de baixo risco podem ser acompanhadas pelo profissional de enfermagem obstétrica. Como o parto humanizado prevê o mínimo de intervenção possível, mas apoio e assistência à mãe e ao bebê, o enfermeiro é um dos pilares desse momento.</a:t>
            </a:r>
          </a:p>
          <a:p>
            <a:pPr marL="0" indent="0" algn="just">
              <a:buNone/>
            </a:pPr>
            <a:r>
              <a:rPr lang="pt-BR" b="1" i="0" dirty="0">
                <a:solidFill>
                  <a:srgbClr val="333333"/>
                </a:solidFill>
                <a:effectLst/>
                <a:latin typeface="Raleway" pitchFamily="2" charset="0"/>
              </a:rPr>
              <a:t>É papel do enfermeiro obstétrico: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proporcionar à mulher conforto e segurança durante o parto;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praticar a escuta ativa, criando vínculo com a parturiente e percebendo necessidades da mesma;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ajudar a acalmar, encorajar e reduzir a ansiedade da mãe;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escutar, respeitar e promover as vontades da gestante quanto ao ambiente e o momento do parto;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estar livre de quaisquer tipos de preconceito durante o parto;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fazer uso de intervenções, como anestesia, somente se e quando este for o desejo da mulher;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acolher e dar suporte a toda a família, pois esses também são agentes fundamentais no parto humanizado;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educar, tirar dúvidas e desmistificar preconceitos sobre o parto normal e respectivas vantagens do mesmo para a mãe e o bebê;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b="0" i="0" dirty="0">
                <a:solidFill>
                  <a:srgbClr val="333333"/>
                </a:solidFill>
                <a:effectLst/>
                <a:latin typeface="Raleway" pitchFamily="2" charset="0"/>
              </a:rPr>
              <a:t>auxiliar nos processos administrativos dos hospitais, como supervisão da enfermagem, abastecimento de recursos, entre outros.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26895-0B1A-4AA9-870C-2E5F26EA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2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A682D-E02F-4855-B563-D2B75636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A SEREM TOMADAS QUANDO A GESTANTE CHEGA A MATERNIDADE: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03547-A9D5-45E7-8B9E-8D8E5C68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ACOLHIMENTO EM AMBIENTE CONFORTÁVEL, TEMPERATURA AGRADÁVEL E RESPEITANDO SUA INTEGRIDADE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ANAMNESE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AVALIAÇÃO DOS DOCUMENTOS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AUSCULTA DOS </a:t>
            </a:r>
            <a:r>
              <a:rPr lang="pt-BR" dirty="0" err="1"/>
              <a:t>BCF’s</a:t>
            </a: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AVALIAÇÃO DA ALTURA UTERINA BEM COMO POSICIONAMENTO FETAL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REALIZAR CÁLCULO DE IG E DPP 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682431-AD60-4C6B-AED9-7A4C1C1F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sp>
        <p:nvSpPr>
          <p:cNvPr id="5" name="Estrela: 5 Pontas 4">
            <a:extLst>
              <a:ext uri="{FF2B5EF4-FFF2-40B4-BE49-F238E27FC236}">
                <a16:creationId xmlns:a16="http://schemas.microsoft.com/office/drawing/2014/main" id="{DF117613-F85D-49D2-BB42-6E5B53FD1FC2}"/>
              </a:ext>
            </a:extLst>
          </p:cNvPr>
          <p:cNvSpPr/>
          <p:nvPr/>
        </p:nvSpPr>
        <p:spPr>
          <a:xfrm>
            <a:off x="3745523" y="4299438"/>
            <a:ext cx="1863969" cy="16441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076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F0266-F9D6-4C43-A82C-603A82C3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IDADE GESTACIONAL (IG)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D7024F-708E-4049-8E83-52A0C18BB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3CB019-8944-4FC0-ADA5-7A063D7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48914-92C2-4882-ABF8-48B1D39B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DPP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7154B5-D473-418F-9AFD-05F34B26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229C537-CEA8-4B0E-B793-EDA52B2D79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37" y="1316501"/>
            <a:ext cx="6291385" cy="47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2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94145-C417-4D21-8DEC-6F142282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4106DD-1E87-4C06-B870-A6D9E67A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836223-A9FB-48EE-B334-DC279347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3EF8A0-1083-4E1A-95F3-E590D87A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65" y="378069"/>
            <a:ext cx="5618252" cy="61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6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AA88F-7BCB-48E3-A963-9DE0E374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 QUE FALAREMOS?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D6E2B0-854A-43BD-8739-317D9A6EC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DO ÚLTIMO TRIMESTRE DE GESTAÇÃO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INTERCORRÊNCIAS CLÍNICAS DO FINAL DA GESTAÇÃO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QUANDO A GESTANTE DEVE IR A MATERNIDADE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COMO IDENTIFICAR UM TRABALHO DE PARTO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QUAIS SÃO OS DIREITOS DA GESTANTE E FAMILIARES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QUAIS SÃO AS LEGISLAÇÕES INERENTES AO PARTO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TIPOS DE PARTO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POSIÇÕES PARA PARIR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MANOBRAS PARA REVERTER DISTÓCIAS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7212CE-AE39-4568-9D83-8330C832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7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D8853-1616-46B2-9771-6CA50692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3200"/>
            <a:ext cx="10058400" cy="1371600"/>
          </a:xfrm>
        </p:spPr>
        <p:txBody>
          <a:bodyPr/>
          <a:lstStyle/>
          <a:p>
            <a:pPr algn="ctr"/>
            <a:r>
              <a:rPr lang="pt-BR" dirty="0"/>
              <a:t>TERMOS TÉCNICOS DA OSBTETRÍCIA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A7B180-CD89-4ED5-8303-CBD12DD1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8852E-CEBF-48E3-ADB0-67F6E5F4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7A8B0B3-97BF-4DFA-AC21-2ADA9E78B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2736" r="6590" b="2240"/>
          <a:stretch/>
        </p:blipFill>
        <p:spPr>
          <a:xfrm>
            <a:off x="659423" y="592913"/>
            <a:ext cx="5709138" cy="5672174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536296-140F-4E8C-A8A9-CE5A86AF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F311301-A477-4B32-B285-88B7DDC24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71" y="354458"/>
            <a:ext cx="4060129" cy="60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6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18F71-E8F1-4D8D-AA3E-95E4CB37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131A327-73C3-4346-8AE6-D62189A25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t="2458" r="5319"/>
          <a:stretch/>
        </p:blipFill>
        <p:spPr>
          <a:xfrm>
            <a:off x="316522" y="351761"/>
            <a:ext cx="3780694" cy="6154478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74A5F7-8225-4F17-BDDC-9F2E4C30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3209B4-97BB-4D01-824C-AA3D46EE19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1820" r="3056"/>
          <a:stretch/>
        </p:blipFill>
        <p:spPr>
          <a:xfrm>
            <a:off x="4097216" y="348777"/>
            <a:ext cx="3622430" cy="61651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B869F5F-0A4F-460D-84EA-77EFBC77D1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6871"/>
          <a:stretch/>
        </p:blipFill>
        <p:spPr>
          <a:xfrm>
            <a:off x="7719646" y="381876"/>
            <a:ext cx="3534508" cy="60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4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78520-0050-4EE3-92EB-36641BDC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6F7C8C-3EB9-4BD2-91E0-FFC37E65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4F356761-5596-4738-826E-E565A75B4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5" y="343751"/>
            <a:ext cx="3847436" cy="6144535"/>
          </a:xfr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1CA9686-A293-4EA4-961C-E457A1EA8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0" y="369714"/>
            <a:ext cx="3804142" cy="614453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37E7FAD-BEE4-4BBD-BAA6-DC8C1977EF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r="6112"/>
          <a:stretch/>
        </p:blipFill>
        <p:spPr>
          <a:xfrm>
            <a:off x="8007567" y="369714"/>
            <a:ext cx="3598279" cy="6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C8449-ED1D-476D-8C88-C290D72C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5A12168-CF99-47E6-980F-B0E14ED10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2"/>
          <a:stretch/>
        </p:blipFill>
        <p:spPr>
          <a:xfrm>
            <a:off x="561229" y="520824"/>
            <a:ext cx="5945693" cy="2908176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16A39B-F1F1-44DF-8568-E5262C2A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6E4910-5FFB-4504-91DC-EC5D25A0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32133" r="6346" b="2016"/>
          <a:stretch/>
        </p:blipFill>
        <p:spPr>
          <a:xfrm>
            <a:off x="6506922" y="520824"/>
            <a:ext cx="5054123" cy="56945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25BD6C-3F01-491E-9547-14771E17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82" y="3740248"/>
            <a:ext cx="3442188" cy="229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3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E3F7E-B86E-4C08-8207-AE6B5EFA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A GESTANTE DEVE LEVAR PARA A MATERNIDADE: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9BBDF0-35A6-48F2-94AF-585E5E40F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DOCUMENTOS DE IDENTIFICAÇÃO PESSOAL (CNH OU RG COM CPF)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CARTÃO DA GESTANTE (PRÉ NATAL)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EXAMES DE ULTRASSOM (PRINCIPALMENTE O PRIMEIRO E O ÚLTIMO ULTRASSOM)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ACOMPANHANTE DE SUA LIVRE ESCOLHA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040EF8-37B4-4A60-871D-981FF32D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dirty="0"/>
              <a:t> </a:t>
            </a:r>
            <a:fld id="{B6E62EC5-0DC6-4A78-BB05-D67BCA50AA36}" type="datetime1">
              <a:rPr lang="pt-BR" smtClean="0"/>
              <a:t>19/09/2022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4EAFAC-36B3-4426-A52D-F15D11DE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31" y="3050931"/>
            <a:ext cx="3016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0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F8850-0CB3-4E8A-92C4-DC40D49D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A GESTANTE </a:t>
            </a:r>
            <a:r>
              <a:rPr lang="pt-BR" b="1" dirty="0"/>
              <a:t>EM TRABALHO DE PARTO </a:t>
            </a:r>
            <a:r>
              <a:rPr lang="pt-BR" dirty="0"/>
              <a:t>DEVE LEVAR PARA A MATERNIDADE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A35F6A-CB3B-409E-BE97-0D9A94DB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DOCUMENTOS DE IDENTIFICAÇÃO PESSOAL (CNH OU RG COM CPF)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CARTÃO DA GESTANTE (PRÉ NATAL)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EXAMES DE ULTRASSOM (PRINCIPALMENTE O PRIMEIRO E O ÚLTIMO ULTRASSOM)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ACOMPANHANTE DE SUA LIVRE ESCOLHA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PLANO DE PARTO E DEMAIS DOCUMENTOS DO PRÉ NATAL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ITENS DE HIGIENE PESSOAL PARA MÃE E NEONATO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VESTIMENTAS PARA GESTANTE PRÉ PARTO E TAMBÉM PARA O PERÍODO PUERPERAL (PÓS PARTO)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VESTIMENTAS PARA NEONATO (ESTAS DEVEM SER CONDIZENTES COM A ESTAÇÃO DO ANO) E EM QUANTIDADE ADEQUADA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ABSORVENTES ESTERNOS DO TIPO NOTURNO, OU OS ESPECÍFICOS PÓS PARTO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8D40B4-E255-4DDB-980E-C3DC86C3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E62EC5-0DC6-4A78-BB05-D67BCA50AA36}" type="datetime1">
              <a:rPr lang="pt-BR" smtClean="0"/>
              <a:t>19/09/2022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BC739F-CF8C-4936-966B-6C3F0835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3" t="6392" r="21001"/>
          <a:stretch/>
        </p:blipFill>
        <p:spPr bwMode="auto">
          <a:xfrm>
            <a:off x="9530862" y="2176825"/>
            <a:ext cx="1531034" cy="1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68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7_TF56410444" id="{35CCA0FA-4D6E-4DE9-BB56-D00F3F9DC0E1}" vid="{C1FD0161-C62D-4F6E-BF43-DCD4DD87A78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{AD530695-B832-4E2A-9A02-E24160A0F075}tf56410444_win32</Template>
  <TotalTime>73</TotalTime>
  <Words>843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Avenir Next LT Pro</vt:lpstr>
      <vt:lpstr>Avenir Next LT Pro Light</vt:lpstr>
      <vt:lpstr>Calibri</vt:lpstr>
      <vt:lpstr>Garamond</vt:lpstr>
      <vt:lpstr>Raleway</vt:lpstr>
      <vt:lpstr>Wingdings</vt:lpstr>
      <vt:lpstr>SavonVTI</vt:lpstr>
      <vt:lpstr>Obstetrícia</vt:lpstr>
      <vt:lpstr>DO QUE FALAREMOS?</vt:lpstr>
      <vt:lpstr>TERMOS TÉCNICOS DA OSBTETRÍCIA</vt:lpstr>
      <vt:lpstr>Apresentação do PowerPoint</vt:lpstr>
      <vt:lpstr>Apresentação do PowerPoint</vt:lpstr>
      <vt:lpstr>Apresentação do PowerPoint</vt:lpstr>
      <vt:lpstr>Apresentação do PowerPoint</vt:lpstr>
      <vt:lpstr>O QUE A GESTANTE DEVE LEVAR PARA A MATERNIDADE:</vt:lpstr>
      <vt:lpstr>O QUE A GESTANTE EM TRABALHO DE PARTO DEVE LEVAR PARA A MATERNIDADE</vt:lpstr>
      <vt:lpstr>QUANDO A GESTANTE DEVE PROCURAR A MATERNIDADE:</vt:lpstr>
      <vt:lpstr>QUAL O PAPEL DO ENFERMEIRO (A) FRENTE À GESTANTE:</vt:lpstr>
      <vt:lpstr>DIRETRIZES E NORMAS DO PARTO HUMANIZADO</vt:lpstr>
      <vt:lpstr>A IMPORTÂNCIA DO ENFERMEIRO NO PARTO HUMANIZADO</vt:lpstr>
      <vt:lpstr>AÇÕES A SEREM TOMADAS QUANDO A GESTANTE CHEGA A MATERNIDADE:</vt:lpstr>
      <vt:lpstr>IDADE GESTACIONAL (IG)</vt:lpstr>
      <vt:lpstr>DPP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Obstetrícia</dc:title>
  <dc:creator>Daniela Alberti Gonçalves</dc:creator>
  <cp:lastModifiedBy>Daniela Alberti Gonçalves</cp:lastModifiedBy>
  <cp:revision>1</cp:revision>
  <dcterms:created xsi:type="dcterms:W3CDTF">2022-09-19T16:34:32Z</dcterms:created>
  <dcterms:modified xsi:type="dcterms:W3CDTF">2022-09-19T17:48:02Z</dcterms:modified>
</cp:coreProperties>
</file>