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9" r:id="rId2"/>
    <p:sldId id="271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404" r:id="rId11"/>
    <p:sldId id="27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3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05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2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07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1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8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2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7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2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0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saude.gov.br/proesf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SAÚDE DA FAMÍLIA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47252" y="4703609"/>
            <a:ext cx="8915399" cy="860400"/>
          </a:xfrm>
        </p:spPr>
        <p:txBody>
          <a:bodyPr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Constitui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uma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estratégia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para 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fortalecimento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e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organização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da APS no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Brasil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pt-BR" sz="24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329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54D8888-5A81-4F7F-96BD-C5ADBAA92B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95600" y="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sz="3200" b="1">
                <a:solidFill>
                  <a:srgbClr val="FF3300"/>
                </a:solidFill>
                <a:latin typeface="Arial" panose="020B0604020202020204" pitchFamily="34" charset="0"/>
              </a:rPr>
              <a:t>Responsabilidades mínimas:</a:t>
            </a:r>
            <a:br>
              <a:rPr lang="pt-BR" altLang="pt-BR" sz="2400" b="1">
                <a:solidFill>
                  <a:srgbClr val="FF3300"/>
                </a:solidFill>
                <a:latin typeface="Arial" panose="020B0604020202020204" pitchFamily="34" charset="0"/>
              </a:rPr>
            </a:br>
            <a:endParaRPr lang="pt-BR" altLang="pt-BR" sz="24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18BA87-285C-4293-A527-7DE2B382A2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295400"/>
            <a:ext cx="9144000" cy="17526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>
                <a:latin typeface="Arial" panose="020B0604020202020204" pitchFamily="34" charset="0"/>
              </a:rPr>
              <a:t>Diagnóstico do território e população </a:t>
            </a:r>
            <a:r>
              <a:rPr lang="pt-BR" altLang="pt-BR" sz="8000" dirty="0" err="1">
                <a:latin typeface="Arial" panose="020B0604020202020204" pitchFamily="34" charset="0"/>
              </a:rPr>
              <a:t>adscrita</a:t>
            </a:r>
            <a:r>
              <a:rPr lang="pt-BR" altLang="pt-BR" sz="8000" dirty="0">
                <a:latin typeface="Arial" panose="020B0604020202020204" pitchFamily="34" charset="0"/>
              </a:rPr>
              <a:t> à equipe e Unidade Básica</a:t>
            </a:r>
          </a:p>
          <a:p>
            <a:pPr algn="l" eaLnBrk="1" hangingPunct="1">
              <a:lnSpc>
                <a:spcPct val="60000"/>
              </a:lnSpc>
            </a:pPr>
            <a:endParaRPr lang="pt-BR" altLang="pt-BR" sz="8000" dirty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>
                <a:latin typeface="Arial" panose="020B0604020202020204" pitchFamily="34" charset="0"/>
              </a:rPr>
              <a:t>Diagnóstico da situação de saúde das famílias –aspectos socioeconômicos,</a:t>
            </a:r>
          </a:p>
          <a:p>
            <a:pPr algn="l" eaLnBrk="1" hangingPunct="1">
              <a:lnSpc>
                <a:spcPct val="60000"/>
              </a:lnSpc>
            </a:pPr>
            <a:r>
              <a:rPr lang="pt-BR" altLang="pt-BR" sz="8000" dirty="0">
                <a:latin typeface="Arial" panose="020B0604020202020204" pitchFamily="34" charset="0"/>
              </a:rPr>
              <a:t> demográficos, culturais e epidemiológicos</a:t>
            </a: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endParaRPr lang="pt-BR" altLang="pt-BR" sz="8000" dirty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pt-BR" altLang="pt-BR" sz="8000" dirty="0">
                <a:latin typeface="Arial" panose="020B0604020202020204" pitchFamily="34" charset="0"/>
              </a:rPr>
              <a:t>Elaboração do plano de Saúde integral- atividades da equipe, redirecionamento do modelo assistencial com participação da comunidade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pt-BR" altLang="pt-BR" sz="8000" dirty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>
                <a:latin typeface="Arial" panose="020B0604020202020204" pitchFamily="34" charset="0"/>
              </a:rPr>
              <a:t>Assistência integral a doenças prevalentes: ações programáticas e </a:t>
            </a:r>
          </a:p>
          <a:p>
            <a:pPr algn="l" eaLnBrk="1" hangingPunct="1">
              <a:lnSpc>
                <a:spcPct val="60000"/>
              </a:lnSpc>
            </a:pPr>
            <a:r>
              <a:rPr lang="pt-BR" altLang="pt-BR" sz="8000" dirty="0">
                <a:latin typeface="Arial" panose="020B0604020202020204" pitchFamily="34" charset="0"/>
              </a:rPr>
              <a:t>atendimento a demanda espontânea</a:t>
            </a: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endParaRPr lang="pt-BR" altLang="pt-BR" sz="8000" dirty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>
                <a:latin typeface="Arial" panose="020B0604020202020204" pitchFamily="34" charset="0"/>
              </a:rPr>
              <a:t>Vigilância em Saúde</a:t>
            </a: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endParaRPr lang="pt-BR" altLang="pt-BR" sz="8000" dirty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>
                <a:latin typeface="Arial" panose="020B0604020202020204" pitchFamily="34" charset="0"/>
              </a:rPr>
              <a:t>Promoção da saúde e prevenção de agravos -foco na família e comunidade</a:t>
            </a: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endParaRPr lang="pt-BR" altLang="pt-BR" sz="8000" dirty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>
                <a:latin typeface="Arial" panose="020B0604020202020204" pitchFamily="34" charset="0"/>
              </a:rPr>
              <a:t>Promover ações intersetoriais com organizações comunitárias formais e</a:t>
            </a:r>
          </a:p>
          <a:p>
            <a:pPr algn="l" eaLnBrk="1" hangingPunct="1">
              <a:lnSpc>
                <a:spcPct val="60000"/>
              </a:lnSpc>
            </a:pPr>
            <a:r>
              <a:rPr lang="pt-BR" altLang="pt-BR" sz="8000" dirty="0">
                <a:latin typeface="Arial" panose="020B0604020202020204" pitchFamily="34" charset="0"/>
              </a:rPr>
              <a:t> informais e ações educativas para grupos prioritários e população em geral</a:t>
            </a: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endParaRPr lang="pt-BR" altLang="pt-BR" sz="8000" dirty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60000"/>
              </a:lnSpc>
              <a:buFontTx/>
              <a:buChar char="•"/>
            </a:pPr>
            <a:r>
              <a:rPr lang="pt-BR" altLang="pt-BR" sz="8000" dirty="0">
                <a:latin typeface="Arial" panose="020B0604020202020204" pitchFamily="34" charset="0"/>
              </a:rPr>
              <a:t>Incentivo a participação social através dos Conselhos de Saúde</a:t>
            </a:r>
          </a:p>
          <a:p>
            <a:pPr algn="l" eaLnBrk="1" hangingPunct="1">
              <a:lnSpc>
                <a:spcPct val="60000"/>
              </a:lnSpc>
            </a:pPr>
            <a:endParaRPr lang="pt-BR" altLang="pt-BR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pt-BR" altLang="pt-BR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pt-BR" altLang="pt-BR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pt-BR" altLang="pt-BR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000" dirty="0"/>
          </a:p>
        </p:txBody>
      </p:sp>
      <p:grpSp>
        <p:nvGrpSpPr>
          <p:cNvPr id="11268" name="Group 4">
            <a:extLst>
              <a:ext uri="{FF2B5EF4-FFF2-40B4-BE49-F238E27FC236}">
                <a16:creationId xmlns:a16="http://schemas.microsoft.com/office/drawing/2014/main" id="{8283563B-B5BB-41B1-A3FC-823E3C6EB232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6248400"/>
            <a:ext cx="2286000" cy="457200"/>
            <a:chOff x="2640" y="3264"/>
            <a:chExt cx="1296" cy="248"/>
          </a:xfrm>
        </p:grpSpPr>
        <p:pic>
          <p:nvPicPr>
            <p:cNvPr id="11269" name="Picture 5">
              <a:extLst>
                <a:ext uri="{FF2B5EF4-FFF2-40B4-BE49-F238E27FC236}">
                  <a16:creationId xmlns:a16="http://schemas.microsoft.com/office/drawing/2014/main" id="{8DA63C96-67C4-44CC-8CD5-3A70BF68D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264"/>
              <a:ext cx="6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6">
              <a:extLst>
                <a:ext uri="{FF2B5EF4-FFF2-40B4-BE49-F238E27FC236}">
                  <a16:creationId xmlns:a16="http://schemas.microsoft.com/office/drawing/2014/main" id="{411415D2-C0BE-4768-A64B-15ACCCFA5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264"/>
              <a:ext cx="60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766C42-CC62-469D-B207-FE06657C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t="37543" r="34656" b="22020"/>
          <a:stretch>
            <a:fillRect/>
          </a:stretch>
        </p:blipFill>
        <p:spPr bwMode="auto">
          <a:xfrm>
            <a:off x="8577263" y="1227138"/>
            <a:ext cx="30734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F38CD6B-3E87-4EAA-8162-DFA668F6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26746" r="33105" b="36627"/>
          <a:stretch>
            <a:fillRect/>
          </a:stretch>
        </p:blipFill>
        <p:spPr bwMode="auto">
          <a:xfrm>
            <a:off x="2252663" y="307975"/>
            <a:ext cx="310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6" descr="Recorte de Tela">
            <a:extLst>
              <a:ext uri="{FF2B5EF4-FFF2-40B4-BE49-F238E27FC236}">
                <a16:creationId xmlns:a16="http://schemas.microsoft.com/office/drawing/2014/main" id="{17697EB1-D291-4AC9-8615-6EFA2544E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305050"/>
            <a:ext cx="357981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0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1752600" y="1295400"/>
            <a:ext cx="8534400" cy="411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endParaRPr lang="pt-BR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40000"/>
              </a:lnSpc>
              <a:defRPr/>
            </a:pPr>
            <a:endParaRPr lang="pt-BR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1752600" y="1752600"/>
            <a:ext cx="8686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5000" b="1">
                <a:solidFill>
                  <a:srgbClr val="FFFF00"/>
                </a:solidFill>
                <a:latin typeface="Arial" panose="020B0604020202020204" pitchFamily="34" charset="0"/>
              </a:rPr>
              <a:t>Política Nacional da Atenção Básica</a:t>
            </a:r>
          </a:p>
        </p:txBody>
      </p:sp>
    </p:spTree>
    <p:extLst>
      <p:ext uri="{BB962C8B-B14F-4D97-AF65-F5344CB8AC3E}">
        <p14:creationId xmlns:p14="http://schemas.microsoft.com/office/powerpoint/2010/main" val="240329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4" name="Rectangle 1036"/>
          <p:cNvSpPr>
            <a:spLocks noChangeArrowheads="1"/>
          </p:cNvSpPr>
          <p:nvPr/>
        </p:nvSpPr>
        <p:spPr bwMode="auto">
          <a:xfrm>
            <a:off x="2438400" y="228601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sz="3600" b="1">
                <a:solidFill>
                  <a:srgbClr val="FF3300"/>
                </a:solidFill>
                <a:latin typeface="Arial" panose="020B0604020202020204" pitchFamily="34" charset="0"/>
              </a:rPr>
              <a:t>Estratégia </a:t>
            </a:r>
            <a:r>
              <a:rPr lang="pt-BR" sz="3600" b="1" i="1">
                <a:solidFill>
                  <a:srgbClr val="FF3300"/>
                </a:solidFill>
                <a:latin typeface="Arial" panose="020B0604020202020204" pitchFamily="34" charset="0"/>
              </a:rPr>
              <a:t>Saúde da Família</a:t>
            </a:r>
          </a:p>
        </p:txBody>
      </p:sp>
      <p:pic>
        <p:nvPicPr>
          <p:cNvPr id="90125" name="Picture 1037" descr="montagem_psf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4648200"/>
            <a:ext cx="8389937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126" name="Group 1038"/>
          <p:cNvGrpSpPr>
            <a:grpSpLocks/>
          </p:cNvGrpSpPr>
          <p:nvPr/>
        </p:nvGrpSpPr>
        <p:grpSpPr bwMode="auto">
          <a:xfrm>
            <a:off x="1524001" y="1295400"/>
            <a:ext cx="4270375" cy="2895600"/>
            <a:chOff x="312" y="360"/>
            <a:chExt cx="3252" cy="2220"/>
          </a:xfrm>
        </p:grpSpPr>
        <p:pic>
          <p:nvPicPr>
            <p:cNvPr id="90127" name="Picture 1039" descr="agentes_fi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436"/>
              <a:ext cx="3088" cy="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128" name="Rectangle 1040"/>
            <p:cNvSpPr>
              <a:spLocks noChangeArrowheads="1"/>
            </p:cNvSpPr>
            <p:nvPr/>
          </p:nvSpPr>
          <p:spPr bwMode="auto">
            <a:xfrm>
              <a:off x="312" y="360"/>
              <a:ext cx="3252" cy="2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0129" name="Rectangle 1041"/>
          <p:cNvSpPr>
            <a:spLocks noChangeArrowheads="1"/>
          </p:cNvSpPr>
          <p:nvPr/>
        </p:nvSpPr>
        <p:spPr bwMode="auto">
          <a:xfrm>
            <a:off x="5405438" y="2914650"/>
            <a:ext cx="8686800" cy="369332"/>
          </a:xfrm>
          <a:prstGeom prst="rect">
            <a:avLst/>
          </a:prstGeom>
          <a:solidFill>
            <a:srgbClr val="FBFC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0132" name="Rectangle 1044"/>
          <p:cNvSpPr>
            <a:spLocks noChangeArrowheads="1"/>
          </p:cNvSpPr>
          <p:nvPr/>
        </p:nvSpPr>
        <p:spPr bwMode="auto">
          <a:xfrm>
            <a:off x="5449888" y="-3273425"/>
            <a:ext cx="6875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0131" name="Picture 1043" descr="logop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1828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34" name="Picture 1046" descr="logo_proes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52700"/>
            <a:ext cx="1828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0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76400" y="2828836"/>
            <a:ext cx="9235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b="1" dirty="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Possibilita a organização do Sistema Municipal de Saúde para contemplar os pontos essenciais de qualidade na APS mantendo o foco da atenção nas famílias da comunidade</a:t>
            </a:r>
          </a:p>
        </p:txBody>
      </p:sp>
      <p:sp>
        <p:nvSpPr>
          <p:cNvPr id="3" name="Elipse 2"/>
          <p:cNvSpPr/>
          <p:nvPr/>
        </p:nvSpPr>
        <p:spPr>
          <a:xfrm>
            <a:off x="914400" y="2103120"/>
            <a:ext cx="1024128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86000" y="2828836"/>
            <a:ext cx="768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Possibilita a organização do Sistema Municipal de Saúde para contemplar os pontos essenciais de qualidade na APS mantendo o foco da atenção nas famílias da comunidade</a:t>
            </a:r>
          </a:p>
        </p:txBody>
      </p:sp>
    </p:spTree>
    <p:extLst>
      <p:ext uri="{BB962C8B-B14F-4D97-AF65-F5344CB8AC3E}">
        <p14:creationId xmlns:p14="http://schemas.microsoft.com/office/powerpoint/2010/main" val="443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A Estratégia Saúde da Família na APS:</a:t>
            </a:r>
            <a:b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Busca o fortalecimento da atenção por meio da ampliação do acesso, a qualificação e reorientação das práticas de saúde no modelo de Promoção da Saúde: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Pró-atividade perante indivíduos, famílias e comunidade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Foco na Família – produção social do processo saúde-doença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Humanização, Acolhimento, Vínculo e Cuidado ao longo do tempo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Ações de prevenção, promoção, tratamento, recuperação e manutenção da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22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8760" y="2187594"/>
            <a:ext cx="941832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Integralidade, planejamento e coordenação  do cuidado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Território e comunidade adstrita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Trabalho em equipe 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</a:rPr>
              <a:t>Co-responsabilidade</a:t>
            </a:r>
            <a:r>
              <a:rPr lang="pt-BR" sz="2400" b="1" dirty="0">
                <a:latin typeface="Arial" panose="020B0604020202020204" pitchFamily="34" charset="0"/>
              </a:rPr>
              <a:t> entre profissionais e famílias assistidas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Estímulo à participação social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</a:rPr>
              <a:t>Intersetorialidade</a:t>
            </a:r>
            <a:r>
              <a:rPr lang="pt-BR" sz="2400" b="1" dirty="0">
                <a:latin typeface="Arial" panose="020B0604020202020204" pitchFamily="34" charset="0"/>
              </a:rPr>
              <a:t> das ações </a:t>
            </a:r>
          </a:p>
        </p:txBody>
      </p:sp>
    </p:spTree>
    <p:extLst>
      <p:ext uri="{BB962C8B-B14F-4D97-AF65-F5344CB8AC3E}">
        <p14:creationId xmlns:p14="http://schemas.microsoft.com/office/powerpoint/2010/main" val="63689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11680" y="2136339"/>
            <a:ext cx="9631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400" b="1" dirty="0">
                <a:latin typeface="Arial" panose="020B0604020202020204" pitchFamily="34" charset="0"/>
              </a:rPr>
              <a:t>PRINCÍPIOS GERAIS:</a:t>
            </a:r>
          </a:p>
          <a:p>
            <a:pPr>
              <a:spcBef>
                <a:spcPct val="0"/>
              </a:spcBef>
            </a:pPr>
            <a:endParaRPr 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Caráter substitutivo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Atuação no território – cadastramento, diagnóstico situacional, ações pactuadas com a comunidade</a:t>
            </a:r>
            <a:endParaRPr lang="pt-BR" sz="2400" dirty="0"/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Planejamento e programação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Integração com instituições e organizações sociais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Construção de cidadania</a:t>
            </a:r>
          </a:p>
        </p:txBody>
      </p:sp>
    </p:spTree>
    <p:extLst>
      <p:ext uri="{BB962C8B-B14F-4D97-AF65-F5344CB8AC3E}">
        <p14:creationId xmlns:p14="http://schemas.microsoft.com/office/powerpoint/2010/main" val="323315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A Produção do Cuidado na SF:</a:t>
            </a:r>
            <a:b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Pró-Atividade na comunidade e Acolhimento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Vinculação das famílias à uma equipe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Responsabilização de cada membro da equipe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Vínculo (afetivo e solidário)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Plano Terapêutico (planejamento de ações (respeitando os modos do usuário-família)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Cuidado longitudinal e </a:t>
            </a:r>
            <a:r>
              <a:rPr lang="pt-BR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Auto-cuidado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807720" y="838200"/>
            <a:ext cx="2682240" cy="531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5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6530"/>
          </a:xfrm>
        </p:spPr>
        <p:txBody>
          <a:bodyPr/>
          <a:lstStyle/>
          <a:p>
            <a:r>
              <a:rPr lang="pt-BR" dirty="0"/>
              <a:t>A PRODUÇÃO DO CUIDADO NA SF: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11972" y="2682240"/>
            <a:ext cx="431386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Atenção centrada na doença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Atua sobre a demanda espontânea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  <a:buFontTx/>
              <a:buAutoNum type="arabicPeriod"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Ênfase na medicina curativa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Trata o indivíduo como objeto da ação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48767" y="2682240"/>
            <a:ext cx="431386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Atenção centrada na saúde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Responde à demanda de forma continuada e racional.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Ênfase na integralidade da assistência – Cuidado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indivíduo é sujeito, integrado a família, ao domicílio, à comunidade.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81400" y="1638300"/>
            <a:ext cx="6217920" cy="71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                              PARA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6125836" y="1790700"/>
            <a:ext cx="92293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63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6530"/>
          </a:xfrm>
        </p:spPr>
        <p:txBody>
          <a:bodyPr/>
          <a:lstStyle/>
          <a:p>
            <a:r>
              <a:rPr lang="pt-BR" dirty="0"/>
              <a:t>A PRODUÇÃO DO CUIDADO NA SF: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11972" y="2682240"/>
            <a:ext cx="4313864" cy="37776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Baixa capacidade de resolver 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Saber e poder centrado no profissional de saúde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Desvinculado da comunidade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Tx/>
              <a:buAutoNum type="arabicPeriod" startAt="5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Relação custo/benefício desvantajosa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48767" y="2682240"/>
            <a:ext cx="4313864" cy="37776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Otimização da capacidade de resolver problemas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Saber e poder centrados na equipe e comunidade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Vinculado à comunidade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Tx/>
              <a:buAutoNum type="arabicPeriod" startAt="5"/>
            </a:pPr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Relação custo benefício otimizada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81400" y="1638300"/>
            <a:ext cx="6217920" cy="71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                              PARA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6125836" y="1790700"/>
            <a:ext cx="92293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192561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</TotalTime>
  <Words>523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Wingdings 3</vt:lpstr>
      <vt:lpstr>Cacho</vt:lpstr>
      <vt:lpstr>SAÚDE DA FAMÍLIA</vt:lpstr>
      <vt:lpstr>Apresentação do PowerPoint</vt:lpstr>
      <vt:lpstr>Apresentação do PowerPoint</vt:lpstr>
      <vt:lpstr>A Estratégia Saúde da Família na APS: </vt:lpstr>
      <vt:lpstr>Apresentação do PowerPoint</vt:lpstr>
      <vt:lpstr>Apresentação do PowerPoint</vt:lpstr>
      <vt:lpstr>A Produção do Cuidado na SF: </vt:lpstr>
      <vt:lpstr>A PRODUÇÃO DO CUIDADO NA SF:</vt:lpstr>
      <vt:lpstr>A PRODUÇÃO DO CUIDADO NA SF:</vt:lpstr>
      <vt:lpstr>Responsabilidades mínimas: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BÁSICA DE SAÚDE</dc:title>
  <dc:creator>Janine</dc:creator>
  <cp:lastModifiedBy>User</cp:lastModifiedBy>
  <cp:revision>18</cp:revision>
  <dcterms:created xsi:type="dcterms:W3CDTF">2009-01-01T03:03:45Z</dcterms:created>
  <dcterms:modified xsi:type="dcterms:W3CDTF">2022-10-18T21:37:47Z</dcterms:modified>
</cp:coreProperties>
</file>