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6" r:id="rId4"/>
    <p:sldId id="263" r:id="rId5"/>
    <p:sldId id="262" r:id="rId6"/>
    <p:sldId id="260" r:id="rId7"/>
    <p:sldId id="265" r:id="rId8"/>
    <p:sldId id="264" r:id="rId9"/>
    <p:sldId id="261" r:id="rId10"/>
    <p:sldId id="268" r:id="rId11"/>
    <p:sldId id="269" r:id="rId12"/>
    <p:sldId id="267" r:id="rId13"/>
    <p:sldId id="270" r:id="rId14"/>
    <p:sldId id="271" r:id="rId15"/>
    <p:sldId id="272" r:id="rId16"/>
    <p:sldId id="273" r:id="rId17"/>
    <p:sldId id="274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ADA30-EAE8-4D2B-8923-43B9CEFD4714}" type="datetimeFigureOut">
              <a:rPr lang="pt-BR" smtClean="0"/>
              <a:t>04/10/2022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B14BA-A703-4D33-9703-16038F3C76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7216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ADA30-EAE8-4D2B-8923-43B9CEFD4714}" type="datetimeFigureOut">
              <a:rPr lang="pt-BR" smtClean="0"/>
              <a:t>04/10/2022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B14BA-A703-4D33-9703-16038F3C76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9331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ADA30-EAE8-4D2B-8923-43B9CEFD4714}" type="datetimeFigureOut">
              <a:rPr lang="pt-BR" smtClean="0"/>
              <a:t>04/10/2022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B14BA-A703-4D33-9703-16038F3C76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2830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ADA30-EAE8-4D2B-8923-43B9CEFD4714}" type="datetimeFigureOut">
              <a:rPr lang="pt-BR" smtClean="0"/>
              <a:t>04/10/2022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B14BA-A703-4D33-9703-16038F3C76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9456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ADA30-EAE8-4D2B-8923-43B9CEFD4714}" type="datetimeFigureOut">
              <a:rPr lang="pt-BR" smtClean="0"/>
              <a:t>04/10/2022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B14BA-A703-4D33-9703-16038F3C76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3826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ADA30-EAE8-4D2B-8923-43B9CEFD4714}" type="datetimeFigureOut">
              <a:rPr lang="pt-BR" smtClean="0"/>
              <a:t>04/10/2022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B14BA-A703-4D33-9703-16038F3C76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3300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ADA30-EAE8-4D2B-8923-43B9CEFD4714}" type="datetimeFigureOut">
              <a:rPr lang="pt-BR" smtClean="0"/>
              <a:t>04/10/2022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B14BA-A703-4D33-9703-16038F3C76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7549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ADA30-EAE8-4D2B-8923-43B9CEFD4714}" type="datetimeFigureOut">
              <a:rPr lang="pt-BR" smtClean="0"/>
              <a:t>04/10/2022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B14BA-A703-4D33-9703-16038F3C76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4056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ADA30-EAE8-4D2B-8923-43B9CEFD4714}" type="datetimeFigureOut">
              <a:rPr lang="pt-BR" smtClean="0"/>
              <a:t>04/10/2022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B14BA-A703-4D33-9703-16038F3C76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8908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ADA30-EAE8-4D2B-8923-43B9CEFD4714}" type="datetimeFigureOut">
              <a:rPr lang="pt-BR" smtClean="0"/>
              <a:t>04/10/2022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B14BA-A703-4D33-9703-16038F3C76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9907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ADA30-EAE8-4D2B-8923-43B9CEFD4714}" type="datetimeFigureOut">
              <a:rPr lang="pt-BR" smtClean="0"/>
              <a:t>04/10/2022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B14BA-A703-4D33-9703-16038F3C76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7758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2ADA30-EAE8-4D2B-8923-43B9CEFD4714}" type="datetimeFigureOut">
              <a:rPr lang="pt-BR" smtClean="0"/>
              <a:t>04/10/2022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DB14BA-A703-4D33-9703-16038F3C76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1760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bOGSEvIQqlc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canalconecta.com.br/felipe-morais-inspirar-quem-esta-comecando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s://dicas.vestibulares.com.br/termos-tecnicos-de-enfermagem/#Edema" TargetMode="External"/><Relationship Id="rId13" Type="http://schemas.openxmlformats.org/officeDocument/2006/relationships/hyperlink" Target="https://dicas.vestibulares.com.br/termos-tecnicos-de-enfermagem/#Prurido" TargetMode="External"/><Relationship Id="rId3" Type="http://schemas.openxmlformats.org/officeDocument/2006/relationships/hyperlink" Target="https://dicas.vestibulares.com.br/termos-tecnicos-de-enfermagem/#Afagia" TargetMode="External"/><Relationship Id="rId7" Type="http://schemas.openxmlformats.org/officeDocument/2006/relationships/hyperlink" Target="https://dicas.vestibulares.com.br/termos-tecnicos-de-enfermagem/#Diurese" TargetMode="External"/><Relationship Id="rId12" Type="http://schemas.openxmlformats.org/officeDocument/2006/relationships/hyperlink" Target="https://dicas.vestibulares.com.br/termos-tecnicos-de-enfermagem/#Necrose" TargetMode="External"/><Relationship Id="rId2" Type="http://schemas.openxmlformats.org/officeDocument/2006/relationships/hyperlink" Target="https://dicas.vestibulares.com.br/termos-tecnicos-de-enfermagem/#Abscesso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icas.vestibulares.com.br/termos-tecnicos-de-enfermagem/#Dermatose" TargetMode="External"/><Relationship Id="rId11" Type="http://schemas.openxmlformats.org/officeDocument/2006/relationships/hyperlink" Target="https://dicas.vestibulares.com.br/termos-tecnicos-de-enfermagem/#Intravenoso" TargetMode="External"/><Relationship Id="rId5" Type="http://schemas.openxmlformats.org/officeDocument/2006/relationships/hyperlink" Target="https://dicas.vestibulares.com.br/termos-tecnicos-de-enfermagem/#Cefaleia" TargetMode="External"/><Relationship Id="rId15" Type="http://schemas.openxmlformats.org/officeDocument/2006/relationships/hyperlink" Target="https://dicas.vestibulares.com.br/termos-tecnicos-de-enfermagem/#Taquipneia" TargetMode="External"/><Relationship Id="rId10" Type="http://schemas.openxmlformats.org/officeDocument/2006/relationships/hyperlink" Target="https://dicas.vestibulares.com.br/termos-tecnicos-de-enfermagem/#Hematoma" TargetMode="External"/><Relationship Id="rId4" Type="http://schemas.openxmlformats.org/officeDocument/2006/relationships/hyperlink" Target="https://dicas.vestibulares.com.br/termos-tecnicos-de-enfermagem/#Blenuria" TargetMode="External"/><Relationship Id="rId9" Type="http://schemas.openxmlformats.org/officeDocument/2006/relationships/hyperlink" Target="https://dicas.vestibulares.com.br/termos-tecnicos-de-enfermagem/#Fissura" TargetMode="External"/><Relationship Id="rId14" Type="http://schemas.openxmlformats.org/officeDocument/2006/relationships/hyperlink" Target="https://dicas.vestibulares.com.br/termos-tecnicos-de-enfermagem/#Sutura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dicas.vestibulares.com.br/sexualmente-transmissiveis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dicas.vestibulares.com.br/coronavirus-no-enem/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5" name="Rectangle 74">
            <a:extLst>
              <a:ext uri="{FF2B5EF4-FFF2-40B4-BE49-F238E27FC236}">
                <a16:creationId xmlns:a16="http://schemas.microsoft.com/office/drawing/2014/main" xmlns="" id="{33DFEFC0-99B4-4D27-9168-1B2F659A34B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white">
          <a:xfrm>
            <a:off x="152400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7" name="Freeform: Shape 76">
            <a:extLst>
              <a:ext uri="{FF2B5EF4-FFF2-40B4-BE49-F238E27FC236}">
                <a16:creationId xmlns:a16="http://schemas.microsoft.com/office/drawing/2014/main" xmlns="" id="{A2C20081-2005-4B05-BEA4-EB8D4C90A35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524000" y="5070708"/>
            <a:ext cx="9144000" cy="1787292"/>
          </a:xfrm>
          <a:custGeom>
            <a:avLst/>
            <a:gdLst>
              <a:gd name="connsiteX0" fmla="*/ 619389 w 12192000"/>
              <a:gd name="connsiteY0" fmla="*/ 0 h 1787292"/>
              <a:gd name="connsiteX1" fmla="*/ 687652 w 12192000"/>
              <a:gd name="connsiteY1" fmla="*/ 3175 h 1787292"/>
              <a:gd name="connsiteX2" fmla="*/ 747977 w 12192000"/>
              <a:gd name="connsiteY2" fmla="*/ 9525 h 1787292"/>
              <a:gd name="connsiteX3" fmla="*/ 800364 w 12192000"/>
              <a:gd name="connsiteY3" fmla="*/ 20637 h 1787292"/>
              <a:gd name="connsiteX4" fmla="*/ 846402 w 12192000"/>
              <a:gd name="connsiteY4" fmla="*/ 36512 h 1787292"/>
              <a:gd name="connsiteX5" fmla="*/ 887677 w 12192000"/>
              <a:gd name="connsiteY5" fmla="*/ 52387 h 1787292"/>
              <a:gd name="connsiteX6" fmla="*/ 924189 w 12192000"/>
              <a:gd name="connsiteY6" fmla="*/ 68262 h 1787292"/>
              <a:gd name="connsiteX7" fmla="*/ 962289 w 12192000"/>
              <a:gd name="connsiteY7" fmla="*/ 87312 h 1787292"/>
              <a:gd name="connsiteX8" fmla="*/ 1000389 w 12192000"/>
              <a:gd name="connsiteY8" fmla="*/ 106362 h 1787292"/>
              <a:gd name="connsiteX9" fmla="*/ 1036902 w 12192000"/>
              <a:gd name="connsiteY9" fmla="*/ 125412 h 1787292"/>
              <a:gd name="connsiteX10" fmla="*/ 1078177 w 12192000"/>
              <a:gd name="connsiteY10" fmla="*/ 141287 h 1787292"/>
              <a:gd name="connsiteX11" fmla="*/ 1124214 w 12192000"/>
              <a:gd name="connsiteY11" fmla="*/ 155575 h 1787292"/>
              <a:gd name="connsiteX12" fmla="*/ 1176602 w 12192000"/>
              <a:gd name="connsiteY12" fmla="*/ 166687 h 1787292"/>
              <a:gd name="connsiteX13" fmla="*/ 1236927 w 12192000"/>
              <a:gd name="connsiteY13" fmla="*/ 174625 h 1787292"/>
              <a:gd name="connsiteX14" fmla="*/ 1305189 w 12192000"/>
              <a:gd name="connsiteY14" fmla="*/ 176212 h 1787292"/>
              <a:gd name="connsiteX15" fmla="*/ 1373452 w 12192000"/>
              <a:gd name="connsiteY15" fmla="*/ 174625 h 1787292"/>
              <a:gd name="connsiteX16" fmla="*/ 1433777 w 12192000"/>
              <a:gd name="connsiteY16" fmla="*/ 166687 h 1787292"/>
              <a:gd name="connsiteX17" fmla="*/ 1486164 w 12192000"/>
              <a:gd name="connsiteY17" fmla="*/ 155575 h 1787292"/>
              <a:gd name="connsiteX18" fmla="*/ 1532202 w 12192000"/>
              <a:gd name="connsiteY18" fmla="*/ 141287 h 1787292"/>
              <a:gd name="connsiteX19" fmla="*/ 1573477 w 12192000"/>
              <a:gd name="connsiteY19" fmla="*/ 125412 h 1787292"/>
              <a:gd name="connsiteX20" fmla="*/ 1609989 w 12192000"/>
              <a:gd name="connsiteY20" fmla="*/ 106362 h 1787292"/>
              <a:gd name="connsiteX21" fmla="*/ 1648089 w 12192000"/>
              <a:gd name="connsiteY21" fmla="*/ 87312 h 1787292"/>
              <a:gd name="connsiteX22" fmla="*/ 1686189 w 12192000"/>
              <a:gd name="connsiteY22" fmla="*/ 68262 h 1787292"/>
              <a:gd name="connsiteX23" fmla="*/ 1722702 w 12192000"/>
              <a:gd name="connsiteY23" fmla="*/ 52387 h 1787292"/>
              <a:gd name="connsiteX24" fmla="*/ 1763977 w 12192000"/>
              <a:gd name="connsiteY24" fmla="*/ 36512 h 1787292"/>
              <a:gd name="connsiteX25" fmla="*/ 1810014 w 12192000"/>
              <a:gd name="connsiteY25" fmla="*/ 20637 h 1787292"/>
              <a:gd name="connsiteX26" fmla="*/ 1862402 w 12192000"/>
              <a:gd name="connsiteY26" fmla="*/ 9525 h 1787292"/>
              <a:gd name="connsiteX27" fmla="*/ 1922727 w 12192000"/>
              <a:gd name="connsiteY27" fmla="*/ 3175 h 1787292"/>
              <a:gd name="connsiteX28" fmla="*/ 1990989 w 12192000"/>
              <a:gd name="connsiteY28" fmla="*/ 0 h 1787292"/>
              <a:gd name="connsiteX29" fmla="*/ 2059252 w 12192000"/>
              <a:gd name="connsiteY29" fmla="*/ 3175 h 1787292"/>
              <a:gd name="connsiteX30" fmla="*/ 2119577 w 12192000"/>
              <a:gd name="connsiteY30" fmla="*/ 9525 h 1787292"/>
              <a:gd name="connsiteX31" fmla="*/ 2171964 w 12192000"/>
              <a:gd name="connsiteY31" fmla="*/ 20637 h 1787292"/>
              <a:gd name="connsiteX32" fmla="*/ 2218002 w 12192000"/>
              <a:gd name="connsiteY32" fmla="*/ 36512 h 1787292"/>
              <a:gd name="connsiteX33" fmla="*/ 2259277 w 12192000"/>
              <a:gd name="connsiteY33" fmla="*/ 52387 h 1787292"/>
              <a:gd name="connsiteX34" fmla="*/ 2295789 w 12192000"/>
              <a:gd name="connsiteY34" fmla="*/ 68262 h 1787292"/>
              <a:gd name="connsiteX35" fmla="*/ 2333889 w 12192000"/>
              <a:gd name="connsiteY35" fmla="*/ 87312 h 1787292"/>
              <a:gd name="connsiteX36" fmla="*/ 2371989 w 12192000"/>
              <a:gd name="connsiteY36" fmla="*/ 106362 h 1787292"/>
              <a:gd name="connsiteX37" fmla="*/ 2408502 w 12192000"/>
              <a:gd name="connsiteY37" fmla="*/ 125412 h 1787292"/>
              <a:gd name="connsiteX38" fmla="*/ 2449777 w 12192000"/>
              <a:gd name="connsiteY38" fmla="*/ 141287 h 1787292"/>
              <a:gd name="connsiteX39" fmla="*/ 2495814 w 12192000"/>
              <a:gd name="connsiteY39" fmla="*/ 155575 h 1787292"/>
              <a:gd name="connsiteX40" fmla="*/ 2548202 w 12192000"/>
              <a:gd name="connsiteY40" fmla="*/ 166687 h 1787292"/>
              <a:gd name="connsiteX41" fmla="*/ 2608527 w 12192000"/>
              <a:gd name="connsiteY41" fmla="*/ 174625 h 1787292"/>
              <a:gd name="connsiteX42" fmla="*/ 2676789 w 12192000"/>
              <a:gd name="connsiteY42" fmla="*/ 176212 h 1787292"/>
              <a:gd name="connsiteX43" fmla="*/ 2745052 w 12192000"/>
              <a:gd name="connsiteY43" fmla="*/ 174625 h 1787292"/>
              <a:gd name="connsiteX44" fmla="*/ 2805377 w 12192000"/>
              <a:gd name="connsiteY44" fmla="*/ 166687 h 1787292"/>
              <a:gd name="connsiteX45" fmla="*/ 2857764 w 12192000"/>
              <a:gd name="connsiteY45" fmla="*/ 155575 h 1787292"/>
              <a:gd name="connsiteX46" fmla="*/ 2903802 w 12192000"/>
              <a:gd name="connsiteY46" fmla="*/ 141287 h 1787292"/>
              <a:gd name="connsiteX47" fmla="*/ 2945077 w 12192000"/>
              <a:gd name="connsiteY47" fmla="*/ 125412 h 1787292"/>
              <a:gd name="connsiteX48" fmla="*/ 2981589 w 12192000"/>
              <a:gd name="connsiteY48" fmla="*/ 106362 h 1787292"/>
              <a:gd name="connsiteX49" fmla="*/ 3019689 w 12192000"/>
              <a:gd name="connsiteY49" fmla="*/ 87312 h 1787292"/>
              <a:gd name="connsiteX50" fmla="*/ 3057789 w 12192000"/>
              <a:gd name="connsiteY50" fmla="*/ 68262 h 1787292"/>
              <a:gd name="connsiteX51" fmla="*/ 3094302 w 12192000"/>
              <a:gd name="connsiteY51" fmla="*/ 52387 h 1787292"/>
              <a:gd name="connsiteX52" fmla="*/ 3135577 w 12192000"/>
              <a:gd name="connsiteY52" fmla="*/ 36512 h 1787292"/>
              <a:gd name="connsiteX53" fmla="*/ 3181614 w 12192000"/>
              <a:gd name="connsiteY53" fmla="*/ 20637 h 1787292"/>
              <a:gd name="connsiteX54" fmla="*/ 3234002 w 12192000"/>
              <a:gd name="connsiteY54" fmla="*/ 9525 h 1787292"/>
              <a:gd name="connsiteX55" fmla="*/ 3294327 w 12192000"/>
              <a:gd name="connsiteY55" fmla="*/ 3175 h 1787292"/>
              <a:gd name="connsiteX56" fmla="*/ 3361002 w 12192000"/>
              <a:gd name="connsiteY56" fmla="*/ 0 h 1787292"/>
              <a:gd name="connsiteX57" fmla="*/ 3430852 w 12192000"/>
              <a:gd name="connsiteY57" fmla="*/ 3175 h 1787292"/>
              <a:gd name="connsiteX58" fmla="*/ 3491177 w 12192000"/>
              <a:gd name="connsiteY58" fmla="*/ 9525 h 1787292"/>
              <a:gd name="connsiteX59" fmla="*/ 3543564 w 12192000"/>
              <a:gd name="connsiteY59" fmla="*/ 20637 h 1787292"/>
              <a:gd name="connsiteX60" fmla="*/ 3589602 w 12192000"/>
              <a:gd name="connsiteY60" fmla="*/ 36512 h 1787292"/>
              <a:gd name="connsiteX61" fmla="*/ 3630877 w 12192000"/>
              <a:gd name="connsiteY61" fmla="*/ 52387 h 1787292"/>
              <a:gd name="connsiteX62" fmla="*/ 3667389 w 12192000"/>
              <a:gd name="connsiteY62" fmla="*/ 68262 h 1787292"/>
              <a:gd name="connsiteX63" fmla="*/ 3705489 w 12192000"/>
              <a:gd name="connsiteY63" fmla="*/ 87312 h 1787292"/>
              <a:gd name="connsiteX64" fmla="*/ 3743589 w 12192000"/>
              <a:gd name="connsiteY64" fmla="*/ 106362 h 1787292"/>
              <a:gd name="connsiteX65" fmla="*/ 3780102 w 12192000"/>
              <a:gd name="connsiteY65" fmla="*/ 125412 h 1787292"/>
              <a:gd name="connsiteX66" fmla="*/ 3821377 w 12192000"/>
              <a:gd name="connsiteY66" fmla="*/ 141287 h 1787292"/>
              <a:gd name="connsiteX67" fmla="*/ 3867414 w 12192000"/>
              <a:gd name="connsiteY67" fmla="*/ 155575 h 1787292"/>
              <a:gd name="connsiteX68" fmla="*/ 3919802 w 12192000"/>
              <a:gd name="connsiteY68" fmla="*/ 166687 h 1787292"/>
              <a:gd name="connsiteX69" fmla="*/ 3980127 w 12192000"/>
              <a:gd name="connsiteY69" fmla="*/ 174625 h 1787292"/>
              <a:gd name="connsiteX70" fmla="*/ 4048389 w 12192000"/>
              <a:gd name="connsiteY70" fmla="*/ 176212 h 1787292"/>
              <a:gd name="connsiteX71" fmla="*/ 4116652 w 12192000"/>
              <a:gd name="connsiteY71" fmla="*/ 174625 h 1787292"/>
              <a:gd name="connsiteX72" fmla="*/ 4176977 w 12192000"/>
              <a:gd name="connsiteY72" fmla="*/ 166687 h 1787292"/>
              <a:gd name="connsiteX73" fmla="*/ 4229364 w 12192000"/>
              <a:gd name="connsiteY73" fmla="*/ 155575 h 1787292"/>
              <a:gd name="connsiteX74" fmla="*/ 4275402 w 12192000"/>
              <a:gd name="connsiteY74" fmla="*/ 141287 h 1787292"/>
              <a:gd name="connsiteX75" fmla="*/ 4316677 w 12192000"/>
              <a:gd name="connsiteY75" fmla="*/ 125412 h 1787292"/>
              <a:gd name="connsiteX76" fmla="*/ 4353189 w 12192000"/>
              <a:gd name="connsiteY76" fmla="*/ 106362 h 1787292"/>
              <a:gd name="connsiteX77" fmla="*/ 4429389 w 12192000"/>
              <a:gd name="connsiteY77" fmla="*/ 68262 h 1787292"/>
              <a:gd name="connsiteX78" fmla="*/ 4465902 w 12192000"/>
              <a:gd name="connsiteY78" fmla="*/ 52387 h 1787292"/>
              <a:gd name="connsiteX79" fmla="*/ 4507177 w 12192000"/>
              <a:gd name="connsiteY79" fmla="*/ 36512 h 1787292"/>
              <a:gd name="connsiteX80" fmla="*/ 4553214 w 12192000"/>
              <a:gd name="connsiteY80" fmla="*/ 20637 h 1787292"/>
              <a:gd name="connsiteX81" fmla="*/ 4605602 w 12192000"/>
              <a:gd name="connsiteY81" fmla="*/ 9525 h 1787292"/>
              <a:gd name="connsiteX82" fmla="*/ 4665928 w 12192000"/>
              <a:gd name="connsiteY82" fmla="*/ 3175 h 1787292"/>
              <a:gd name="connsiteX83" fmla="*/ 4734189 w 12192000"/>
              <a:gd name="connsiteY83" fmla="*/ 0 h 1787292"/>
              <a:gd name="connsiteX84" fmla="*/ 4802453 w 12192000"/>
              <a:gd name="connsiteY84" fmla="*/ 3175 h 1787292"/>
              <a:gd name="connsiteX85" fmla="*/ 4862777 w 12192000"/>
              <a:gd name="connsiteY85" fmla="*/ 9525 h 1787292"/>
              <a:gd name="connsiteX86" fmla="*/ 4915165 w 12192000"/>
              <a:gd name="connsiteY86" fmla="*/ 20637 h 1787292"/>
              <a:gd name="connsiteX87" fmla="*/ 4961201 w 12192000"/>
              <a:gd name="connsiteY87" fmla="*/ 36512 h 1787292"/>
              <a:gd name="connsiteX88" fmla="*/ 5002476 w 12192000"/>
              <a:gd name="connsiteY88" fmla="*/ 52387 h 1787292"/>
              <a:gd name="connsiteX89" fmla="*/ 5038989 w 12192000"/>
              <a:gd name="connsiteY89" fmla="*/ 68262 h 1787292"/>
              <a:gd name="connsiteX90" fmla="*/ 5077089 w 12192000"/>
              <a:gd name="connsiteY90" fmla="*/ 87312 h 1787292"/>
              <a:gd name="connsiteX91" fmla="*/ 5115189 w 12192000"/>
              <a:gd name="connsiteY91" fmla="*/ 106362 h 1787292"/>
              <a:gd name="connsiteX92" fmla="*/ 5151701 w 12192000"/>
              <a:gd name="connsiteY92" fmla="*/ 125412 h 1787292"/>
              <a:gd name="connsiteX93" fmla="*/ 5192976 w 12192000"/>
              <a:gd name="connsiteY93" fmla="*/ 141287 h 1787292"/>
              <a:gd name="connsiteX94" fmla="*/ 5239014 w 12192000"/>
              <a:gd name="connsiteY94" fmla="*/ 155575 h 1787292"/>
              <a:gd name="connsiteX95" fmla="*/ 5291401 w 12192000"/>
              <a:gd name="connsiteY95" fmla="*/ 166687 h 1787292"/>
              <a:gd name="connsiteX96" fmla="*/ 5351727 w 12192000"/>
              <a:gd name="connsiteY96" fmla="*/ 174625 h 1787292"/>
              <a:gd name="connsiteX97" fmla="*/ 5410199 w 12192000"/>
              <a:gd name="connsiteY97" fmla="*/ 175985 h 1787292"/>
              <a:gd name="connsiteX98" fmla="*/ 5468671 w 12192000"/>
              <a:gd name="connsiteY98" fmla="*/ 174625 h 1787292"/>
              <a:gd name="connsiteX99" fmla="*/ 5528996 w 12192000"/>
              <a:gd name="connsiteY99" fmla="*/ 166687 h 1787292"/>
              <a:gd name="connsiteX100" fmla="*/ 5581383 w 12192000"/>
              <a:gd name="connsiteY100" fmla="*/ 155575 h 1787292"/>
              <a:gd name="connsiteX101" fmla="*/ 5627421 w 12192000"/>
              <a:gd name="connsiteY101" fmla="*/ 141287 h 1787292"/>
              <a:gd name="connsiteX102" fmla="*/ 5668696 w 12192000"/>
              <a:gd name="connsiteY102" fmla="*/ 125412 h 1787292"/>
              <a:gd name="connsiteX103" fmla="*/ 5705209 w 12192000"/>
              <a:gd name="connsiteY103" fmla="*/ 106362 h 1787292"/>
              <a:gd name="connsiteX104" fmla="*/ 5743308 w 12192000"/>
              <a:gd name="connsiteY104" fmla="*/ 87312 h 1787292"/>
              <a:gd name="connsiteX105" fmla="*/ 5781408 w 12192000"/>
              <a:gd name="connsiteY105" fmla="*/ 68262 h 1787292"/>
              <a:gd name="connsiteX106" fmla="*/ 5817921 w 12192000"/>
              <a:gd name="connsiteY106" fmla="*/ 52387 h 1787292"/>
              <a:gd name="connsiteX107" fmla="*/ 5859196 w 12192000"/>
              <a:gd name="connsiteY107" fmla="*/ 36512 h 1787292"/>
              <a:gd name="connsiteX108" fmla="*/ 5905234 w 12192000"/>
              <a:gd name="connsiteY108" fmla="*/ 20637 h 1787292"/>
              <a:gd name="connsiteX109" fmla="*/ 5957621 w 12192000"/>
              <a:gd name="connsiteY109" fmla="*/ 9525 h 1787292"/>
              <a:gd name="connsiteX110" fmla="*/ 6017947 w 12192000"/>
              <a:gd name="connsiteY110" fmla="*/ 3175 h 1787292"/>
              <a:gd name="connsiteX111" fmla="*/ 6086208 w 12192000"/>
              <a:gd name="connsiteY111" fmla="*/ 0 h 1787292"/>
              <a:gd name="connsiteX112" fmla="*/ 6095999 w 12192000"/>
              <a:gd name="connsiteY112" fmla="*/ 455 h 1787292"/>
              <a:gd name="connsiteX113" fmla="*/ 6105789 w 12192000"/>
              <a:gd name="connsiteY113" fmla="*/ 0 h 1787292"/>
              <a:gd name="connsiteX114" fmla="*/ 6174052 w 12192000"/>
              <a:gd name="connsiteY114" fmla="*/ 3175 h 1787292"/>
              <a:gd name="connsiteX115" fmla="*/ 6234377 w 12192000"/>
              <a:gd name="connsiteY115" fmla="*/ 9525 h 1787292"/>
              <a:gd name="connsiteX116" fmla="*/ 6286764 w 12192000"/>
              <a:gd name="connsiteY116" fmla="*/ 20637 h 1787292"/>
              <a:gd name="connsiteX117" fmla="*/ 6332802 w 12192000"/>
              <a:gd name="connsiteY117" fmla="*/ 36512 h 1787292"/>
              <a:gd name="connsiteX118" fmla="*/ 6374077 w 12192000"/>
              <a:gd name="connsiteY118" fmla="*/ 52387 h 1787292"/>
              <a:gd name="connsiteX119" fmla="*/ 6410589 w 12192000"/>
              <a:gd name="connsiteY119" fmla="*/ 68262 h 1787292"/>
              <a:gd name="connsiteX120" fmla="*/ 6448689 w 12192000"/>
              <a:gd name="connsiteY120" fmla="*/ 87312 h 1787292"/>
              <a:gd name="connsiteX121" fmla="*/ 6486789 w 12192000"/>
              <a:gd name="connsiteY121" fmla="*/ 106362 h 1787292"/>
              <a:gd name="connsiteX122" fmla="*/ 6523302 w 12192000"/>
              <a:gd name="connsiteY122" fmla="*/ 125412 h 1787292"/>
              <a:gd name="connsiteX123" fmla="*/ 6564577 w 12192000"/>
              <a:gd name="connsiteY123" fmla="*/ 141287 h 1787292"/>
              <a:gd name="connsiteX124" fmla="*/ 6610614 w 12192000"/>
              <a:gd name="connsiteY124" fmla="*/ 155575 h 1787292"/>
              <a:gd name="connsiteX125" fmla="*/ 6663002 w 12192000"/>
              <a:gd name="connsiteY125" fmla="*/ 166687 h 1787292"/>
              <a:gd name="connsiteX126" fmla="*/ 6723327 w 12192000"/>
              <a:gd name="connsiteY126" fmla="*/ 174625 h 1787292"/>
              <a:gd name="connsiteX127" fmla="*/ 6781799 w 12192000"/>
              <a:gd name="connsiteY127" fmla="*/ 175985 h 1787292"/>
              <a:gd name="connsiteX128" fmla="*/ 6840271 w 12192000"/>
              <a:gd name="connsiteY128" fmla="*/ 174625 h 1787292"/>
              <a:gd name="connsiteX129" fmla="*/ 6900596 w 12192000"/>
              <a:gd name="connsiteY129" fmla="*/ 166687 h 1787292"/>
              <a:gd name="connsiteX130" fmla="*/ 6952983 w 12192000"/>
              <a:gd name="connsiteY130" fmla="*/ 155575 h 1787292"/>
              <a:gd name="connsiteX131" fmla="*/ 6999021 w 12192000"/>
              <a:gd name="connsiteY131" fmla="*/ 141287 h 1787292"/>
              <a:gd name="connsiteX132" fmla="*/ 7040296 w 12192000"/>
              <a:gd name="connsiteY132" fmla="*/ 125412 h 1787292"/>
              <a:gd name="connsiteX133" fmla="*/ 7076808 w 12192000"/>
              <a:gd name="connsiteY133" fmla="*/ 106362 h 1787292"/>
              <a:gd name="connsiteX134" fmla="*/ 7114908 w 12192000"/>
              <a:gd name="connsiteY134" fmla="*/ 87312 h 1787292"/>
              <a:gd name="connsiteX135" fmla="*/ 7153008 w 12192000"/>
              <a:gd name="connsiteY135" fmla="*/ 68262 h 1787292"/>
              <a:gd name="connsiteX136" fmla="*/ 7189521 w 12192000"/>
              <a:gd name="connsiteY136" fmla="*/ 52387 h 1787292"/>
              <a:gd name="connsiteX137" fmla="*/ 7230796 w 12192000"/>
              <a:gd name="connsiteY137" fmla="*/ 36512 h 1787292"/>
              <a:gd name="connsiteX138" fmla="*/ 7276833 w 12192000"/>
              <a:gd name="connsiteY138" fmla="*/ 20637 h 1787292"/>
              <a:gd name="connsiteX139" fmla="*/ 7329221 w 12192000"/>
              <a:gd name="connsiteY139" fmla="*/ 9525 h 1787292"/>
              <a:gd name="connsiteX140" fmla="*/ 7389546 w 12192000"/>
              <a:gd name="connsiteY140" fmla="*/ 3175 h 1787292"/>
              <a:gd name="connsiteX141" fmla="*/ 7457808 w 12192000"/>
              <a:gd name="connsiteY141" fmla="*/ 0 h 1787292"/>
              <a:gd name="connsiteX142" fmla="*/ 7526071 w 12192000"/>
              <a:gd name="connsiteY142" fmla="*/ 3175 h 1787292"/>
              <a:gd name="connsiteX143" fmla="*/ 7586396 w 12192000"/>
              <a:gd name="connsiteY143" fmla="*/ 9525 h 1787292"/>
              <a:gd name="connsiteX144" fmla="*/ 7638783 w 12192000"/>
              <a:gd name="connsiteY144" fmla="*/ 20637 h 1787292"/>
              <a:gd name="connsiteX145" fmla="*/ 7684821 w 12192000"/>
              <a:gd name="connsiteY145" fmla="*/ 36512 h 1787292"/>
              <a:gd name="connsiteX146" fmla="*/ 7726096 w 12192000"/>
              <a:gd name="connsiteY146" fmla="*/ 52387 h 1787292"/>
              <a:gd name="connsiteX147" fmla="*/ 7762608 w 12192000"/>
              <a:gd name="connsiteY147" fmla="*/ 68262 h 1787292"/>
              <a:gd name="connsiteX148" fmla="*/ 7800708 w 12192000"/>
              <a:gd name="connsiteY148" fmla="*/ 87312 h 1787292"/>
              <a:gd name="connsiteX149" fmla="*/ 7838808 w 12192000"/>
              <a:gd name="connsiteY149" fmla="*/ 106362 h 1787292"/>
              <a:gd name="connsiteX150" fmla="*/ 7875321 w 12192000"/>
              <a:gd name="connsiteY150" fmla="*/ 125412 h 1787292"/>
              <a:gd name="connsiteX151" fmla="*/ 7916596 w 12192000"/>
              <a:gd name="connsiteY151" fmla="*/ 141287 h 1787292"/>
              <a:gd name="connsiteX152" fmla="*/ 7962633 w 12192000"/>
              <a:gd name="connsiteY152" fmla="*/ 155575 h 1787292"/>
              <a:gd name="connsiteX153" fmla="*/ 8015021 w 12192000"/>
              <a:gd name="connsiteY153" fmla="*/ 166687 h 1787292"/>
              <a:gd name="connsiteX154" fmla="*/ 8075346 w 12192000"/>
              <a:gd name="connsiteY154" fmla="*/ 174625 h 1787292"/>
              <a:gd name="connsiteX155" fmla="*/ 8143608 w 12192000"/>
              <a:gd name="connsiteY155" fmla="*/ 176212 h 1787292"/>
              <a:gd name="connsiteX156" fmla="*/ 8211871 w 12192000"/>
              <a:gd name="connsiteY156" fmla="*/ 174625 h 1787292"/>
              <a:gd name="connsiteX157" fmla="*/ 8272196 w 12192000"/>
              <a:gd name="connsiteY157" fmla="*/ 166687 h 1787292"/>
              <a:gd name="connsiteX158" fmla="*/ 8324583 w 12192000"/>
              <a:gd name="connsiteY158" fmla="*/ 155575 h 1787292"/>
              <a:gd name="connsiteX159" fmla="*/ 8370621 w 12192000"/>
              <a:gd name="connsiteY159" fmla="*/ 141287 h 1787292"/>
              <a:gd name="connsiteX160" fmla="*/ 8411896 w 12192000"/>
              <a:gd name="connsiteY160" fmla="*/ 125412 h 1787292"/>
              <a:gd name="connsiteX161" fmla="*/ 8448408 w 12192000"/>
              <a:gd name="connsiteY161" fmla="*/ 106362 h 1787292"/>
              <a:gd name="connsiteX162" fmla="*/ 8486508 w 12192000"/>
              <a:gd name="connsiteY162" fmla="*/ 87312 h 1787292"/>
              <a:gd name="connsiteX163" fmla="*/ 8524608 w 12192000"/>
              <a:gd name="connsiteY163" fmla="*/ 68262 h 1787292"/>
              <a:gd name="connsiteX164" fmla="*/ 8561120 w 12192000"/>
              <a:gd name="connsiteY164" fmla="*/ 52387 h 1787292"/>
              <a:gd name="connsiteX165" fmla="*/ 8602396 w 12192000"/>
              <a:gd name="connsiteY165" fmla="*/ 36512 h 1787292"/>
              <a:gd name="connsiteX166" fmla="*/ 8648432 w 12192000"/>
              <a:gd name="connsiteY166" fmla="*/ 20637 h 1787292"/>
              <a:gd name="connsiteX167" fmla="*/ 8700820 w 12192000"/>
              <a:gd name="connsiteY167" fmla="*/ 9525 h 1787292"/>
              <a:gd name="connsiteX168" fmla="*/ 8761146 w 12192000"/>
              <a:gd name="connsiteY168" fmla="*/ 3175 h 1787292"/>
              <a:gd name="connsiteX169" fmla="*/ 8827820 w 12192000"/>
              <a:gd name="connsiteY169" fmla="*/ 0 h 1787292"/>
              <a:gd name="connsiteX170" fmla="*/ 8897670 w 12192000"/>
              <a:gd name="connsiteY170" fmla="*/ 3175 h 1787292"/>
              <a:gd name="connsiteX171" fmla="*/ 8957996 w 12192000"/>
              <a:gd name="connsiteY171" fmla="*/ 9525 h 1787292"/>
              <a:gd name="connsiteX172" fmla="*/ 9010382 w 12192000"/>
              <a:gd name="connsiteY172" fmla="*/ 20637 h 1787292"/>
              <a:gd name="connsiteX173" fmla="*/ 9056420 w 12192000"/>
              <a:gd name="connsiteY173" fmla="*/ 36512 h 1787292"/>
              <a:gd name="connsiteX174" fmla="*/ 9097696 w 12192000"/>
              <a:gd name="connsiteY174" fmla="*/ 52387 h 1787292"/>
              <a:gd name="connsiteX175" fmla="*/ 9134208 w 12192000"/>
              <a:gd name="connsiteY175" fmla="*/ 68262 h 1787292"/>
              <a:gd name="connsiteX176" fmla="*/ 9172308 w 12192000"/>
              <a:gd name="connsiteY176" fmla="*/ 87312 h 1787292"/>
              <a:gd name="connsiteX177" fmla="*/ 9210408 w 12192000"/>
              <a:gd name="connsiteY177" fmla="*/ 106362 h 1787292"/>
              <a:gd name="connsiteX178" fmla="*/ 9246920 w 12192000"/>
              <a:gd name="connsiteY178" fmla="*/ 125412 h 1787292"/>
              <a:gd name="connsiteX179" fmla="*/ 9288196 w 12192000"/>
              <a:gd name="connsiteY179" fmla="*/ 141287 h 1787292"/>
              <a:gd name="connsiteX180" fmla="*/ 9334232 w 12192000"/>
              <a:gd name="connsiteY180" fmla="*/ 155575 h 1787292"/>
              <a:gd name="connsiteX181" fmla="*/ 9386620 w 12192000"/>
              <a:gd name="connsiteY181" fmla="*/ 166687 h 1787292"/>
              <a:gd name="connsiteX182" fmla="*/ 9446946 w 12192000"/>
              <a:gd name="connsiteY182" fmla="*/ 174625 h 1787292"/>
              <a:gd name="connsiteX183" fmla="*/ 9515208 w 12192000"/>
              <a:gd name="connsiteY183" fmla="*/ 176212 h 1787292"/>
              <a:gd name="connsiteX184" fmla="*/ 9583470 w 12192000"/>
              <a:gd name="connsiteY184" fmla="*/ 174625 h 1787292"/>
              <a:gd name="connsiteX185" fmla="*/ 9643796 w 12192000"/>
              <a:gd name="connsiteY185" fmla="*/ 166687 h 1787292"/>
              <a:gd name="connsiteX186" fmla="*/ 9696182 w 12192000"/>
              <a:gd name="connsiteY186" fmla="*/ 155575 h 1787292"/>
              <a:gd name="connsiteX187" fmla="*/ 9742220 w 12192000"/>
              <a:gd name="connsiteY187" fmla="*/ 141287 h 1787292"/>
              <a:gd name="connsiteX188" fmla="*/ 9783496 w 12192000"/>
              <a:gd name="connsiteY188" fmla="*/ 125412 h 1787292"/>
              <a:gd name="connsiteX189" fmla="*/ 9820008 w 12192000"/>
              <a:gd name="connsiteY189" fmla="*/ 106362 h 1787292"/>
              <a:gd name="connsiteX190" fmla="*/ 9896208 w 12192000"/>
              <a:gd name="connsiteY190" fmla="*/ 68262 h 1787292"/>
              <a:gd name="connsiteX191" fmla="*/ 9932720 w 12192000"/>
              <a:gd name="connsiteY191" fmla="*/ 52387 h 1787292"/>
              <a:gd name="connsiteX192" fmla="*/ 9973996 w 12192000"/>
              <a:gd name="connsiteY192" fmla="*/ 36512 h 1787292"/>
              <a:gd name="connsiteX193" fmla="*/ 10020032 w 12192000"/>
              <a:gd name="connsiteY193" fmla="*/ 20637 h 1787292"/>
              <a:gd name="connsiteX194" fmla="*/ 10072420 w 12192000"/>
              <a:gd name="connsiteY194" fmla="*/ 9525 h 1787292"/>
              <a:gd name="connsiteX195" fmla="*/ 10132746 w 12192000"/>
              <a:gd name="connsiteY195" fmla="*/ 3175 h 1787292"/>
              <a:gd name="connsiteX196" fmla="*/ 10201008 w 12192000"/>
              <a:gd name="connsiteY196" fmla="*/ 0 h 1787292"/>
              <a:gd name="connsiteX197" fmla="*/ 10269270 w 12192000"/>
              <a:gd name="connsiteY197" fmla="*/ 3175 h 1787292"/>
              <a:gd name="connsiteX198" fmla="*/ 10329596 w 12192000"/>
              <a:gd name="connsiteY198" fmla="*/ 9525 h 1787292"/>
              <a:gd name="connsiteX199" fmla="*/ 10381982 w 12192000"/>
              <a:gd name="connsiteY199" fmla="*/ 20637 h 1787292"/>
              <a:gd name="connsiteX200" fmla="*/ 10428020 w 12192000"/>
              <a:gd name="connsiteY200" fmla="*/ 36512 h 1787292"/>
              <a:gd name="connsiteX201" fmla="*/ 10469296 w 12192000"/>
              <a:gd name="connsiteY201" fmla="*/ 52387 h 1787292"/>
              <a:gd name="connsiteX202" fmla="*/ 10505808 w 12192000"/>
              <a:gd name="connsiteY202" fmla="*/ 68262 h 1787292"/>
              <a:gd name="connsiteX203" fmla="*/ 10543908 w 12192000"/>
              <a:gd name="connsiteY203" fmla="*/ 87312 h 1787292"/>
              <a:gd name="connsiteX204" fmla="*/ 10582008 w 12192000"/>
              <a:gd name="connsiteY204" fmla="*/ 106362 h 1787292"/>
              <a:gd name="connsiteX205" fmla="*/ 10618520 w 12192000"/>
              <a:gd name="connsiteY205" fmla="*/ 125412 h 1787292"/>
              <a:gd name="connsiteX206" fmla="*/ 10659796 w 12192000"/>
              <a:gd name="connsiteY206" fmla="*/ 141287 h 1787292"/>
              <a:gd name="connsiteX207" fmla="*/ 10705832 w 12192000"/>
              <a:gd name="connsiteY207" fmla="*/ 155575 h 1787292"/>
              <a:gd name="connsiteX208" fmla="*/ 10758220 w 12192000"/>
              <a:gd name="connsiteY208" fmla="*/ 166687 h 1787292"/>
              <a:gd name="connsiteX209" fmla="*/ 10818546 w 12192000"/>
              <a:gd name="connsiteY209" fmla="*/ 174625 h 1787292"/>
              <a:gd name="connsiteX210" fmla="*/ 10886808 w 12192000"/>
              <a:gd name="connsiteY210" fmla="*/ 176212 h 1787292"/>
              <a:gd name="connsiteX211" fmla="*/ 10955070 w 12192000"/>
              <a:gd name="connsiteY211" fmla="*/ 174625 h 1787292"/>
              <a:gd name="connsiteX212" fmla="*/ 11015396 w 12192000"/>
              <a:gd name="connsiteY212" fmla="*/ 166687 h 1787292"/>
              <a:gd name="connsiteX213" fmla="*/ 11067782 w 12192000"/>
              <a:gd name="connsiteY213" fmla="*/ 155575 h 1787292"/>
              <a:gd name="connsiteX214" fmla="*/ 11113820 w 12192000"/>
              <a:gd name="connsiteY214" fmla="*/ 141287 h 1787292"/>
              <a:gd name="connsiteX215" fmla="*/ 11155096 w 12192000"/>
              <a:gd name="connsiteY215" fmla="*/ 125412 h 1787292"/>
              <a:gd name="connsiteX216" fmla="*/ 11191608 w 12192000"/>
              <a:gd name="connsiteY216" fmla="*/ 106362 h 1787292"/>
              <a:gd name="connsiteX217" fmla="*/ 11229708 w 12192000"/>
              <a:gd name="connsiteY217" fmla="*/ 87312 h 1787292"/>
              <a:gd name="connsiteX218" fmla="*/ 11267808 w 12192000"/>
              <a:gd name="connsiteY218" fmla="*/ 68262 h 1787292"/>
              <a:gd name="connsiteX219" fmla="*/ 11304320 w 12192000"/>
              <a:gd name="connsiteY219" fmla="*/ 52387 h 1787292"/>
              <a:gd name="connsiteX220" fmla="*/ 11345596 w 12192000"/>
              <a:gd name="connsiteY220" fmla="*/ 36512 h 1787292"/>
              <a:gd name="connsiteX221" fmla="*/ 11391632 w 12192000"/>
              <a:gd name="connsiteY221" fmla="*/ 20637 h 1787292"/>
              <a:gd name="connsiteX222" fmla="*/ 11444020 w 12192000"/>
              <a:gd name="connsiteY222" fmla="*/ 9525 h 1787292"/>
              <a:gd name="connsiteX223" fmla="*/ 11504346 w 12192000"/>
              <a:gd name="connsiteY223" fmla="*/ 3175 h 1787292"/>
              <a:gd name="connsiteX224" fmla="*/ 11572608 w 12192000"/>
              <a:gd name="connsiteY224" fmla="*/ 0 h 1787292"/>
              <a:gd name="connsiteX225" fmla="*/ 11640870 w 12192000"/>
              <a:gd name="connsiteY225" fmla="*/ 3175 h 1787292"/>
              <a:gd name="connsiteX226" fmla="*/ 11701196 w 12192000"/>
              <a:gd name="connsiteY226" fmla="*/ 9525 h 1787292"/>
              <a:gd name="connsiteX227" fmla="*/ 11753582 w 12192000"/>
              <a:gd name="connsiteY227" fmla="*/ 20637 h 1787292"/>
              <a:gd name="connsiteX228" fmla="*/ 11799620 w 12192000"/>
              <a:gd name="connsiteY228" fmla="*/ 36512 h 1787292"/>
              <a:gd name="connsiteX229" fmla="*/ 11840896 w 12192000"/>
              <a:gd name="connsiteY229" fmla="*/ 52387 h 1787292"/>
              <a:gd name="connsiteX230" fmla="*/ 11877408 w 12192000"/>
              <a:gd name="connsiteY230" fmla="*/ 68262 h 1787292"/>
              <a:gd name="connsiteX231" fmla="*/ 11915508 w 12192000"/>
              <a:gd name="connsiteY231" fmla="*/ 87312 h 1787292"/>
              <a:gd name="connsiteX232" fmla="*/ 11953608 w 12192000"/>
              <a:gd name="connsiteY232" fmla="*/ 106362 h 1787292"/>
              <a:gd name="connsiteX233" fmla="*/ 11990120 w 12192000"/>
              <a:gd name="connsiteY233" fmla="*/ 125412 h 1787292"/>
              <a:gd name="connsiteX234" fmla="*/ 12031396 w 12192000"/>
              <a:gd name="connsiteY234" fmla="*/ 141287 h 1787292"/>
              <a:gd name="connsiteX235" fmla="*/ 12077432 w 12192000"/>
              <a:gd name="connsiteY235" fmla="*/ 155575 h 1787292"/>
              <a:gd name="connsiteX236" fmla="*/ 12129820 w 12192000"/>
              <a:gd name="connsiteY236" fmla="*/ 166688 h 1787292"/>
              <a:gd name="connsiteX237" fmla="*/ 12190146 w 12192000"/>
              <a:gd name="connsiteY237" fmla="*/ 174625 h 1787292"/>
              <a:gd name="connsiteX238" fmla="*/ 12192000 w 12192000"/>
              <a:gd name="connsiteY238" fmla="*/ 174668 h 1787292"/>
              <a:gd name="connsiteX239" fmla="*/ 12192000 w 12192000"/>
              <a:gd name="connsiteY239" fmla="*/ 885826 h 1787292"/>
              <a:gd name="connsiteX240" fmla="*/ 12192000 w 12192000"/>
              <a:gd name="connsiteY240" fmla="*/ 1787292 h 1787292"/>
              <a:gd name="connsiteX241" fmla="*/ 0 w 12192000"/>
              <a:gd name="connsiteY241" fmla="*/ 1787292 h 1787292"/>
              <a:gd name="connsiteX242" fmla="*/ 0 w 12192000"/>
              <a:gd name="connsiteY242" fmla="*/ 885826 h 1787292"/>
              <a:gd name="connsiteX243" fmla="*/ 0 w 12192000"/>
              <a:gd name="connsiteY243" fmla="*/ 174668 h 1787292"/>
              <a:gd name="connsiteX244" fmla="*/ 1852 w 12192000"/>
              <a:gd name="connsiteY244" fmla="*/ 174625 h 1787292"/>
              <a:gd name="connsiteX245" fmla="*/ 62177 w 12192000"/>
              <a:gd name="connsiteY245" fmla="*/ 166687 h 1787292"/>
              <a:gd name="connsiteX246" fmla="*/ 114564 w 12192000"/>
              <a:gd name="connsiteY246" fmla="*/ 155575 h 1787292"/>
              <a:gd name="connsiteX247" fmla="*/ 160602 w 12192000"/>
              <a:gd name="connsiteY247" fmla="*/ 141287 h 1787292"/>
              <a:gd name="connsiteX248" fmla="*/ 201877 w 12192000"/>
              <a:gd name="connsiteY248" fmla="*/ 125412 h 1787292"/>
              <a:gd name="connsiteX249" fmla="*/ 238389 w 12192000"/>
              <a:gd name="connsiteY249" fmla="*/ 106362 h 1787292"/>
              <a:gd name="connsiteX250" fmla="*/ 276489 w 12192000"/>
              <a:gd name="connsiteY250" fmla="*/ 87312 h 1787292"/>
              <a:gd name="connsiteX251" fmla="*/ 314589 w 12192000"/>
              <a:gd name="connsiteY251" fmla="*/ 68262 h 1787292"/>
              <a:gd name="connsiteX252" fmla="*/ 351102 w 12192000"/>
              <a:gd name="connsiteY252" fmla="*/ 52387 h 1787292"/>
              <a:gd name="connsiteX253" fmla="*/ 392377 w 12192000"/>
              <a:gd name="connsiteY253" fmla="*/ 36512 h 1787292"/>
              <a:gd name="connsiteX254" fmla="*/ 438414 w 12192000"/>
              <a:gd name="connsiteY254" fmla="*/ 20637 h 1787292"/>
              <a:gd name="connsiteX255" fmla="*/ 490802 w 12192000"/>
              <a:gd name="connsiteY255" fmla="*/ 9525 h 1787292"/>
              <a:gd name="connsiteX256" fmla="*/ 551127 w 12192000"/>
              <a:gd name="connsiteY256" fmla="*/ 3175 h 17872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</a:cxnLst>
            <a:rect l="l" t="t" r="r" b="b"/>
            <a:pathLst>
              <a:path w="12192000" h="1787292">
                <a:moveTo>
                  <a:pt x="619389" y="0"/>
                </a:moveTo>
                <a:lnTo>
                  <a:pt x="687652" y="3175"/>
                </a:lnTo>
                <a:lnTo>
                  <a:pt x="747977" y="9525"/>
                </a:lnTo>
                <a:lnTo>
                  <a:pt x="800364" y="20637"/>
                </a:lnTo>
                <a:lnTo>
                  <a:pt x="846402" y="36512"/>
                </a:lnTo>
                <a:lnTo>
                  <a:pt x="887677" y="52387"/>
                </a:lnTo>
                <a:lnTo>
                  <a:pt x="924189" y="68262"/>
                </a:lnTo>
                <a:lnTo>
                  <a:pt x="962289" y="87312"/>
                </a:lnTo>
                <a:lnTo>
                  <a:pt x="1000389" y="106362"/>
                </a:lnTo>
                <a:lnTo>
                  <a:pt x="1036902" y="125412"/>
                </a:lnTo>
                <a:lnTo>
                  <a:pt x="1078177" y="141287"/>
                </a:lnTo>
                <a:lnTo>
                  <a:pt x="1124214" y="155575"/>
                </a:lnTo>
                <a:lnTo>
                  <a:pt x="1176602" y="166687"/>
                </a:lnTo>
                <a:lnTo>
                  <a:pt x="1236927" y="174625"/>
                </a:lnTo>
                <a:lnTo>
                  <a:pt x="1305189" y="176212"/>
                </a:lnTo>
                <a:lnTo>
                  <a:pt x="1373452" y="174625"/>
                </a:lnTo>
                <a:lnTo>
                  <a:pt x="1433777" y="166687"/>
                </a:lnTo>
                <a:lnTo>
                  <a:pt x="1486164" y="155575"/>
                </a:lnTo>
                <a:lnTo>
                  <a:pt x="1532202" y="141287"/>
                </a:lnTo>
                <a:lnTo>
                  <a:pt x="1573477" y="125412"/>
                </a:lnTo>
                <a:lnTo>
                  <a:pt x="1609989" y="106362"/>
                </a:lnTo>
                <a:lnTo>
                  <a:pt x="1648089" y="87312"/>
                </a:lnTo>
                <a:lnTo>
                  <a:pt x="1686189" y="68262"/>
                </a:lnTo>
                <a:lnTo>
                  <a:pt x="1722702" y="52387"/>
                </a:lnTo>
                <a:lnTo>
                  <a:pt x="1763977" y="36512"/>
                </a:lnTo>
                <a:lnTo>
                  <a:pt x="1810014" y="20637"/>
                </a:lnTo>
                <a:lnTo>
                  <a:pt x="1862402" y="9525"/>
                </a:lnTo>
                <a:lnTo>
                  <a:pt x="1922727" y="3175"/>
                </a:lnTo>
                <a:lnTo>
                  <a:pt x="1990989" y="0"/>
                </a:lnTo>
                <a:lnTo>
                  <a:pt x="2059252" y="3175"/>
                </a:lnTo>
                <a:lnTo>
                  <a:pt x="2119577" y="9525"/>
                </a:lnTo>
                <a:lnTo>
                  <a:pt x="2171964" y="20637"/>
                </a:lnTo>
                <a:lnTo>
                  <a:pt x="2218002" y="36512"/>
                </a:lnTo>
                <a:lnTo>
                  <a:pt x="2259277" y="52387"/>
                </a:lnTo>
                <a:lnTo>
                  <a:pt x="2295789" y="68262"/>
                </a:lnTo>
                <a:lnTo>
                  <a:pt x="2333889" y="87312"/>
                </a:lnTo>
                <a:lnTo>
                  <a:pt x="2371989" y="106362"/>
                </a:lnTo>
                <a:lnTo>
                  <a:pt x="2408502" y="125412"/>
                </a:lnTo>
                <a:lnTo>
                  <a:pt x="2449777" y="141287"/>
                </a:lnTo>
                <a:lnTo>
                  <a:pt x="2495814" y="155575"/>
                </a:lnTo>
                <a:lnTo>
                  <a:pt x="2548202" y="166687"/>
                </a:lnTo>
                <a:lnTo>
                  <a:pt x="2608527" y="174625"/>
                </a:lnTo>
                <a:lnTo>
                  <a:pt x="2676789" y="176212"/>
                </a:lnTo>
                <a:lnTo>
                  <a:pt x="2745052" y="174625"/>
                </a:lnTo>
                <a:lnTo>
                  <a:pt x="2805377" y="166687"/>
                </a:lnTo>
                <a:lnTo>
                  <a:pt x="2857764" y="155575"/>
                </a:lnTo>
                <a:lnTo>
                  <a:pt x="2903802" y="141287"/>
                </a:lnTo>
                <a:lnTo>
                  <a:pt x="2945077" y="125412"/>
                </a:lnTo>
                <a:lnTo>
                  <a:pt x="2981589" y="106362"/>
                </a:lnTo>
                <a:lnTo>
                  <a:pt x="3019689" y="87312"/>
                </a:lnTo>
                <a:lnTo>
                  <a:pt x="3057789" y="68262"/>
                </a:lnTo>
                <a:lnTo>
                  <a:pt x="3094302" y="52387"/>
                </a:lnTo>
                <a:lnTo>
                  <a:pt x="3135577" y="36512"/>
                </a:lnTo>
                <a:lnTo>
                  <a:pt x="3181614" y="20637"/>
                </a:lnTo>
                <a:lnTo>
                  <a:pt x="3234002" y="9525"/>
                </a:lnTo>
                <a:lnTo>
                  <a:pt x="3294327" y="3175"/>
                </a:lnTo>
                <a:lnTo>
                  <a:pt x="3361002" y="0"/>
                </a:lnTo>
                <a:lnTo>
                  <a:pt x="3430852" y="3175"/>
                </a:lnTo>
                <a:lnTo>
                  <a:pt x="3491177" y="9525"/>
                </a:lnTo>
                <a:lnTo>
                  <a:pt x="3543564" y="20637"/>
                </a:lnTo>
                <a:lnTo>
                  <a:pt x="3589602" y="36512"/>
                </a:lnTo>
                <a:lnTo>
                  <a:pt x="3630877" y="52387"/>
                </a:lnTo>
                <a:lnTo>
                  <a:pt x="3667389" y="68262"/>
                </a:lnTo>
                <a:lnTo>
                  <a:pt x="3705489" y="87312"/>
                </a:lnTo>
                <a:lnTo>
                  <a:pt x="3743589" y="106362"/>
                </a:lnTo>
                <a:lnTo>
                  <a:pt x="3780102" y="125412"/>
                </a:lnTo>
                <a:lnTo>
                  <a:pt x="3821377" y="141287"/>
                </a:lnTo>
                <a:lnTo>
                  <a:pt x="3867414" y="155575"/>
                </a:lnTo>
                <a:lnTo>
                  <a:pt x="3919802" y="166687"/>
                </a:lnTo>
                <a:lnTo>
                  <a:pt x="3980127" y="174625"/>
                </a:lnTo>
                <a:lnTo>
                  <a:pt x="4048389" y="176212"/>
                </a:lnTo>
                <a:lnTo>
                  <a:pt x="4116652" y="174625"/>
                </a:lnTo>
                <a:lnTo>
                  <a:pt x="4176977" y="166687"/>
                </a:lnTo>
                <a:lnTo>
                  <a:pt x="4229364" y="155575"/>
                </a:lnTo>
                <a:lnTo>
                  <a:pt x="4275402" y="141287"/>
                </a:lnTo>
                <a:lnTo>
                  <a:pt x="4316677" y="125412"/>
                </a:lnTo>
                <a:lnTo>
                  <a:pt x="4353189" y="106362"/>
                </a:lnTo>
                <a:lnTo>
                  <a:pt x="4429389" y="68262"/>
                </a:lnTo>
                <a:lnTo>
                  <a:pt x="4465902" y="52387"/>
                </a:lnTo>
                <a:lnTo>
                  <a:pt x="4507177" y="36512"/>
                </a:lnTo>
                <a:lnTo>
                  <a:pt x="4553214" y="20637"/>
                </a:lnTo>
                <a:lnTo>
                  <a:pt x="4605602" y="9525"/>
                </a:lnTo>
                <a:lnTo>
                  <a:pt x="4665928" y="3175"/>
                </a:lnTo>
                <a:lnTo>
                  <a:pt x="4734189" y="0"/>
                </a:lnTo>
                <a:lnTo>
                  <a:pt x="4802453" y="3175"/>
                </a:lnTo>
                <a:lnTo>
                  <a:pt x="4862777" y="9525"/>
                </a:lnTo>
                <a:lnTo>
                  <a:pt x="4915165" y="20637"/>
                </a:lnTo>
                <a:lnTo>
                  <a:pt x="4961201" y="36512"/>
                </a:lnTo>
                <a:lnTo>
                  <a:pt x="5002476" y="52387"/>
                </a:lnTo>
                <a:lnTo>
                  <a:pt x="5038989" y="68262"/>
                </a:lnTo>
                <a:lnTo>
                  <a:pt x="5077089" y="87312"/>
                </a:lnTo>
                <a:lnTo>
                  <a:pt x="5115189" y="106362"/>
                </a:lnTo>
                <a:lnTo>
                  <a:pt x="5151701" y="125412"/>
                </a:lnTo>
                <a:lnTo>
                  <a:pt x="5192976" y="141287"/>
                </a:lnTo>
                <a:lnTo>
                  <a:pt x="5239014" y="155575"/>
                </a:lnTo>
                <a:lnTo>
                  <a:pt x="5291401" y="166687"/>
                </a:lnTo>
                <a:lnTo>
                  <a:pt x="5351727" y="174625"/>
                </a:lnTo>
                <a:lnTo>
                  <a:pt x="5410199" y="175985"/>
                </a:lnTo>
                <a:lnTo>
                  <a:pt x="5468671" y="174625"/>
                </a:lnTo>
                <a:lnTo>
                  <a:pt x="5528996" y="166687"/>
                </a:lnTo>
                <a:lnTo>
                  <a:pt x="5581383" y="155575"/>
                </a:lnTo>
                <a:lnTo>
                  <a:pt x="5627421" y="141287"/>
                </a:lnTo>
                <a:lnTo>
                  <a:pt x="5668696" y="125412"/>
                </a:lnTo>
                <a:lnTo>
                  <a:pt x="5705209" y="106362"/>
                </a:lnTo>
                <a:lnTo>
                  <a:pt x="5743308" y="87312"/>
                </a:lnTo>
                <a:lnTo>
                  <a:pt x="5781408" y="68262"/>
                </a:lnTo>
                <a:lnTo>
                  <a:pt x="5817921" y="52387"/>
                </a:lnTo>
                <a:lnTo>
                  <a:pt x="5859196" y="36512"/>
                </a:lnTo>
                <a:lnTo>
                  <a:pt x="5905234" y="20637"/>
                </a:lnTo>
                <a:lnTo>
                  <a:pt x="5957621" y="9525"/>
                </a:lnTo>
                <a:lnTo>
                  <a:pt x="6017947" y="3175"/>
                </a:lnTo>
                <a:lnTo>
                  <a:pt x="6086208" y="0"/>
                </a:lnTo>
                <a:lnTo>
                  <a:pt x="6095999" y="455"/>
                </a:lnTo>
                <a:lnTo>
                  <a:pt x="6105789" y="0"/>
                </a:lnTo>
                <a:lnTo>
                  <a:pt x="6174052" y="3175"/>
                </a:lnTo>
                <a:lnTo>
                  <a:pt x="6234377" y="9525"/>
                </a:lnTo>
                <a:lnTo>
                  <a:pt x="6286764" y="20637"/>
                </a:lnTo>
                <a:lnTo>
                  <a:pt x="6332802" y="36512"/>
                </a:lnTo>
                <a:lnTo>
                  <a:pt x="6374077" y="52387"/>
                </a:lnTo>
                <a:lnTo>
                  <a:pt x="6410589" y="68262"/>
                </a:lnTo>
                <a:lnTo>
                  <a:pt x="6448689" y="87312"/>
                </a:lnTo>
                <a:lnTo>
                  <a:pt x="6486789" y="106362"/>
                </a:lnTo>
                <a:lnTo>
                  <a:pt x="6523302" y="125412"/>
                </a:lnTo>
                <a:lnTo>
                  <a:pt x="6564577" y="141287"/>
                </a:lnTo>
                <a:lnTo>
                  <a:pt x="6610614" y="155575"/>
                </a:lnTo>
                <a:lnTo>
                  <a:pt x="6663002" y="166687"/>
                </a:lnTo>
                <a:lnTo>
                  <a:pt x="6723327" y="174625"/>
                </a:lnTo>
                <a:lnTo>
                  <a:pt x="6781799" y="175985"/>
                </a:lnTo>
                <a:lnTo>
                  <a:pt x="6840271" y="174625"/>
                </a:lnTo>
                <a:lnTo>
                  <a:pt x="6900596" y="166687"/>
                </a:lnTo>
                <a:lnTo>
                  <a:pt x="6952983" y="155575"/>
                </a:lnTo>
                <a:lnTo>
                  <a:pt x="6999021" y="141287"/>
                </a:lnTo>
                <a:lnTo>
                  <a:pt x="7040296" y="125412"/>
                </a:lnTo>
                <a:lnTo>
                  <a:pt x="7076808" y="106362"/>
                </a:lnTo>
                <a:lnTo>
                  <a:pt x="7114908" y="87312"/>
                </a:lnTo>
                <a:lnTo>
                  <a:pt x="7153008" y="68262"/>
                </a:lnTo>
                <a:lnTo>
                  <a:pt x="7189521" y="52387"/>
                </a:lnTo>
                <a:lnTo>
                  <a:pt x="7230796" y="36512"/>
                </a:lnTo>
                <a:lnTo>
                  <a:pt x="7276833" y="20637"/>
                </a:lnTo>
                <a:lnTo>
                  <a:pt x="7329221" y="9525"/>
                </a:lnTo>
                <a:lnTo>
                  <a:pt x="7389546" y="3175"/>
                </a:lnTo>
                <a:lnTo>
                  <a:pt x="7457808" y="0"/>
                </a:lnTo>
                <a:lnTo>
                  <a:pt x="7526071" y="3175"/>
                </a:lnTo>
                <a:lnTo>
                  <a:pt x="7586396" y="9525"/>
                </a:lnTo>
                <a:lnTo>
                  <a:pt x="7638783" y="20637"/>
                </a:lnTo>
                <a:lnTo>
                  <a:pt x="7684821" y="36512"/>
                </a:lnTo>
                <a:lnTo>
                  <a:pt x="7726096" y="52387"/>
                </a:lnTo>
                <a:lnTo>
                  <a:pt x="7762608" y="68262"/>
                </a:lnTo>
                <a:lnTo>
                  <a:pt x="7800708" y="87312"/>
                </a:lnTo>
                <a:lnTo>
                  <a:pt x="7838808" y="106362"/>
                </a:lnTo>
                <a:lnTo>
                  <a:pt x="7875321" y="125412"/>
                </a:lnTo>
                <a:lnTo>
                  <a:pt x="7916596" y="141287"/>
                </a:lnTo>
                <a:lnTo>
                  <a:pt x="7962633" y="155575"/>
                </a:lnTo>
                <a:lnTo>
                  <a:pt x="8015021" y="166687"/>
                </a:lnTo>
                <a:lnTo>
                  <a:pt x="8075346" y="174625"/>
                </a:lnTo>
                <a:lnTo>
                  <a:pt x="8143608" y="176212"/>
                </a:lnTo>
                <a:lnTo>
                  <a:pt x="8211871" y="174625"/>
                </a:lnTo>
                <a:lnTo>
                  <a:pt x="8272196" y="166687"/>
                </a:lnTo>
                <a:lnTo>
                  <a:pt x="8324583" y="155575"/>
                </a:lnTo>
                <a:lnTo>
                  <a:pt x="8370621" y="141287"/>
                </a:lnTo>
                <a:lnTo>
                  <a:pt x="8411896" y="125412"/>
                </a:lnTo>
                <a:lnTo>
                  <a:pt x="8448408" y="106362"/>
                </a:lnTo>
                <a:lnTo>
                  <a:pt x="8486508" y="87312"/>
                </a:lnTo>
                <a:lnTo>
                  <a:pt x="8524608" y="68262"/>
                </a:lnTo>
                <a:lnTo>
                  <a:pt x="8561120" y="52387"/>
                </a:lnTo>
                <a:lnTo>
                  <a:pt x="8602396" y="36512"/>
                </a:lnTo>
                <a:lnTo>
                  <a:pt x="8648432" y="20637"/>
                </a:lnTo>
                <a:lnTo>
                  <a:pt x="8700820" y="9525"/>
                </a:lnTo>
                <a:lnTo>
                  <a:pt x="8761146" y="3175"/>
                </a:lnTo>
                <a:lnTo>
                  <a:pt x="8827820" y="0"/>
                </a:lnTo>
                <a:lnTo>
                  <a:pt x="8897670" y="3175"/>
                </a:lnTo>
                <a:lnTo>
                  <a:pt x="8957996" y="9525"/>
                </a:lnTo>
                <a:lnTo>
                  <a:pt x="9010382" y="20637"/>
                </a:lnTo>
                <a:lnTo>
                  <a:pt x="9056420" y="36512"/>
                </a:lnTo>
                <a:lnTo>
                  <a:pt x="9097696" y="52387"/>
                </a:lnTo>
                <a:lnTo>
                  <a:pt x="9134208" y="68262"/>
                </a:lnTo>
                <a:lnTo>
                  <a:pt x="9172308" y="87312"/>
                </a:lnTo>
                <a:lnTo>
                  <a:pt x="9210408" y="106362"/>
                </a:lnTo>
                <a:lnTo>
                  <a:pt x="9246920" y="125412"/>
                </a:lnTo>
                <a:lnTo>
                  <a:pt x="9288196" y="141287"/>
                </a:lnTo>
                <a:lnTo>
                  <a:pt x="9334232" y="155575"/>
                </a:lnTo>
                <a:lnTo>
                  <a:pt x="9386620" y="166687"/>
                </a:lnTo>
                <a:lnTo>
                  <a:pt x="9446946" y="174625"/>
                </a:lnTo>
                <a:lnTo>
                  <a:pt x="9515208" y="176212"/>
                </a:lnTo>
                <a:lnTo>
                  <a:pt x="9583470" y="174625"/>
                </a:lnTo>
                <a:lnTo>
                  <a:pt x="9643796" y="166687"/>
                </a:lnTo>
                <a:lnTo>
                  <a:pt x="9696182" y="155575"/>
                </a:lnTo>
                <a:lnTo>
                  <a:pt x="9742220" y="141287"/>
                </a:lnTo>
                <a:lnTo>
                  <a:pt x="9783496" y="125412"/>
                </a:lnTo>
                <a:lnTo>
                  <a:pt x="9820008" y="106362"/>
                </a:lnTo>
                <a:lnTo>
                  <a:pt x="9896208" y="68262"/>
                </a:lnTo>
                <a:lnTo>
                  <a:pt x="9932720" y="52387"/>
                </a:lnTo>
                <a:lnTo>
                  <a:pt x="9973996" y="36512"/>
                </a:lnTo>
                <a:lnTo>
                  <a:pt x="10020032" y="20637"/>
                </a:lnTo>
                <a:lnTo>
                  <a:pt x="10072420" y="9525"/>
                </a:lnTo>
                <a:lnTo>
                  <a:pt x="10132746" y="3175"/>
                </a:lnTo>
                <a:lnTo>
                  <a:pt x="10201008" y="0"/>
                </a:lnTo>
                <a:lnTo>
                  <a:pt x="10269270" y="3175"/>
                </a:lnTo>
                <a:lnTo>
                  <a:pt x="10329596" y="9525"/>
                </a:lnTo>
                <a:lnTo>
                  <a:pt x="10381982" y="20637"/>
                </a:lnTo>
                <a:lnTo>
                  <a:pt x="10428020" y="36512"/>
                </a:lnTo>
                <a:lnTo>
                  <a:pt x="10469296" y="52387"/>
                </a:lnTo>
                <a:lnTo>
                  <a:pt x="10505808" y="68262"/>
                </a:lnTo>
                <a:lnTo>
                  <a:pt x="10543908" y="87312"/>
                </a:lnTo>
                <a:lnTo>
                  <a:pt x="10582008" y="106362"/>
                </a:lnTo>
                <a:lnTo>
                  <a:pt x="10618520" y="125412"/>
                </a:lnTo>
                <a:lnTo>
                  <a:pt x="10659796" y="141287"/>
                </a:lnTo>
                <a:lnTo>
                  <a:pt x="10705832" y="155575"/>
                </a:lnTo>
                <a:lnTo>
                  <a:pt x="10758220" y="166687"/>
                </a:lnTo>
                <a:lnTo>
                  <a:pt x="10818546" y="174625"/>
                </a:lnTo>
                <a:lnTo>
                  <a:pt x="10886808" y="176212"/>
                </a:lnTo>
                <a:lnTo>
                  <a:pt x="10955070" y="174625"/>
                </a:lnTo>
                <a:lnTo>
                  <a:pt x="11015396" y="166687"/>
                </a:lnTo>
                <a:lnTo>
                  <a:pt x="11067782" y="155575"/>
                </a:lnTo>
                <a:lnTo>
                  <a:pt x="11113820" y="141287"/>
                </a:lnTo>
                <a:lnTo>
                  <a:pt x="11155096" y="125412"/>
                </a:lnTo>
                <a:lnTo>
                  <a:pt x="11191608" y="106362"/>
                </a:lnTo>
                <a:lnTo>
                  <a:pt x="11229708" y="87312"/>
                </a:lnTo>
                <a:lnTo>
                  <a:pt x="11267808" y="68262"/>
                </a:lnTo>
                <a:lnTo>
                  <a:pt x="11304320" y="52387"/>
                </a:lnTo>
                <a:lnTo>
                  <a:pt x="11345596" y="36512"/>
                </a:lnTo>
                <a:lnTo>
                  <a:pt x="11391632" y="20637"/>
                </a:lnTo>
                <a:lnTo>
                  <a:pt x="11444020" y="9525"/>
                </a:lnTo>
                <a:lnTo>
                  <a:pt x="11504346" y="3175"/>
                </a:lnTo>
                <a:lnTo>
                  <a:pt x="11572608" y="0"/>
                </a:lnTo>
                <a:lnTo>
                  <a:pt x="11640870" y="3175"/>
                </a:lnTo>
                <a:lnTo>
                  <a:pt x="11701196" y="9525"/>
                </a:lnTo>
                <a:lnTo>
                  <a:pt x="11753582" y="20637"/>
                </a:lnTo>
                <a:lnTo>
                  <a:pt x="11799620" y="36512"/>
                </a:lnTo>
                <a:lnTo>
                  <a:pt x="11840896" y="52387"/>
                </a:lnTo>
                <a:lnTo>
                  <a:pt x="11877408" y="68262"/>
                </a:lnTo>
                <a:lnTo>
                  <a:pt x="11915508" y="87312"/>
                </a:lnTo>
                <a:lnTo>
                  <a:pt x="11953608" y="106362"/>
                </a:lnTo>
                <a:lnTo>
                  <a:pt x="11990120" y="125412"/>
                </a:lnTo>
                <a:lnTo>
                  <a:pt x="12031396" y="141287"/>
                </a:lnTo>
                <a:lnTo>
                  <a:pt x="12077432" y="155575"/>
                </a:lnTo>
                <a:lnTo>
                  <a:pt x="12129820" y="166688"/>
                </a:lnTo>
                <a:lnTo>
                  <a:pt x="12190146" y="174625"/>
                </a:lnTo>
                <a:lnTo>
                  <a:pt x="12192000" y="174668"/>
                </a:lnTo>
                <a:lnTo>
                  <a:pt x="12192000" y="885826"/>
                </a:lnTo>
                <a:lnTo>
                  <a:pt x="12192000" y="1787292"/>
                </a:lnTo>
                <a:lnTo>
                  <a:pt x="0" y="1787292"/>
                </a:lnTo>
                <a:lnTo>
                  <a:pt x="0" y="885826"/>
                </a:lnTo>
                <a:lnTo>
                  <a:pt x="0" y="174668"/>
                </a:lnTo>
                <a:lnTo>
                  <a:pt x="1852" y="174625"/>
                </a:lnTo>
                <a:lnTo>
                  <a:pt x="62177" y="166687"/>
                </a:lnTo>
                <a:lnTo>
                  <a:pt x="114564" y="155575"/>
                </a:lnTo>
                <a:lnTo>
                  <a:pt x="160602" y="141287"/>
                </a:lnTo>
                <a:lnTo>
                  <a:pt x="201877" y="125412"/>
                </a:lnTo>
                <a:lnTo>
                  <a:pt x="238389" y="106362"/>
                </a:lnTo>
                <a:lnTo>
                  <a:pt x="276489" y="87312"/>
                </a:lnTo>
                <a:lnTo>
                  <a:pt x="314589" y="68262"/>
                </a:lnTo>
                <a:lnTo>
                  <a:pt x="351102" y="52387"/>
                </a:lnTo>
                <a:lnTo>
                  <a:pt x="392377" y="36512"/>
                </a:lnTo>
                <a:lnTo>
                  <a:pt x="438414" y="20637"/>
                </a:lnTo>
                <a:lnTo>
                  <a:pt x="490802" y="9525"/>
                </a:lnTo>
                <a:lnTo>
                  <a:pt x="551127" y="3175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aixaDeTexto 7"/>
          <p:cNvSpPr txBox="1"/>
          <p:nvPr/>
        </p:nvSpPr>
        <p:spPr>
          <a:xfrm>
            <a:off x="2332893" y="5449152"/>
            <a:ext cx="7738813" cy="52381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en-US" sz="1200" b="1" cap="all" spc="800" dirty="0">
                <a:solidFill>
                  <a:srgbClr val="2A1A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ENFERMAGEM </a:t>
            </a:r>
            <a:r>
              <a:rPr lang="en-US" sz="1200" b="1" cap="all" spc="800" dirty="0" smtClean="0">
                <a:solidFill>
                  <a:srgbClr val="2A1A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CLÍNICA MÉDICA</a:t>
            </a:r>
            <a:endParaRPr lang="en-US" sz="1200" b="1" cap="all" spc="800" dirty="0">
              <a:solidFill>
                <a:srgbClr val="2A1A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2332893" y="5979197"/>
            <a:ext cx="7738812" cy="39648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Bef>
                <a:spcPts val="700"/>
              </a:spcBef>
              <a:buClr>
                <a:schemeClr val="tx2"/>
              </a:buClr>
              <a:defRPr/>
            </a:pPr>
            <a:r>
              <a:rPr lang="en-US" sz="1000" b="1" cap="all" spc="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KATIA OLIWSKOWSKI</a:t>
            </a:r>
            <a:endParaRPr lang="en-US" sz="1000" b="1" cap="all" spc="4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2" name="Graphic 71" descr="Estetoscópio">
            <a:extLst>
              <a:ext uri="{FF2B5EF4-FFF2-40B4-BE49-F238E27FC236}">
                <a16:creationId xmlns:a16="http://schemas.microsoft.com/office/drawing/2014/main" xmlns="" id="{1F047F08-677E-4346-8CE1-62E0C6C054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4133067" y="643468"/>
            <a:ext cx="3925867" cy="3925867"/>
          </a:xfrm>
          <a:prstGeom prst="rect">
            <a:avLst/>
          </a:prstGeom>
        </p:spPr>
      </p:pic>
      <p:sp>
        <p:nvSpPr>
          <p:cNvPr id="6148" name="Espaço Reservado para Data 1"/>
          <p:cNvSpPr>
            <a:spLocks noGrp="1"/>
          </p:cNvSpPr>
          <p:nvPr>
            <p:ph type="dt" sz="half" idx="10"/>
          </p:nvPr>
        </p:nvSpPr>
        <p:spPr bwMode="auto">
          <a:xfrm>
            <a:off x="2332893" y="6375679"/>
            <a:ext cx="1747291" cy="348462"/>
          </a:xfrm>
        </p:spPr>
        <p:txBody>
          <a:bodyPr vert="horz" lIns="91440" tIns="45720" rIns="91440" bIns="45720" numCol="1" rtlCol="0" anchor="ctr" compatLnSpc="1">
            <a:prstTxWarp prst="textNoShape">
              <a:avLst/>
            </a:prstTxWarp>
            <a:normAutofit/>
          </a:bodyPr>
          <a:lstStyle/>
          <a:p>
            <a:pPr>
              <a:spcAft>
                <a:spcPts val="600"/>
              </a:spcAft>
            </a:pPr>
            <a:fld id="{9EE51AA6-1038-461F-B443-69B4F7572AA4}" type="datetime1">
              <a:rPr lang="en-US" altLang="pt-BR"/>
              <a:pPr>
                <a:spcAft>
                  <a:spcPts val="600"/>
                </a:spcAft>
              </a:pPr>
              <a:t>10/4/2022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280287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MAS ENFIM: SABEMOS O QUE É SAÚDE?</a:t>
            </a:r>
          </a:p>
          <a:p>
            <a:pPr marL="0" indent="0">
              <a:buNone/>
            </a:pPr>
            <a:r>
              <a:rPr lang="pt-BR" dirty="0" smtClean="0"/>
              <a:t>CONCEITOS:</a:t>
            </a:r>
          </a:p>
          <a:p>
            <a:pPr marL="0" indent="0">
              <a:buNone/>
            </a:pPr>
            <a:r>
              <a:rPr lang="pt-BR" dirty="0" smtClean="0"/>
              <a:t>RAPIDINHO PARA A BIBLIOTECA PARA DESCOBRIR</a:t>
            </a:r>
          </a:p>
        </p:txBody>
      </p:sp>
    </p:spTree>
    <p:extLst>
      <p:ext uri="{BB962C8B-B14F-4D97-AF65-F5344CB8AC3E}">
        <p14:creationId xmlns:p14="http://schemas.microsoft.com/office/powerpoint/2010/main" val="4219298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CLÍNICA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Clínica é toda atividade de Medicina, e por extensão, de outros profissionais da área da saúde, atividades estas que envolvem cuidado, promoção de saúde, prevenção e/ou terapia pós dano ou pós adoecimento, envolvendo escuta, diagnóstico e orientação/tratamento.</a:t>
            </a:r>
          </a:p>
        </p:txBody>
      </p:sp>
    </p:spTree>
    <p:extLst>
      <p:ext uri="{BB962C8B-B14F-4D97-AF65-F5344CB8AC3E}">
        <p14:creationId xmlns:p14="http://schemas.microsoft.com/office/powerpoint/2010/main" val="21725811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HOMEOSTASE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cap="all" dirty="0"/>
              <a:t>BIOLOGIA</a:t>
            </a:r>
            <a:endParaRPr lang="pt-BR" dirty="0"/>
          </a:p>
          <a:p>
            <a:r>
              <a:rPr lang="pt-BR" dirty="0"/>
              <a:t>processo de regulação pelo qual um organismo mantém constante o seu equilíbrio [Termo criado pelo fisiologista americano Walter Cannon 1871-1945.].</a:t>
            </a:r>
          </a:p>
          <a:p>
            <a:r>
              <a:rPr lang="pt-BR" b="1" cap="all" dirty="0"/>
              <a:t>FISIOLOGIA</a:t>
            </a:r>
            <a:endParaRPr lang="pt-BR" dirty="0"/>
          </a:p>
          <a:p>
            <a:r>
              <a:rPr lang="pt-BR" dirty="0"/>
              <a:t>estado de equilíbrio das diversas funções e composições químicas do corpo (p.ex., temperatura, pulso, pressão arterial, taxa de açúcar no sangue etc.).</a:t>
            </a:r>
          </a:p>
        </p:txBody>
      </p:sp>
    </p:spTree>
    <p:extLst>
      <p:ext uri="{BB962C8B-B14F-4D97-AF65-F5344CB8AC3E}">
        <p14:creationId xmlns:p14="http://schemas.microsoft.com/office/powerpoint/2010/main" val="15854443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65124"/>
            <a:ext cx="10515600" cy="6100069"/>
          </a:xfrm>
        </p:spPr>
      </p:pic>
    </p:spTree>
    <p:extLst>
      <p:ext uri="{BB962C8B-B14F-4D97-AF65-F5344CB8AC3E}">
        <p14:creationId xmlns:p14="http://schemas.microsoft.com/office/powerpoint/2010/main" val="3249075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8496" y="365125"/>
            <a:ext cx="7237927" cy="6061433"/>
          </a:xfrm>
        </p:spPr>
      </p:pic>
    </p:spTree>
    <p:extLst>
      <p:ext uri="{BB962C8B-B14F-4D97-AF65-F5344CB8AC3E}">
        <p14:creationId xmlns:p14="http://schemas.microsoft.com/office/powerpoint/2010/main" val="18633876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Desafios de clínica médica </a:t>
            </a:r>
          </a:p>
          <a:p>
            <a:r>
              <a:rPr lang="pt-BR" dirty="0" smtClean="0">
                <a:hlinkClick r:id="rId2"/>
              </a:rPr>
              <a:t>https://www.youtube.com/watch?v=bOGSEvIQqlc</a:t>
            </a:r>
            <a:r>
              <a:rPr lang="pt-BR" dirty="0" smtClean="0"/>
              <a:t>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610279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Conceitos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Anamnese: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789786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pt-BR" b="0" i="0" dirty="0" smtClean="0">
                <a:solidFill>
                  <a:srgbClr val="3F3F3F"/>
                </a:solidFill>
                <a:effectLst/>
                <a:latin typeface="inherit"/>
              </a:rPr>
              <a:t>Lembre-se: Independente da área da enfermagem que você escolher atuar, a enfermagem é a arte de cuidar incondicionalmente, é cuidar de alguém que você nunca viu antes, mas mesmo assim, ajudar e fazer o melhor por essa pessoa. Escolher essa </a:t>
            </a:r>
            <a:r>
              <a:rPr lang="pt-BR" b="1" i="0" u="none" strike="noStrike" dirty="0" smtClean="0">
                <a:solidFill>
                  <a:srgbClr val="3144AD"/>
                </a:solidFill>
                <a:effectLst/>
                <a:latin typeface="inherit"/>
                <a:hlinkClick r:id="rId2"/>
              </a:rPr>
              <a:t>profissão</a:t>
            </a:r>
            <a:r>
              <a:rPr lang="pt-BR" b="0" i="0" dirty="0" smtClean="0">
                <a:solidFill>
                  <a:srgbClr val="3F3F3F"/>
                </a:solidFill>
                <a:effectLst/>
                <a:latin typeface="inherit"/>
              </a:rPr>
              <a:t> é trabalhar por amor ao próximo todos os dias.</a:t>
            </a:r>
            <a:endParaRPr lang="pt-BR" b="0" i="0" dirty="0" smtClean="0">
              <a:solidFill>
                <a:srgbClr val="3F3F3F"/>
              </a:solidFill>
              <a:effectLst/>
              <a:latin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24973872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pt-BR" b="0" i="0" dirty="0" smtClean="0">
                <a:solidFill>
                  <a:srgbClr val="3F3F3F"/>
                </a:solidFill>
                <a:effectLst/>
                <a:latin typeface="inherit"/>
              </a:rPr>
              <a:t>“A Enfermagem é uma arte; e para realizá-la como arte, requer uma devoção tão exclusiva, um preparo tão rigoroso, quanto a obra de qualquer pintor ou escultor, pois o que é tratar da tela morta ou do frio mármore comparado ao tratar do corpo vivo, o templo do espírito de Deus? É uma das artes; poder-se-ia dizer, a mais bela das artes!</a:t>
            </a:r>
            <a:r>
              <a:rPr lang="pt-BR" b="0" i="0" dirty="0" smtClean="0">
                <a:solidFill>
                  <a:srgbClr val="3F3F3F"/>
                </a:solidFill>
                <a:effectLst/>
                <a:latin typeface="Lato"/>
              </a:rPr>
              <a:t> </a:t>
            </a:r>
            <a:r>
              <a:rPr lang="pt-BR" b="1" i="0" dirty="0" smtClean="0">
                <a:solidFill>
                  <a:srgbClr val="3F3F3F"/>
                </a:solidFill>
                <a:effectLst/>
                <a:latin typeface="inherit"/>
              </a:rPr>
              <a:t>Florence </a:t>
            </a:r>
            <a:r>
              <a:rPr lang="pt-BR" b="1" i="0" dirty="0" err="1" smtClean="0">
                <a:solidFill>
                  <a:srgbClr val="3F3F3F"/>
                </a:solidFill>
                <a:effectLst/>
                <a:latin typeface="inherit"/>
              </a:rPr>
              <a:t>Nightingale</a:t>
            </a:r>
            <a:r>
              <a:rPr lang="pt-BR" b="0" i="0" dirty="0" smtClean="0">
                <a:solidFill>
                  <a:srgbClr val="3F3F3F"/>
                </a:solidFill>
                <a:effectLst/>
                <a:latin typeface="inherit"/>
              </a:rPr>
              <a:t>”.</a:t>
            </a:r>
            <a:endParaRPr lang="pt-BR" b="0" i="0" dirty="0">
              <a:solidFill>
                <a:srgbClr val="3F3F3F"/>
              </a:solidFill>
              <a:effectLst/>
              <a:latin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8435761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pt-BR" dirty="0">
                <a:hlinkClick r:id="rId2"/>
              </a:rPr>
              <a:t>1 Abscesso</a:t>
            </a:r>
            <a:endParaRPr lang="pt-BR" dirty="0"/>
          </a:p>
          <a:p>
            <a:r>
              <a:rPr lang="pt-BR" dirty="0">
                <a:hlinkClick r:id="rId3"/>
              </a:rPr>
              <a:t>2 </a:t>
            </a:r>
            <a:r>
              <a:rPr lang="pt-BR" dirty="0" err="1">
                <a:hlinkClick r:id="rId3"/>
              </a:rPr>
              <a:t>Afagia</a:t>
            </a:r>
            <a:endParaRPr lang="pt-BR" dirty="0"/>
          </a:p>
          <a:p>
            <a:r>
              <a:rPr lang="pt-BR" dirty="0">
                <a:hlinkClick r:id="rId4"/>
              </a:rPr>
              <a:t>3 </a:t>
            </a:r>
            <a:r>
              <a:rPr lang="pt-BR" dirty="0" err="1">
                <a:hlinkClick r:id="rId4"/>
              </a:rPr>
              <a:t>Blenúria</a:t>
            </a:r>
            <a:endParaRPr lang="pt-BR" dirty="0"/>
          </a:p>
          <a:p>
            <a:r>
              <a:rPr lang="pt-BR" dirty="0">
                <a:hlinkClick r:id="rId5"/>
              </a:rPr>
              <a:t>4 Cefaleia</a:t>
            </a:r>
            <a:endParaRPr lang="pt-BR" dirty="0"/>
          </a:p>
          <a:p>
            <a:r>
              <a:rPr lang="pt-BR" dirty="0">
                <a:hlinkClick r:id="rId6"/>
              </a:rPr>
              <a:t>5 Dermatose</a:t>
            </a:r>
            <a:endParaRPr lang="pt-BR" dirty="0"/>
          </a:p>
          <a:p>
            <a:r>
              <a:rPr lang="pt-BR" dirty="0">
                <a:hlinkClick r:id="rId7"/>
              </a:rPr>
              <a:t>6 Diurese</a:t>
            </a:r>
            <a:endParaRPr lang="pt-BR" dirty="0"/>
          </a:p>
          <a:p>
            <a:r>
              <a:rPr lang="pt-BR" dirty="0">
                <a:hlinkClick r:id="rId8"/>
              </a:rPr>
              <a:t>7 Edema</a:t>
            </a:r>
            <a:endParaRPr lang="pt-BR" dirty="0"/>
          </a:p>
          <a:p>
            <a:r>
              <a:rPr lang="pt-BR" dirty="0">
                <a:hlinkClick r:id="rId9"/>
              </a:rPr>
              <a:t>8 Fissura</a:t>
            </a:r>
            <a:endParaRPr lang="pt-BR" dirty="0"/>
          </a:p>
          <a:p>
            <a:r>
              <a:rPr lang="pt-BR" dirty="0">
                <a:hlinkClick r:id="rId10"/>
              </a:rPr>
              <a:t>9 Hematoma</a:t>
            </a:r>
            <a:endParaRPr lang="pt-BR" dirty="0"/>
          </a:p>
          <a:p>
            <a:r>
              <a:rPr lang="pt-BR" dirty="0">
                <a:hlinkClick r:id="rId11"/>
              </a:rPr>
              <a:t>10 Intravenoso</a:t>
            </a:r>
            <a:endParaRPr lang="pt-BR" dirty="0"/>
          </a:p>
          <a:p>
            <a:r>
              <a:rPr lang="pt-BR" dirty="0">
                <a:hlinkClick r:id="rId12"/>
              </a:rPr>
              <a:t>11 Necrose</a:t>
            </a:r>
            <a:endParaRPr lang="pt-BR" dirty="0"/>
          </a:p>
          <a:p>
            <a:r>
              <a:rPr lang="pt-BR" dirty="0">
                <a:hlinkClick r:id="rId13"/>
              </a:rPr>
              <a:t>12 Prurido</a:t>
            </a:r>
            <a:endParaRPr lang="pt-BR" dirty="0"/>
          </a:p>
          <a:p>
            <a:r>
              <a:rPr lang="pt-BR" dirty="0">
                <a:hlinkClick r:id="rId14"/>
              </a:rPr>
              <a:t>13 Sutura</a:t>
            </a:r>
            <a:endParaRPr lang="pt-BR" dirty="0"/>
          </a:p>
          <a:p>
            <a:r>
              <a:rPr lang="pt-BR" dirty="0">
                <a:hlinkClick r:id="rId15"/>
              </a:rPr>
              <a:t>14 </a:t>
            </a:r>
            <a:r>
              <a:rPr lang="pt-BR" dirty="0" err="1">
                <a:hlinkClick r:id="rId15"/>
              </a:rPr>
              <a:t>Taquipneia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81189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Lei nº 7.498 86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D</a:t>
            </a:r>
            <a:r>
              <a:rPr lang="pt-BR" dirty="0" smtClean="0"/>
              <a:t>escreve </a:t>
            </a:r>
            <a:r>
              <a:rPr lang="pt-BR" dirty="0"/>
              <a:t>as competências do Técnico de </a:t>
            </a:r>
            <a:r>
              <a:rPr lang="pt-BR" dirty="0" smtClean="0"/>
              <a:t>Enfermagem</a:t>
            </a:r>
            <a:endParaRPr lang="pt-BR" dirty="0"/>
          </a:p>
          <a:p>
            <a:r>
              <a:rPr lang="pt-BR" dirty="0"/>
              <a:t>A </a:t>
            </a:r>
            <a:r>
              <a:rPr lang="pt-BR" b="1" dirty="0"/>
              <a:t>enfermagem</a:t>
            </a:r>
            <a:r>
              <a:rPr lang="pt-BR" dirty="0"/>
              <a:t> é exercida privativamente pelo </a:t>
            </a:r>
            <a:r>
              <a:rPr lang="pt-BR" b="1" dirty="0"/>
              <a:t>Enfermeiro</a:t>
            </a:r>
            <a:r>
              <a:rPr lang="pt-BR" dirty="0"/>
              <a:t>, pelo </a:t>
            </a:r>
            <a:r>
              <a:rPr lang="pt-BR" b="1" dirty="0"/>
              <a:t>Técnico de Enfermagem</a:t>
            </a:r>
            <a:r>
              <a:rPr lang="pt-BR" dirty="0"/>
              <a:t>, pelo Auxiliar de </a:t>
            </a:r>
            <a:r>
              <a:rPr lang="pt-BR" b="1" dirty="0"/>
              <a:t>Enfermagem</a:t>
            </a:r>
            <a:r>
              <a:rPr lang="pt-BR" dirty="0"/>
              <a:t> e pela Parteira, respeitados os respectivos graus de habilitação. </a:t>
            </a:r>
            <a:endParaRPr lang="pt-BR" dirty="0" smtClean="0"/>
          </a:p>
          <a:p>
            <a:r>
              <a:rPr lang="pt-BR" b="1" dirty="0" smtClean="0"/>
              <a:t>Art</a:t>
            </a:r>
            <a:r>
              <a:rPr lang="pt-BR" dirty="0"/>
              <a:t>. 3º O planejamento e a programação das instituições e serviços de saúde incluem planejamento e programação de </a:t>
            </a:r>
            <a:r>
              <a:rPr lang="pt-BR" b="1" dirty="0"/>
              <a:t>enfermagem</a:t>
            </a:r>
            <a:r>
              <a:rPr lang="pt-BR" dirty="0"/>
              <a:t>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663842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/>
              <a:t>Abscesso</a:t>
            </a:r>
          </a:p>
          <a:p>
            <a:r>
              <a:rPr lang="pt-BR" dirty="0"/>
              <a:t>Você sabia que muitos termos da faculdade de Enfermagem também são termos da Medicina? Pois é, aqui está um exemplo. </a:t>
            </a:r>
            <a:r>
              <a:rPr lang="pt-BR" b="1" dirty="0"/>
              <a:t>Abcessos são inflamações sob a pele</a:t>
            </a:r>
            <a:r>
              <a:rPr lang="pt-BR" dirty="0"/>
              <a:t> que aumentam de tamanho e contêm pus. Eles causam bastante incômodo, produzindo calor intenso, vermelhidão, inchaço e dor latejante.</a:t>
            </a:r>
          </a:p>
          <a:p>
            <a:r>
              <a:rPr lang="pt-BR" dirty="0"/>
              <a:t>Podem ser drenados por meio de uma incisão no local ou rompem-se e são absorvidos pelo corpo. Por serem altamente infecciosos, é preciso tratá-los para evitar problemas mais graves, como infecções generalizadas.</a:t>
            </a:r>
          </a:p>
        </p:txBody>
      </p:sp>
    </p:spTree>
    <p:extLst>
      <p:ext uri="{BB962C8B-B14F-4D97-AF65-F5344CB8AC3E}">
        <p14:creationId xmlns:p14="http://schemas.microsoft.com/office/powerpoint/2010/main" val="25824852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err="1"/>
              <a:t>Afagia</a:t>
            </a:r>
            <a:endParaRPr lang="pt-BR" b="1" dirty="0"/>
          </a:p>
          <a:p>
            <a:r>
              <a:rPr lang="pt-BR" dirty="0"/>
              <a:t>Quem está com </a:t>
            </a:r>
            <a:r>
              <a:rPr lang="pt-BR" b="1" dirty="0"/>
              <a:t>incapacidade ou recusa-se a engolir alimentos</a:t>
            </a:r>
            <a:r>
              <a:rPr lang="pt-BR" dirty="0"/>
              <a:t> apresenta </a:t>
            </a:r>
            <a:r>
              <a:rPr lang="pt-BR" dirty="0" err="1"/>
              <a:t>afagia</a:t>
            </a:r>
            <a:r>
              <a:rPr lang="pt-BR" dirty="0"/>
              <a:t>. As sensações incluem nó na garganta, dor e/ ou a impressão de que a comida está presa. As razões para surgir a </a:t>
            </a:r>
            <a:r>
              <a:rPr lang="pt-BR" dirty="0" err="1"/>
              <a:t>afagia</a:t>
            </a:r>
            <a:r>
              <a:rPr lang="pt-BR" dirty="0"/>
              <a:t> são distintas, como tumores, úlceras, distúrbio de ansiedade, distúrbios nervosos e musculares, doenças na coluna cervical, efeitos colaterais de terapia para câncer, AVC e esclerose múltipla.</a:t>
            </a:r>
          </a:p>
        </p:txBody>
      </p:sp>
    </p:spTree>
    <p:extLst>
      <p:ext uri="{BB962C8B-B14F-4D97-AF65-F5344CB8AC3E}">
        <p14:creationId xmlns:p14="http://schemas.microsoft.com/office/powerpoint/2010/main" val="40911831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err="1"/>
              <a:t>Blenúria</a:t>
            </a:r>
            <a:endParaRPr lang="pt-BR" b="1" dirty="0"/>
          </a:p>
          <a:p>
            <a:r>
              <a:rPr lang="pt-BR" dirty="0"/>
              <a:t>Chamamos de </a:t>
            </a:r>
            <a:r>
              <a:rPr lang="pt-BR" dirty="0" err="1"/>
              <a:t>blenúria</a:t>
            </a:r>
            <a:r>
              <a:rPr lang="pt-BR" dirty="0"/>
              <a:t> a </a:t>
            </a:r>
            <a:r>
              <a:rPr lang="pt-BR" b="1" dirty="0"/>
              <a:t>presença de excesso de muco na urina</a:t>
            </a:r>
            <a:r>
              <a:rPr lang="pt-BR" dirty="0"/>
              <a:t>. O muco é uma proteção do trato urinário contra microrganismos, produzido pela bexiga e pela uretra. Porém, quando aparece em grande quantidade, pode indicar que algo não vai bem. Geralmente, é um líquido claro ou esbranquiçado e tem consistência. A mudança de cor indica infecção.</a:t>
            </a:r>
          </a:p>
          <a:p>
            <a:r>
              <a:rPr lang="pt-BR" dirty="0"/>
              <a:t>O muco pode ser sintoma de pedra nos rins, infecção urinária, colite ulcerativa, </a:t>
            </a:r>
            <a:r>
              <a:rPr lang="pt-BR" dirty="0">
                <a:hlinkClick r:id="rId2"/>
              </a:rPr>
              <a:t>doenças sexualmente transmissíveis</a:t>
            </a:r>
            <a:r>
              <a:rPr lang="pt-BR" dirty="0"/>
              <a:t> e, mais raramente, câncer na bexiga.</a:t>
            </a:r>
          </a:p>
        </p:txBody>
      </p:sp>
    </p:spTree>
    <p:extLst>
      <p:ext uri="{BB962C8B-B14F-4D97-AF65-F5344CB8AC3E}">
        <p14:creationId xmlns:p14="http://schemas.microsoft.com/office/powerpoint/2010/main" val="7105481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/>
              <a:t>Cefaleia</a:t>
            </a:r>
          </a:p>
          <a:p>
            <a:r>
              <a:rPr lang="pt-BR" dirty="0"/>
              <a:t>Cefaleia é o termo da Medicina e da Enfermagem que significa “</a:t>
            </a:r>
            <a:r>
              <a:rPr lang="pt-BR" b="1" dirty="0"/>
              <a:t>dor de cabeça</a:t>
            </a:r>
            <a:r>
              <a:rPr lang="pt-BR" dirty="0"/>
              <a:t>”, e pode atingir todo mundo. Se sua intensidade for latejante e vir acompanhada de outros sinais, como sensibilidade a luz ou a odores, náuseas e queda da pálpebra, pode ser uma enxaqueca.</a:t>
            </a:r>
          </a:p>
          <a:p>
            <a:r>
              <a:rPr lang="pt-BR" dirty="0"/>
              <a:t>Esse sintoma pode estar associado a uma série de doenças, inclusive infecção por </a:t>
            </a:r>
            <a:r>
              <a:rPr lang="pt-BR" dirty="0">
                <a:hlinkClick r:id="rId2"/>
              </a:rPr>
              <a:t>COVID-19</a:t>
            </a:r>
            <a:r>
              <a:rPr lang="pt-BR" dirty="0"/>
              <a:t>. Estima-se que existam mais de 150 tipos de cefaleia, classificados de acordo com a origem da dor.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220896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b="1" dirty="0"/>
              <a:t>Dermatose</a:t>
            </a:r>
          </a:p>
          <a:p>
            <a:r>
              <a:rPr lang="pt-BR" dirty="0"/>
              <a:t>O </a:t>
            </a:r>
            <a:r>
              <a:rPr lang="pt-BR" b="1" dirty="0"/>
              <a:t>conjunto de doenças de pele, resultantes de alergias</a:t>
            </a:r>
            <a:r>
              <a:rPr lang="pt-BR" dirty="0"/>
              <a:t>, é chamado de dermatose. Os sintomas da dermatose incluem coceira, bolhas, escamação e inflamações. Suas causas são diversas, como:</a:t>
            </a:r>
          </a:p>
          <a:p>
            <a:r>
              <a:rPr lang="pt-BR" dirty="0"/>
              <a:t>intoxicação alimentar;</a:t>
            </a:r>
          </a:p>
          <a:p>
            <a:r>
              <a:rPr lang="pt-BR" dirty="0"/>
              <a:t>intoxicação por produtos químicos;</a:t>
            </a:r>
          </a:p>
          <a:p>
            <a:r>
              <a:rPr lang="pt-BR" dirty="0"/>
              <a:t>mau funcionamento do fígado e dos rins;</a:t>
            </a:r>
          </a:p>
          <a:p>
            <a:r>
              <a:rPr lang="pt-BR" dirty="0"/>
              <a:t>hereditariedade;</a:t>
            </a:r>
          </a:p>
          <a:p>
            <a:r>
              <a:rPr lang="pt-BR" dirty="0"/>
              <a:t>rinites e asma;</a:t>
            </a:r>
          </a:p>
          <a:p>
            <a:r>
              <a:rPr lang="pt-BR" dirty="0"/>
              <a:t>disfunção no sistema imunológico;</a:t>
            </a:r>
          </a:p>
          <a:p>
            <a:r>
              <a:rPr lang="pt-BR" dirty="0"/>
              <a:t>picadas de insetos;</a:t>
            </a:r>
          </a:p>
          <a:p>
            <a:r>
              <a:rPr lang="pt-BR" dirty="0"/>
              <a:t>calor em excesso.</a:t>
            </a:r>
          </a:p>
        </p:txBody>
      </p:sp>
    </p:spTree>
    <p:extLst>
      <p:ext uri="{BB962C8B-B14F-4D97-AF65-F5344CB8AC3E}">
        <p14:creationId xmlns:p14="http://schemas.microsoft.com/office/powerpoint/2010/main" val="11431449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/>
              <a:t>Diurese</a:t>
            </a:r>
          </a:p>
          <a:p>
            <a:r>
              <a:rPr lang="pt-BR" dirty="0"/>
              <a:t>Diurese corresponde ao </a:t>
            </a:r>
            <a:r>
              <a:rPr lang="pt-BR" b="1" dirty="0"/>
              <a:t>volume de urina expelido por uma pessoa, geralmente no período de 24 horas</a:t>
            </a:r>
            <a:r>
              <a:rPr lang="pt-BR" dirty="0"/>
              <a:t>. Por meio da avaliação desse material, incluindo coloração e odor, os enfermeiros e médicos conseguem verificar como está a função renal de um paciente.</a:t>
            </a:r>
          </a:p>
          <a:p>
            <a:r>
              <a:rPr lang="pt-BR" dirty="0"/>
              <a:t>Ela está entre os dados vitais, assim como pressão arterial, temperatura e glicemia, portanto, é utilizada no monitoramento de uma pessoa doente que está internada. Além disso, o aspecto da urina ajuda no controle de medicamentos ministrados ao paciente.</a:t>
            </a:r>
          </a:p>
        </p:txBody>
      </p:sp>
    </p:spTree>
    <p:extLst>
      <p:ext uri="{BB962C8B-B14F-4D97-AF65-F5344CB8AC3E}">
        <p14:creationId xmlns:p14="http://schemas.microsoft.com/office/powerpoint/2010/main" val="39986436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b="1" dirty="0"/>
              <a:t>Edema</a:t>
            </a:r>
          </a:p>
          <a:p>
            <a:r>
              <a:rPr lang="pt-BR" dirty="0"/>
              <a:t>Um edema nada mais é do que </a:t>
            </a:r>
            <a:r>
              <a:rPr lang="pt-BR" b="1" dirty="0"/>
              <a:t>inchaço em alguma parte do corpo</a:t>
            </a:r>
            <a:r>
              <a:rPr lang="pt-BR" dirty="0"/>
              <a:t>. Porém, também poder ser um problema sério, que resulta da saída excessiva de líquidos dos vasos sanguíneos para os tecidos do corpo.</a:t>
            </a:r>
          </a:p>
          <a:p>
            <a:r>
              <a:rPr lang="pt-BR" dirty="0"/>
              <a:t>O edema pode aparecer em uma ou mais partes do corpo, simultaneamente. Em casos graves, o corpo todo pode ficar extremamente inchado. Algumas das causas para edemas são</a:t>
            </a:r>
            <a:r>
              <a:rPr lang="pt-BR" dirty="0" smtClean="0"/>
              <a:t>:</a:t>
            </a:r>
            <a:endParaRPr lang="pt-BR" dirty="0"/>
          </a:p>
          <a:p>
            <a:r>
              <a:rPr lang="pt-BR" dirty="0"/>
              <a:t>aumento da pressão sanguínea;</a:t>
            </a:r>
          </a:p>
          <a:p>
            <a:r>
              <a:rPr lang="pt-BR" dirty="0"/>
              <a:t>retenção de sódio;</a:t>
            </a:r>
          </a:p>
          <a:p>
            <a:r>
              <a:rPr lang="pt-BR" dirty="0"/>
              <a:t>inflamações;</a:t>
            </a:r>
          </a:p>
          <a:p>
            <a:r>
              <a:rPr lang="pt-BR" dirty="0"/>
              <a:t>diminuição da drenagem linfática;</a:t>
            </a:r>
          </a:p>
          <a:p>
            <a:r>
              <a:rPr lang="pt-BR" dirty="0"/>
              <a:t>problemas renais.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943418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/>
              <a:t>Fissura</a:t>
            </a:r>
          </a:p>
          <a:p>
            <a:r>
              <a:rPr lang="pt-BR" dirty="0"/>
              <a:t>A fissura é um pequeno </a:t>
            </a:r>
            <a:r>
              <a:rPr lang="pt-BR" b="1" dirty="0"/>
              <a:t>machucado em formato de fenda</a:t>
            </a:r>
            <a:r>
              <a:rPr lang="pt-BR" dirty="0"/>
              <a:t>. Pode aparecer na pele, no canto da boca, nos pés e na margem do ânus, por exemplo. Nesses casos, as razões variam, como inflamações, infecção viral e desidratação.</a:t>
            </a:r>
          </a:p>
          <a:p>
            <a:r>
              <a:rPr lang="pt-BR" dirty="0"/>
              <a:t>A fissura também está relacionada a uma trinca no osso de um paciente que sofreu um trauma.</a:t>
            </a:r>
          </a:p>
        </p:txBody>
      </p:sp>
    </p:spTree>
    <p:extLst>
      <p:ext uri="{BB962C8B-B14F-4D97-AF65-F5344CB8AC3E}">
        <p14:creationId xmlns:p14="http://schemas.microsoft.com/office/powerpoint/2010/main" val="106318599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/>
              <a:t>Hematoma</a:t>
            </a:r>
          </a:p>
          <a:p>
            <a:r>
              <a:rPr lang="pt-BR" dirty="0"/>
              <a:t>Um hematoma se dá quando alguns vasos sanguíneos se rompem e o sangue vaza para os tecidos que os circundam, criando uma </a:t>
            </a:r>
            <a:r>
              <a:rPr lang="pt-BR" b="1" dirty="0"/>
              <a:t>mancha roxa visível</a:t>
            </a:r>
            <a:r>
              <a:rPr lang="pt-BR" dirty="0"/>
              <a:t>. Esse sangramento pode ser grande ou pequeno, e o sangue acumulado já está mais ou menos coagulado.</a:t>
            </a:r>
          </a:p>
          <a:p>
            <a:r>
              <a:rPr lang="pt-BR" dirty="0"/>
              <a:t>As manchas resultam de uma contusão ou de um trauma, por exemplo, após uma cirurgia. Os hematomas também podem ser acompanhados de inchaço e até formarem uma massa ou caroços.</a:t>
            </a:r>
          </a:p>
        </p:txBody>
      </p:sp>
    </p:spTree>
    <p:extLst>
      <p:ext uri="{BB962C8B-B14F-4D97-AF65-F5344CB8AC3E}">
        <p14:creationId xmlns:p14="http://schemas.microsoft.com/office/powerpoint/2010/main" val="254412347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/>
              <a:t>Intravenoso</a:t>
            </a:r>
          </a:p>
          <a:p>
            <a:r>
              <a:rPr lang="pt-BR" dirty="0"/>
              <a:t>O termo intravenoso diz respeito aos </a:t>
            </a:r>
            <a:r>
              <a:rPr lang="pt-BR" b="1" dirty="0"/>
              <a:t>alimentos, medicamentos ou fluidos sanguíneos administrados aos doentes por meio de injeções nas veias</a:t>
            </a:r>
            <a:r>
              <a:rPr lang="pt-BR" dirty="0"/>
              <a:t>, em vez de pela boca. Isso permite uma absorção rápida e um controle preciso sobre a dosagem da substância administrada, que é vital para uma variedade de procedimentos médicos.</a:t>
            </a:r>
          </a:p>
        </p:txBody>
      </p:sp>
    </p:spTree>
    <p:extLst>
      <p:ext uri="{BB962C8B-B14F-4D97-AF65-F5344CB8AC3E}">
        <p14:creationId xmlns:p14="http://schemas.microsoft.com/office/powerpoint/2010/main" val="1484543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 TÉCNICO EM ENFERMAGEM E A CLÍNICA MÉDICA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7767187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/>
              <a:t>Necrose</a:t>
            </a:r>
          </a:p>
          <a:p>
            <a:r>
              <a:rPr lang="pt-BR" dirty="0"/>
              <a:t>A necrose acontece quando </a:t>
            </a:r>
            <a:r>
              <a:rPr lang="pt-BR" b="1" dirty="0"/>
              <a:t>muito pouco sangue flui para um tecido, e este acaba morrendo</a:t>
            </a:r>
            <a:r>
              <a:rPr lang="pt-BR" dirty="0"/>
              <a:t>. Não pode ser revertida e pode atingir grandes áreas, o que é chamado de gangrena. Nesse caso, é preciso amputar o membro comprometido.</a:t>
            </a:r>
          </a:p>
          <a:p>
            <a:r>
              <a:rPr lang="pt-BR" dirty="0"/>
              <a:t>O motivo da necrose pode ser ferimento, radiação, produtos químicos, contato com baixas temperaturas ou doenças, como diabetes.</a:t>
            </a:r>
          </a:p>
        </p:txBody>
      </p:sp>
    </p:spTree>
    <p:extLst>
      <p:ext uri="{BB962C8B-B14F-4D97-AF65-F5344CB8AC3E}">
        <p14:creationId xmlns:p14="http://schemas.microsoft.com/office/powerpoint/2010/main" val="8529791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b="1" dirty="0"/>
              <a:t>Prurido</a:t>
            </a:r>
          </a:p>
          <a:p>
            <a:r>
              <a:rPr lang="pt-BR" dirty="0"/>
              <a:t>É a famosa </a:t>
            </a:r>
            <a:r>
              <a:rPr lang="pt-BR" b="1" dirty="0"/>
              <a:t>coceira</a:t>
            </a:r>
            <a:r>
              <a:rPr lang="pt-BR" dirty="0"/>
              <a:t>, que pode ser em uma parte específica do corpo ou atingir vários locais simultaneamente. Alguns motivos do prurido são:</a:t>
            </a:r>
          </a:p>
          <a:p>
            <a:r>
              <a:rPr lang="pt-BR" dirty="0"/>
              <a:t>picadas de insetos,</a:t>
            </a:r>
          </a:p>
          <a:p>
            <a:r>
              <a:rPr lang="pt-BR" dirty="0"/>
              <a:t>reações alérgicas a substâncias químicas;</a:t>
            </a:r>
          </a:p>
          <a:p>
            <a:r>
              <a:rPr lang="pt-BR" dirty="0"/>
              <a:t>urticária;</a:t>
            </a:r>
          </a:p>
          <a:p>
            <a:r>
              <a:rPr lang="pt-BR" dirty="0"/>
              <a:t>presença de parasitas (sarnas, piolhos e vermes);</a:t>
            </a:r>
          </a:p>
          <a:p>
            <a:r>
              <a:rPr lang="pt-BR" dirty="0"/>
              <a:t>doenças hepáticas;</a:t>
            </a:r>
          </a:p>
          <a:p>
            <a:r>
              <a:rPr lang="pt-BR" dirty="0"/>
              <a:t>certos tipos de câncer;</a:t>
            </a:r>
          </a:p>
          <a:p>
            <a:r>
              <a:rPr lang="pt-BR" dirty="0"/>
              <a:t>gravidez;</a:t>
            </a:r>
          </a:p>
          <a:p>
            <a:r>
              <a:rPr lang="pt-BR" dirty="0"/>
              <a:t>doenças do sistema nervoso.</a:t>
            </a:r>
          </a:p>
        </p:txBody>
      </p:sp>
    </p:spTree>
    <p:extLst>
      <p:ext uri="{BB962C8B-B14F-4D97-AF65-F5344CB8AC3E}">
        <p14:creationId xmlns:p14="http://schemas.microsoft.com/office/powerpoint/2010/main" val="62989340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dirty="0"/>
              <a:t>Sutura</a:t>
            </a:r>
          </a:p>
          <a:p>
            <a:r>
              <a:rPr lang="pt-BR" dirty="0"/>
              <a:t>Quando a pele está com um </a:t>
            </a:r>
            <a:r>
              <a:rPr lang="pt-BR" b="1" dirty="0"/>
              <a:t>ferimento aberto</a:t>
            </a:r>
            <a:r>
              <a:rPr lang="pt-BR" dirty="0"/>
              <a:t>, por acidente ou cirurgia, é a </a:t>
            </a:r>
            <a:r>
              <a:rPr lang="pt-BR" b="1" dirty="0"/>
              <a:t>sutura quem consegue fechar essas feridas</a:t>
            </a:r>
            <a:r>
              <a:rPr lang="pt-BR" dirty="0"/>
              <a:t>. Há vários métodos de sutura, mas o mais </a:t>
            </a:r>
            <a:r>
              <a:rPr lang="pt-BR" dirty="0" smtClean="0"/>
              <a:t>conhecido usa </a:t>
            </a:r>
            <a:r>
              <a:rPr lang="pt-BR" dirty="0"/>
              <a:t>uma linha presa a uma agulha e começam a “costurar” a pele do paciente. Também podem ser usados colas, grampos e adesivos ― materiais que são absorvidos pelo corpo ou que precisam ser retirados pelo médico ou pelo enfermeiro.</a:t>
            </a:r>
          </a:p>
        </p:txBody>
      </p:sp>
    </p:spTree>
    <p:extLst>
      <p:ext uri="{BB962C8B-B14F-4D97-AF65-F5344CB8AC3E}">
        <p14:creationId xmlns:p14="http://schemas.microsoft.com/office/powerpoint/2010/main" val="230525012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err="1"/>
              <a:t>Taquipneia</a:t>
            </a:r>
            <a:endParaRPr lang="pt-BR" b="1" dirty="0"/>
          </a:p>
          <a:p>
            <a:r>
              <a:rPr lang="pt-BR" dirty="0"/>
              <a:t>É a condição anormal que se refere à </a:t>
            </a:r>
            <a:r>
              <a:rPr lang="pt-BR" b="1" dirty="0"/>
              <a:t>respiração rápida e superficial</a:t>
            </a:r>
            <a:r>
              <a:rPr lang="pt-BR" dirty="0"/>
              <a:t>. Um adulto realiza, em média, 12 a 20 respirações por minuto. Em crianças, o repouso da respiração pode ser maior.</a:t>
            </a:r>
          </a:p>
          <a:p>
            <a:r>
              <a:rPr lang="pt-BR" dirty="0"/>
              <a:t>A </a:t>
            </a:r>
            <a:r>
              <a:rPr lang="pt-BR" dirty="0" err="1"/>
              <a:t>taquipneia</a:t>
            </a:r>
            <a:r>
              <a:rPr lang="pt-BR" dirty="0"/>
              <a:t> geralmente resulta da falta de oxigênio ou da presença de muito sódio no corpo. </a:t>
            </a:r>
            <a:r>
              <a:rPr lang="pt-BR"/>
              <a:t>Então, a respiração fica mais rápida, porque o organismo está tentando corrigir o problema.</a:t>
            </a:r>
          </a:p>
        </p:txBody>
      </p:sp>
    </p:spTree>
    <p:extLst>
      <p:ext uri="{BB962C8B-B14F-4D97-AF65-F5344CB8AC3E}">
        <p14:creationId xmlns:p14="http://schemas.microsoft.com/office/powerpoint/2010/main" val="4178133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Orientar e executar o trabalho técnico de enfermagem, participando da elaboração do plano de assistência de enfermagem, em conformidade com as normas e procedimentos de biossegurança.</a:t>
            </a: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kumimoji="0" lang="pt-BR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pt-BR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Descrição detalhada</a:t>
            </a: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kumimoji="0" lang="pt-BR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    </a:t>
            </a: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Executar ações assistenciais de enfermagem, sob supervisão, observando e registrando sinais e sintomas apresentados pelo doente, fazendo curativos, ministrando medicamentos e outros.</a:t>
            </a: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kumimoji="0" lang="pt-BR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    </a:t>
            </a: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Executar controles relacionados à patologia de cada paciente.</a:t>
            </a: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</a:t>
            </a:r>
            <a:r>
              <a:rPr kumimoji="0" lang="pt-BR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    </a:t>
            </a: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Coletar material para exames laboratoriais.</a:t>
            </a: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4.</a:t>
            </a:r>
            <a:r>
              <a:rPr kumimoji="0" lang="pt-BR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    </a:t>
            </a: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Auxiliar no controle de estoque de materiais, equipamentos e medicamentos.</a:t>
            </a: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5.</a:t>
            </a:r>
            <a:r>
              <a:rPr kumimoji="0" lang="pt-BR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    </a:t>
            </a: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Operar aparelhos de </a:t>
            </a:r>
            <a:r>
              <a:rPr kumimoji="0" lang="pt-BR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eletrodiagnóstico</a:t>
            </a: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642123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6.</a:t>
            </a:r>
            <a:r>
              <a:rPr kumimoji="0" lang="pt-BR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    </a:t>
            </a: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Cooperar com a equipe de saúde no desenvolvimento das tarefas assistenciais, de ensino, pesquisa e de educação sanitária.</a:t>
            </a: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7.</a:t>
            </a:r>
            <a:r>
              <a:rPr kumimoji="0" lang="pt-BR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    </a:t>
            </a: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Fazer preparo </a:t>
            </a:r>
            <a:r>
              <a:rPr kumimoji="0" lang="pt-BR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pré</a:t>
            </a: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 pós operatório e </a:t>
            </a:r>
            <a:r>
              <a:rPr kumimoji="0" lang="pt-BR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pré</a:t>
            </a: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 pós parto.</a:t>
            </a: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8.</a:t>
            </a:r>
            <a:r>
              <a:rPr kumimoji="0" lang="pt-BR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    </a:t>
            </a: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Auxiliar nos atendimentos de urgência e emergência.</a:t>
            </a: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9.</a:t>
            </a:r>
            <a:r>
              <a:rPr kumimoji="0" lang="pt-BR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    </a:t>
            </a: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Circular salas cirúrgicas e obstétricas, preparando a sala e o instrumental cirúrgico, e instrumentalizando nas cirurgias quando necessário.</a:t>
            </a: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10.</a:t>
            </a:r>
            <a:r>
              <a:rPr kumimoji="0" lang="pt-BR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Realizar procedimentos referentes à admissão, alta, transferência e óbitos.</a:t>
            </a: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675393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11.</a:t>
            </a:r>
            <a:r>
              <a:rPr kumimoji="0" lang="pt-BR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Manter a unidade de trabalho organizada, zelando pela sua conservação comunicando ao Enfermeiro eventuais problemas.</a:t>
            </a: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12.</a:t>
            </a:r>
            <a:r>
              <a:rPr kumimoji="0" lang="pt-BR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Auxiliar em serviços de rotina da Enfermagem.  </a:t>
            </a: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13.</a:t>
            </a:r>
            <a:r>
              <a:rPr kumimoji="0" lang="pt-BR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Colaborar no desenvolvimento de programas educativos, atuando no ensino de pessoal auxiliar de atividades de enfermagem e na educação de grupos da comunidade.</a:t>
            </a: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14.</a:t>
            </a:r>
            <a:r>
              <a:rPr kumimoji="0" lang="pt-BR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Verificar e controlar equipamentos e instalações da unidade, comunicando ao responsável.</a:t>
            </a: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15.</a:t>
            </a:r>
            <a:r>
              <a:rPr kumimoji="0" lang="pt-BR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Auxiliar o Enfermeiro na prevenção e controle das doenças transmissíveis em geral, em programas de vigilância epidemiológica e no controle sistemático da infecção hospitalar.</a:t>
            </a: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783547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16.</a:t>
            </a:r>
            <a:r>
              <a:rPr kumimoji="0" lang="pt-BR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Auxiliar o Enfermeiro na prevenção e controle sistemático de danos físicos que possam ser causados a pacientes durante a assistência de saúde.</a:t>
            </a: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17.</a:t>
            </a:r>
            <a:r>
              <a:rPr kumimoji="0" lang="pt-BR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Desempenhar tarefas relacionadas a intervenções cirúrgicas médico-odontológicas, passando-o ao cirurgião e realizando outros trabalhos de apoio.</a:t>
            </a: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18.</a:t>
            </a:r>
            <a:r>
              <a:rPr kumimoji="0" lang="pt-BR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Conferir qualitativa e quantitativamente os instrumentos cirúrgicos, após o término das cirurgias.</a:t>
            </a: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19.</a:t>
            </a:r>
            <a:r>
              <a:rPr kumimoji="0" lang="pt-BR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Orientar a lavagem, secagem e esterilização do material cirúrgico.</a:t>
            </a: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281678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20.</a:t>
            </a:r>
            <a:r>
              <a:rPr kumimoji="0" lang="pt-BR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Zelar, permanentemente, pelo estado funcional dos aparelhos que compõe as salas de cirurgia, propondo  a aquisição de novos, para reposição daqueles que estão sem condições de uso.</a:t>
            </a: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21.</a:t>
            </a:r>
            <a:r>
              <a:rPr kumimoji="0" lang="pt-BR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Preparar pacientes para exames, orientando-os sobre as condições de realização dos mesmos.</a:t>
            </a: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22.</a:t>
            </a:r>
            <a:r>
              <a:rPr kumimoji="0" lang="pt-BR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Registrar os eletrocardiogramas efetuados, fazendo as anotações pertinentes a fim de liberá-los para os requisitantes e possibilitar a elaboração de boletins estatísticos.</a:t>
            </a: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086710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23.</a:t>
            </a:r>
            <a:r>
              <a:rPr kumimoji="0" lang="pt-BR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Auxiliar nas atividades de radiologia, quando necessário.</a:t>
            </a: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24.</a:t>
            </a:r>
            <a:r>
              <a:rPr kumimoji="0" lang="pt-BR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Executar tarefas pertinentes à área de atuação, utilizando-se de equipamentos  e programas de informática. </a:t>
            </a: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25.</a:t>
            </a:r>
            <a:r>
              <a:rPr kumimoji="0" lang="pt-BR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Executar outras tarefas para o desenvolvimento das atividades do setor, inerentes à sua função. </a:t>
            </a: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kumimoji="0" lang="pt-BR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30625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484</Words>
  <Application>Microsoft Office PowerPoint</Application>
  <PresentationFormat>Widescreen</PresentationFormat>
  <Paragraphs>148</Paragraphs>
  <Slides>33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33</vt:i4>
      </vt:variant>
    </vt:vector>
  </HeadingPairs>
  <TitlesOfParts>
    <vt:vector size="40" baseType="lpstr">
      <vt:lpstr>Arial</vt:lpstr>
      <vt:lpstr>Calibri</vt:lpstr>
      <vt:lpstr>Calibri Light</vt:lpstr>
      <vt:lpstr>inherit</vt:lpstr>
      <vt:lpstr>Lato</vt:lpstr>
      <vt:lpstr>Times New Roman</vt:lpstr>
      <vt:lpstr>Tema do Office</vt:lpstr>
      <vt:lpstr>Apresentação do PowerPoint</vt:lpstr>
      <vt:lpstr>Lei nº 7.498 86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CLÍNICA </vt:lpstr>
      <vt:lpstr>HOMEOSTASE</vt:lpstr>
      <vt:lpstr>Apresentação do PowerPoint</vt:lpstr>
      <vt:lpstr>Apresentação do PowerPoint</vt:lpstr>
      <vt:lpstr>Apresentação do PowerPoint</vt:lpstr>
      <vt:lpstr>Conceitos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Usuário do Windows</dc:creator>
  <cp:lastModifiedBy>Usuário do Windows</cp:lastModifiedBy>
  <cp:revision>9</cp:revision>
  <dcterms:created xsi:type="dcterms:W3CDTF">2022-10-04T20:49:43Z</dcterms:created>
  <dcterms:modified xsi:type="dcterms:W3CDTF">2022-10-04T21:46:51Z</dcterms:modified>
</cp:coreProperties>
</file>