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6" r:id="rId7"/>
    <p:sldId id="260" r:id="rId8"/>
    <p:sldId id="261" r:id="rId9"/>
    <p:sldId id="262" r:id="rId10"/>
    <p:sldId id="267" r:id="rId11"/>
    <p:sldId id="276" r:id="rId12"/>
    <p:sldId id="280" r:id="rId13"/>
    <p:sldId id="263" r:id="rId14"/>
    <p:sldId id="275" r:id="rId15"/>
    <p:sldId id="265" r:id="rId16"/>
    <p:sldId id="278" r:id="rId17"/>
    <p:sldId id="279" r:id="rId18"/>
    <p:sldId id="264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E956D5-58DE-42E4-805A-21F1C8F8C4D0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CF74FD-99E6-43FD-80FE-A70A427E42C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5301208"/>
            <a:ext cx="3563888" cy="1430823"/>
          </a:xfrm>
        </p:spPr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90872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LAVAGEM INTESTINAL OU ENTERÓCLISE, CLISTER OU ENEMA</a:t>
            </a:r>
          </a:p>
        </p:txBody>
      </p:sp>
    </p:spTree>
    <p:extLst>
      <p:ext uri="{BB962C8B-B14F-4D97-AF65-F5344CB8AC3E}">
        <p14:creationId xmlns:p14="http://schemas.microsoft.com/office/powerpoint/2010/main" val="200445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r>
              <a:rPr lang="pt-BR" dirty="0"/>
              <a:t>Pedir ao paciente que retenha o liquido o máximo de tempo possível</a:t>
            </a:r>
          </a:p>
          <a:p>
            <a:endParaRPr lang="pt-BR" dirty="0"/>
          </a:p>
          <a:p>
            <a:r>
              <a:rPr lang="pt-BR" dirty="0"/>
              <a:t>Colocar a fralda ou oferecer a comadre ou acompanhá-lo ao banheiro</a:t>
            </a:r>
          </a:p>
          <a:p>
            <a:endParaRPr lang="pt-BR" dirty="0"/>
          </a:p>
          <a:p>
            <a:r>
              <a:rPr lang="pt-BR" dirty="0"/>
              <a:t>Deixar a unidade em ordem</a:t>
            </a:r>
          </a:p>
          <a:p>
            <a:endParaRPr lang="pt-BR" dirty="0"/>
          </a:p>
          <a:p>
            <a:r>
              <a:rPr lang="pt-BR" dirty="0"/>
              <a:t>Retirar as luvas</a:t>
            </a:r>
          </a:p>
          <a:p>
            <a:endParaRPr lang="pt-BR" dirty="0"/>
          </a:p>
          <a:p>
            <a:r>
              <a:rPr lang="pt-BR" dirty="0"/>
              <a:t>Lavar as mãos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78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Observar e anotar as características das fezes, o numero de evacuações e as reações do paciente durante o tratamento</a:t>
            </a:r>
          </a:p>
          <a:p>
            <a:endParaRPr lang="pt-BR" dirty="0"/>
          </a:p>
          <a:p>
            <a:r>
              <a:rPr lang="pt-BR" dirty="0"/>
              <a:t>Lavar e guardar o material reutilizável (cuba rim, borracha e irrigador)</a:t>
            </a:r>
          </a:p>
          <a:p>
            <a:endParaRPr lang="pt-BR" dirty="0"/>
          </a:p>
          <a:p>
            <a:r>
              <a:rPr lang="pt-BR" dirty="0"/>
              <a:t>Pinçar a extensão no término da lavagem, desadaptar a sonda e descartar.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02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9208"/>
            <a:ext cx="8183880" cy="105156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CALIBRES DE SONDA RETAL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2348880"/>
            <a:ext cx="7560840" cy="2880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Seu comprimento aproximado de 400 mm com calibres usuais para feminino de 04 a 14 e masculino de 24 a 32 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34499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7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875"/>
            <a:ext cx="8352928" cy="57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7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9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2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pt-BR" dirty="0"/>
              <a:t>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</a:rPr>
              <a:t>Enema</a:t>
            </a:r>
            <a:r>
              <a:rPr lang="pt-BR" b="1" dirty="0">
                <a:solidFill>
                  <a:srgbClr val="FF0000"/>
                </a:solidFill>
              </a:rPr>
              <a:t> de limpeza (</a:t>
            </a:r>
            <a:r>
              <a:rPr lang="pt-BR" b="1" dirty="0" err="1">
                <a:solidFill>
                  <a:srgbClr val="FF0000"/>
                </a:solidFill>
              </a:rPr>
              <a:t>enteroclisma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  <a:r>
              <a:rPr lang="pt-BR" dirty="0"/>
              <a:t>- administração de grandes volumes de líquidos – 500 a 1000ml de água pura ou soro-fisiológico;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err="1"/>
              <a:t>Enema</a:t>
            </a:r>
            <a:r>
              <a:rPr lang="pt-BR" dirty="0"/>
              <a:t> hipertônico de volume reduzido são soluções preparadas comercialmente contendo 120ml embalada em frasco plástico macio, com uma ponta pré- lubrificada, comumente denominado de </a:t>
            </a:r>
            <a:r>
              <a:rPr lang="pt-BR" dirty="0" err="1"/>
              <a:t>fleet-enema</a:t>
            </a:r>
            <a:r>
              <a:rPr lang="pt-BR" dirty="0"/>
              <a:t>;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4- </a:t>
            </a:r>
            <a:r>
              <a:rPr lang="pt-BR" dirty="0" err="1"/>
              <a:t>Enema</a:t>
            </a:r>
            <a:r>
              <a:rPr lang="pt-BR" dirty="0"/>
              <a:t> medicamentoso – administração de solução associada a medicamentos.</a:t>
            </a:r>
          </a:p>
        </p:txBody>
      </p:sp>
    </p:spTree>
    <p:extLst>
      <p:ext uri="{BB962C8B-B14F-4D97-AF65-F5344CB8AC3E}">
        <p14:creationId xmlns:p14="http://schemas.microsoft.com/office/powerpoint/2010/main" val="259142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Diversos tipos de clister:</a:t>
            </a:r>
          </a:p>
          <a:p>
            <a:pPr marL="0" indent="0">
              <a:buNone/>
            </a:pPr>
            <a:r>
              <a:rPr lang="pt-BR" dirty="0"/>
              <a:t>•Purgativo – para limpeza do intestino grosso.</a:t>
            </a:r>
          </a:p>
          <a:p>
            <a:pPr marL="0" indent="0">
              <a:buNone/>
            </a:pPr>
            <a:r>
              <a:rPr lang="pt-BR" dirty="0"/>
              <a:t>•Antisséptico – para combater infecção.</a:t>
            </a:r>
          </a:p>
          <a:p>
            <a:pPr marL="0" indent="0">
              <a:buNone/>
            </a:pPr>
            <a:r>
              <a:rPr lang="pt-BR" dirty="0"/>
              <a:t>•Adstringente – para contrair o tecido (utilizado em casos de diarreias).</a:t>
            </a:r>
          </a:p>
          <a:p>
            <a:pPr marL="0" indent="0">
              <a:buNone/>
            </a:pPr>
            <a:r>
              <a:rPr lang="pt-BR" dirty="0"/>
              <a:t>•Sedativo – para alívio de dor.</a:t>
            </a:r>
          </a:p>
          <a:p>
            <a:pPr marL="0" indent="0">
              <a:buNone/>
            </a:pPr>
            <a:r>
              <a:rPr lang="pt-BR" dirty="0"/>
              <a:t>•Anti-helmíntico – para a eliminação de vermes.</a:t>
            </a:r>
          </a:p>
          <a:p>
            <a:pPr marL="0" indent="0">
              <a:buNone/>
            </a:pPr>
            <a:r>
              <a:rPr lang="pt-BR" dirty="0"/>
              <a:t>•Estimulante – para estimular.</a:t>
            </a:r>
          </a:p>
          <a:p>
            <a:pPr marL="0" indent="0">
              <a:buNone/>
            </a:pPr>
            <a:r>
              <a:rPr lang="pt-BR" dirty="0"/>
              <a:t>•Emoliente – para amolecer as fezes.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17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908720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QUESTÕES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72" y="1916832"/>
            <a:ext cx="6408712" cy="38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24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183880" cy="505204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O </a:t>
            </a:r>
            <a:r>
              <a:rPr lang="pt-BR" b="1" dirty="0" err="1"/>
              <a:t>enema</a:t>
            </a:r>
            <a:r>
              <a:rPr lang="pt-BR" b="1" dirty="0"/>
              <a:t> é indicado para promover a defecação por estímulo à </a:t>
            </a:r>
            <a:r>
              <a:rPr lang="pt-BR" b="1" dirty="0" err="1"/>
              <a:t>peristalse</a:t>
            </a:r>
            <a:r>
              <a:rPr lang="pt-BR" b="1" dirty="0"/>
              <a:t>, devendo-se orientar o paciente a ficar na posição de decúbito lateral esquerdo durante a sua aplicação.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 )Errado</a:t>
            </a:r>
          </a:p>
          <a:p>
            <a:pPr marL="0" indent="0">
              <a:buNone/>
            </a:pPr>
            <a:r>
              <a:rPr lang="pt-BR" dirty="0"/>
              <a:t>( )Certo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35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260648"/>
            <a:ext cx="818388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252525"/>
                </a:solidFill>
                <a:latin typeface="Tahoma"/>
              </a:rPr>
              <a:t>No preparo pré-operatório de uma cirurgia de cólon, está prescrito: “aplicar </a:t>
            </a:r>
            <a:r>
              <a:rPr lang="pt-BR" b="1" dirty="0" err="1">
                <a:solidFill>
                  <a:srgbClr val="252525"/>
                </a:solidFill>
                <a:latin typeface="Tahoma"/>
              </a:rPr>
              <a:t>enemas</a:t>
            </a:r>
            <a:r>
              <a:rPr lang="pt-BR" b="1" dirty="0">
                <a:solidFill>
                  <a:srgbClr val="252525"/>
                </a:solidFill>
                <a:latin typeface="Tahoma"/>
              </a:rPr>
              <a:t> até a limpeza total”. Isto significa que o procedimento deve ser repetido: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a) Sucessivamente, sem limite de quantidade, até que o retorno do </a:t>
            </a:r>
            <a:r>
              <a:rPr lang="pt-BR" dirty="0" err="1"/>
              <a:t>enema</a:t>
            </a:r>
            <a:r>
              <a:rPr lang="pt-BR" dirty="0"/>
              <a:t> não contenha material fecal sólido.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b) Até o quarto </a:t>
            </a:r>
            <a:r>
              <a:rPr lang="pt-BR" dirty="0" err="1"/>
              <a:t>enema</a:t>
            </a:r>
            <a:r>
              <a:rPr lang="pt-BR" dirty="0"/>
              <a:t> sucessivamente e se ainda houver material fecal sólido, deverão ser repetidos antes da cirurgia.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17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727496" cy="105156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O que é?</a:t>
            </a:r>
          </a:p>
        </p:txBody>
      </p:sp>
      <p:sp>
        <p:nvSpPr>
          <p:cNvPr id="4" name="Retângulo 3"/>
          <p:cNvSpPr/>
          <p:nvPr/>
        </p:nvSpPr>
        <p:spPr>
          <a:xfrm>
            <a:off x="827584" y="2564904"/>
            <a:ext cx="75608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É  a introdução de grande quantidade de liquido no intestino através do reto</a:t>
            </a:r>
            <a:r>
              <a:rPr lang="pt-BR" sz="3200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628800"/>
            <a:ext cx="3096344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Lavagem intestinal</a:t>
            </a:r>
          </a:p>
        </p:txBody>
      </p:sp>
      <p:sp>
        <p:nvSpPr>
          <p:cNvPr id="5" name="Elipse 4"/>
          <p:cNvSpPr/>
          <p:nvPr/>
        </p:nvSpPr>
        <p:spPr>
          <a:xfrm>
            <a:off x="1575017" y="5445224"/>
            <a:ext cx="5256584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500 a 1000 ML</a:t>
            </a:r>
          </a:p>
        </p:txBody>
      </p:sp>
    </p:spTree>
    <p:extLst>
      <p:ext uri="{BB962C8B-B14F-4D97-AF65-F5344CB8AC3E}">
        <p14:creationId xmlns:p14="http://schemas.microsoft.com/office/powerpoint/2010/main" val="166471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c) De 2 em 2 horas, até que o retorno do </a:t>
            </a:r>
            <a:r>
              <a:rPr lang="pt-BR" sz="2400" dirty="0" err="1">
                <a:solidFill>
                  <a:prstClr val="black"/>
                </a:solidFill>
              </a:rPr>
              <a:t>enema</a:t>
            </a:r>
            <a:r>
              <a:rPr lang="pt-BR" sz="2400" dirty="0">
                <a:solidFill>
                  <a:prstClr val="black"/>
                </a:solidFill>
              </a:rPr>
              <a:t> apresente material fecal diluído e de coloração clara.</a:t>
            </a:r>
          </a:p>
          <a:p>
            <a:pPr marL="0" lvl="0" indent="0">
              <a:buClr>
                <a:srgbClr val="FE8637"/>
              </a:buClr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d) No máximo de 3 vezes sucessivas, mas com o objetivo de que o retorno não contenha material fecal sólido.</a:t>
            </a:r>
          </a:p>
          <a:p>
            <a:pPr marL="0" lvl="0" indent="0">
              <a:buClr>
                <a:srgbClr val="FE8637"/>
              </a:buClr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e) Aumentando o volume do </a:t>
            </a:r>
            <a:r>
              <a:rPr lang="pt-BR" sz="2400" dirty="0" err="1">
                <a:solidFill>
                  <a:prstClr val="black"/>
                </a:solidFill>
              </a:rPr>
              <a:t>enema</a:t>
            </a:r>
            <a:r>
              <a:rPr lang="pt-BR" sz="2400" dirty="0">
                <a:solidFill>
                  <a:prstClr val="black"/>
                </a:solidFill>
              </a:rPr>
              <a:t> a cada hora e estabelecendo um limite de volume de acordo com o paciente.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810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 administração de dieta líquida através de uma sonda localizada no estômago é denominada 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a)biópsia.</a:t>
            </a:r>
          </a:p>
          <a:p>
            <a:pPr marL="0" indent="0">
              <a:buNone/>
            </a:pPr>
            <a:r>
              <a:rPr lang="pt-BR" dirty="0"/>
              <a:t>b)</a:t>
            </a:r>
            <a:r>
              <a:rPr lang="pt-BR" dirty="0" err="1"/>
              <a:t>enteroclisma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c)clister.</a:t>
            </a:r>
          </a:p>
          <a:p>
            <a:pPr marL="0" indent="0">
              <a:buNone/>
            </a:pPr>
            <a:r>
              <a:rPr lang="pt-BR" dirty="0"/>
              <a:t>d)</a:t>
            </a:r>
            <a:r>
              <a:rPr lang="pt-BR" dirty="0" err="1"/>
              <a:t>enema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e)</a:t>
            </a:r>
            <a:r>
              <a:rPr lang="pt-BR" dirty="0" err="1"/>
              <a:t>gavagem</a:t>
            </a:r>
            <a:r>
              <a:rPr lang="pt-BR" dirty="0"/>
              <a:t>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10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b="1" dirty="0" err="1"/>
              <a:t>Enema</a:t>
            </a:r>
            <a:r>
              <a:rPr lang="pt-BR" b="1" dirty="0"/>
              <a:t> é a instilação de uma solução dentro do reto e do cólon </a:t>
            </a:r>
            <a:r>
              <a:rPr lang="pt-BR" b="1" dirty="0" err="1"/>
              <a:t>sigmóide</a:t>
            </a:r>
            <a:r>
              <a:rPr lang="pt-BR" b="1" dirty="0"/>
              <a:t>, tem como objetivo promover a defecação pela estimulação da </a:t>
            </a:r>
            <a:r>
              <a:rPr lang="pt-BR" b="1" dirty="0" err="1"/>
              <a:t>peristalse</a:t>
            </a:r>
            <a:r>
              <a:rPr lang="pt-BR" b="1" dirty="0"/>
              <a:t>, devido a entrada do líquido instilado que fraciona a massa fecal, distende a parede do reto e inicia o processo de defecação. É indicado para alívio temporário da constipação, remoção de fezes compactadas, exames diagnósticos/ cirurgias. Existem 2 tipos de </a:t>
            </a:r>
            <a:r>
              <a:rPr lang="pt-BR" b="1" dirty="0" err="1"/>
              <a:t>enemas</a:t>
            </a:r>
            <a:r>
              <a:rPr lang="pt-BR" b="1" dirty="0"/>
              <a:t>, o clister ou emoliente e o de limpeza ou </a:t>
            </a:r>
            <a:r>
              <a:rPr lang="pt-BR" b="1" dirty="0" err="1"/>
              <a:t>enteroclisma</a:t>
            </a:r>
            <a:r>
              <a:rPr lang="pt-BR" b="1" dirty="0"/>
              <a:t>. </a:t>
            </a:r>
            <a:br>
              <a:rPr lang="pt-BR" b="1" dirty="0"/>
            </a:br>
            <a:r>
              <a:rPr lang="pt-BR" b="1" dirty="0"/>
              <a:t>Assinale a alternativa correta:</a:t>
            </a:r>
          </a:p>
        </p:txBody>
      </p:sp>
    </p:spTree>
    <p:extLst>
      <p:ext uri="{BB962C8B-B14F-4D97-AF65-F5344CB8AC3E}">
        <p14:creationId xmlns:p14="http://schemas.microsoft.com/office/powerpoint/2010/main" val="2297141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a)O clister é utilizado para lubrificar o bolo fecal, o volume é de 200ml e pede-se para o paciente reter até meia hora.</a:t>
            </a:r>
          </a:p>
          <a:p>
            <a:pPr marL="0" indent="0">
              <a:buNone/>
            </a:pPr>
            <a:r>
              <a:rPr lang="pt-BR" dirty="0"/>
              <a:t>b)O clister é utilizado para lubrificar o bolo fecal, o volume é de 1000ml e pede-se para o paciente reter até uma hora.</a:t>
            </a:r>
          </a:p>
          <a:p>
            <a:pPr marL="0" indent="0">
              <a:buNone/>
            </a:pPr>
            <a:r>
              <a:rPr lang="pt-BR" dirty="0"/>
              <a:t>c)O </a:t>
            </a:r>
            <a:r>
              <a:rPr lang="pt-BR" dirty="0" err="1"/>
              <a:t>enteroclisma</a:t>
            </a:r>
            <a:r>
              <a:rPr lang="pt-BR" dirty="0"/>
              <a:t> é utilizado para distender o cólon, o volume é 100ml e pede-se para o paciente reter até meia hora.</a:t>
            </a:r>
          </a:p>
          <a:p>
            <a:pPr marL="0" indent="0">
              <a:buNone/>
            </a:pPr>
            <a:r>
              <a:rPr lang="pt-BR" dirty="0"/>
              <a:t>d)O </a:t>
            </a:r>
            <a:r>
              <a:rPr lang="pt-BR" dirty="0" err="1"/>
              <a:t>enteroclisma</a:t>
            </a:r>
            <a:r>
              <a:rPr lang="pt-BR" dirty="0"/>
              <a:t> é utilizado para distender o reto, o volume é 100ml e pede-se para o paciente reter até meia hora.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11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916832"/>
            <a:ext cx="712879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É a introdução de pequena quantidade de líquido no intestino.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7249" y="836712"/>
            <a:ext cx="3294709" cy="759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 CLISTER OU ENEMA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915816" y="5229200"/>
            <a:ext cx="3384376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50 a 500 ml</a:t>
            </a:r>
          </a:p>
        </p:txBody>
      </p:sp>
    </p:spTree>
    <p:extLst>
      <p:ext uri="{BB962C8B-B14F-4D97-AF65-F5344CB8AC3E}">
        <p14:creationId xmlns:p14="http://schemas.microsoft.com/office/powerpoint/2010/main" val="391256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pPr algn="ctr"/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24536"/>
          </a:xfrm>
        </p:spPr>
        <p:txBody>
          <a:bodyPr/>
          <a:lstStyle/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r>
              <a:rPr lang="pt-BR" b="1" dirty="0"/>
              <a:t>- Aliviar distensão abdominal e flatulência;</a:t>
            </a:r>
          </a:p>
          <a:p>
            <a:pPr marL="137160" indent="0">
              <a:buNone/>
            </a:pPr>
            <a:endParaRPr lang="pt-BR" b="1" dirty="0"/>
          </a:p>
          <a:p>
            <a:pPr marL="137160" indent="0">
              <a:buNone/>
            </a:pPr>
            <a:r>
              <a:rPr lang="pt-BR" b="1" dirty="0"/>
              <a:t>- Facilitar a eliminação das fezes, nos casos de constipação intestinal;</a:t>
            </a:r>
          </a:p>
          <a:p>
            <a:pPr marL="137160" indent="0">
              <a:buNone/>
            </a:pPr>
            <a:endParaRPr lang="pt-BR" b="1" dirty="0"/>
          </a:p>
          <a:p>
            <a:pPr marL="137160" indent="0">
              <a:buNone/>
            </a:pPr>
            <a:r>
              <a:rPr lang="pt-BR" b="1" dirty="0"/>
              <a:t>- Preparo do paciente para exames, cirurgias, parto e tratamento intestinal;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533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7347"/>
            <a:ext cx="8183880" cy="1051560"/>
          </a:xfrm>
        </p:spPr>
        <p:txBody>
          <a:bodyPr/>
          <a:lstStyle/>
          <a:p>
            <a:r>
              <a:rPr lang="pt-BR" dirty="0"/>
              <a:t>SOLUÇÕES MAIS UTILIZADAS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600" y="3212976"/>
            <a:ext cx="72728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</a:rPr>
              <a:t>Soro Fisiológico</a:t>
            </a:r>
          </a:p>
          <a:p>
            <a:endParaRPr lang="pt-BR" sz="3200" b="1" dirty="0">
              <a:solidFill>
                <a:schemeClr val="tx1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Soluções Glicerinadas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184232" cy="16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4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42" y="29345"/>
            <a:ext cx="4618658" cy="42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" y="29345"/>
            <a:ext cx="4385193" cy="382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1"/>
            <a:ext cx="6984776" cy="248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0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/>
          <a:lstStyle/>
          <a:p>
            <a:pPr algn="ctr"/>
            <a:r>
              <a:rPr lang="pt-BR" dirty="0"/>
              <a:t>MATERIAL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pt-BR" dirty="0"/>
          </a:p>
          <a:p>
            <a:r>
              <a:rPr lang="pt-BR" dirty="0"/>
              <a:t>Irrigador ou frasco com solução</a:t>
            </a:r>
          </a:p>
          <a:p>
            <a:r>
              <a:rPr lang="pt-BR" dirty="0"/>
              <a:t>Cuba rim</a:t>
            </a:r>
          </a:p>
          <a:p>
            <a:r>
              <a:rPr lang="pt-BR" dirty="0"/>
              <a:t>Sonda retal</a:t>
            </a:r>
          </a:p>
          <a:p>
            <a:r>
              <a:rPr lang="pt-BR" dirty="0"/>
              <a:t>Gaze</a:t>
            </a:r>
          </a:p>
          <a:p>
            <a:r>
              <a:rPr lang="pt-BR" dirty="0"/>
              <a:t>Lubrificante</a:t>
            </a:r>
          </a:p>
          <a:p>
            <a:r>
              <a:rPr lang="pt-BR" dirty="0"/>
              <a:t>Comadre</a:t>
            </a:r>
          </a:p>
          <a:p>
            <a:r>
              <a:rPr lang="pt-BR" dirty="0"/>
              <a:t>Impermeável</a:t>
            </a:r>
          </a:p>
          <a:p>
            <a:r>
              <a:rPr lang="pt-BR" dirty="0"/>
              <a:t>Fralda</a:t>
            </a:r>
          </a:p>
          <a:p>
            <a:r>
              <a:rPr lang="pt-BR" dirty="0"/>
              <a:t>Luvas de procedimento</a:t>
            </a:r>
          </a:p>
          <a:p>
            <a:r>
              <a:rPr lang="pt-BR" dirty="0"/>
              <a:t>Biombo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533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0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/>
              <a:t>TECNICA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13384"/>
            <a:ext cx="8229600" cy="554461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endParaRPr lang="pt-BR" dirty="0"/>
          </a:p>
          <a:p>
            <a:r>
              <a:rPr lang="pt-BR" dirty="0"/>
              <a:t>Verificar a prescrição médica</a:t>
            </a:r>
          </a:p>
          <a:p>
            <a:r>
              <a:rPr lang="pt-BR" dirty="0"/>
              <a:t>Explicar ao paciente o procedimento</a:t>
            </a:r>
          </a:p>
          <a:p>
            <a:r>
              <a:rPr lang="pt-BR" dirty="0"/>
              <a:t>Preparar o ambiente</a:t>
            </a:r>
          </a:p>
          <a:p>
            <a:r>
              <a:rPr lang="pt-BR" dirty="0"/>
              <a:t>Higienizar as mãos</a:t>
            </a:r>
          </a:p>
          <a:p>
            <a:r>
              <a:rPr lang="pt-BR" dirty="0"/>
              <a:t>Calçar as luvas</a:t>
            </a:r>
          </a:p>
          <a:p>
            <a:r>
              <a:rPr lang="pt-BR" dirty="0"/>
              <a:t>Colocar a bandeja sobre a mesa de cabeceira</a:t>
            </a:r>
          </a:p>
          <a:p>
            <a:r>
              <a:rPr lang="pt-BR" dirty="0"/>
              <a:t>Posicionar o biombo protegendo o paciente</a:t>
            </a:r>
          </a:p>
          <a:p>
            <a:r>
              <a:rPr lang="pt-BR" dirty="0"/>
              <a:t>Colocar o irrigador aproximadamente </a:t>
            </a:r>
            <a:r>
              <a:rPr lang="pt-BR" b="1" dirty="0"/>
              <a:t>50 cm </a:t>
            </a:r>
            <a:r>
              <a:rPr lang="pt-BR" dirty="0"/>
              <a:t>do nível do paciente</a:t>
            </a:r>
          </a:p>
          <a:p>
            <a:r>
              <a:rPr lang="pt-BR" dirty="0"/>
              <a:t>Colocar o impermeável forrado com o lençol móvel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6262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40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Colocar o paciente em posição de </a:t>
            </a:r>
            <a:r>
              <a:rPr lang="pt-BR" dirty="0" err="1"/>
              <a:t>sims</a:t>
            </a:r>
            <a:r>
              <a:rPr lang="pt-BR" dirty="0"/>
              <a:t> e protegê-lo com um lençol</a:t>
            </a:r>
          </a:p>
          <a:p>
            <a:r>
              <a:rPr lang="pt-BR" dirty="0"/>
              <a:t>Lubrificar a sonda retal com uma xilocaína (colocar xilocaína na gaze) aproximadamente 4cm</a:t>
            </a:r>
          </a:p>
          <a:p>
            <a:r>
              <a:rPr lang="pt-BR" dirty="0"/>
              <a:t>Afastar os glúteos coma mão esquerda, e com a mão direita introduzir a sonda no reto, lentamente, de </a:t>
            </a:r>
            <a:r>
              <a:rPr lang="pt-BR" b="1" dirty="0"/>
              <a:t>10 a 13 cm</a:t>
            </a:r>
            <a:r>
              <a:rPr lang="pt-BR" dirty="0"/>
              <a:t>, abrir a pinça e deixar gotejar a solução devagar (Criança 5 a 7 cm)</a:t>
            </a:r>
          </a:p>
          <a:p>
            <a:r>
              <a:rPr lang="pt-BR" dirty="0"/>
              <a:t>Durante a introdução do liquido, observar a reação do paciente</a:t>
            </a:r>
          </a:p>
          <a:p>
            <a:r>
              <a:rPr lang="pt-BR" dirty="0"/>
              <a:t>Pinçar a extensão no termino da lavagem, desadaptando a sonda da borracha, e colocá-la na cuba rim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999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909</Words>
  <Application>Microsoft Office PowerPoint</Application>
  <PresentationFormat>Apresentação na tela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Tahoma</vt:lpstr>
      <vt:lpstr>Verdana</vt:lpstr>
      <vt:lpstr>Wingdings 2</vt:lpstr>
      <vt:lpstr>Aspecto</vt:lpstr>
      <vt:lpstr>Apresentação do PowerPoint</vt:lpstr>
      <vt:lpstr>O que é?</vt:lpstr>
      <vt:lpstr>Apresentação do PowerPoint</vt:lpstr>
      <vt:lpstr>Objetivos</vt:lpstr>
      <vt:lpstr>SOLUÇÕES MAIS UTILIZADAS</vt:lpstr>
      <vt:lpstr>Apresentação do PowerPoint</vt:lpstr>
      <vt:lpstr>MATERIAL</vt:lpstr>
      <vt:lpstr>TECNICA</vt:lpstr>
      <vt:lpstr>Apresentação do PowerPoint</vt:lpstr>
      <vt:lpstr>Apresentação do PowerPoint</vt:lpstr>
      <vt:lpstr>Apresentação do PowerPoint</vt:lpstr>
      <vt:lpstr>CALIBRES DE SONDA RETAL</vt:lpstr>
      <vt:lpstr>Apresentação do PowerPoint</vt:lpstr>
      <vt:lpstr>Apresentação do PowerPoint</vt:lpstr>
      <vt:lpstr>TIPOS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</dc:creator>
  <cp:lastModifiedBy>Cliente</cp:lastModifiedBy>
  <cp:revision>14</cp:revision>
  <dcterms:created xsi:type="dcterms:W3CDTF">2018-02-14T18:18:54Z</dcterms:created>
  <dcterms:modified xsi:type="dcterms:W3CDTF">2022-11-28T19:50:49Z</dcterms:modified>
</cp:coreProperties>
</file>